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66" r:id="rId15"/>
    <p:sldId id="355" r:id="rId16"/>
    <p:sldId id="364" r:id="rId17"/>
    <p:sldId id="325"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8.png"/><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9.xml"/><Relationship Id="rId2" Type="http://schemas.openxmlformats.org/officeDocument/2006/relationships/image" Target="../media/image21.png"/><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2.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3.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4.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6.png"/><Relationship Id="rId4" Type="http://schemas.openxmlformats.org/officeDocument/2006/relationships/tags" Target="../tags/tag130.xml"/><Relationship Id="rId3" Type="http://schemas.openxmlformats.org/officeDocument/2006/relationships/image" Target="../media/image25.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8.png"/><Relationship Id="rId4" Type="http://schemas.openxmlformats.org/officeDocument/2006/relationships/tags" Target="../tags/tag134.xml"/><Relationship Id="rId3" Type="http://schemas.openxmlformats.org/officeDocument/2006/relationships/image" Target="../media/image27.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9.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295275" y="1527810"/>
            <a:ext cx="8338185" cy="3945890"/>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全红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8580755" y="2250440"/>
            <a:ext cx="3611245" cy="2828925"/>
          </a:xfrm>
          <a:prstGeom prst="rect">
            <a:avLst/>
          </a:prstGeom>
          <a:noFill/>
        </p:spPr>
        <p:txBody>
          <a:bodyPr wrap="square" rtlCol="0">
            <a:noAutofit/>
          </a:bodyPr>
          <a:p>
            <a:r>
              <a:rPr lang="en-US" altLang="zh-CN" sz="2400"/>
              <a:t>1.</a:t>
            </a:r>
            <a:r>
              <a:rPr lang="zh-CN" altLang="en-US" sz="2400"/>
              <a:t>神奇</a:t>
            </a:r>
            <a:r>
              <a:rPr lang="en-US" altLang="zh-CN" sz="2400"/>
              <a:t>k</a:t>
            </a:r>
            <a:r>
              <a:rPr lang="zh-CN" altLang="en-US" sz="2400"/>
              <a:t>线红</a:t>
            </a:r>
            <a:endParaRPr lang="zh-CN" altLang="en-US" sz="2400"/>
          </a:p>
          <a:p>
            <a:r>
              <a:rPr lang="en-US" altLang="zh-CN" sz="2400"/>
              <a:t>2.</a:t>
            </a:r>
            <a:r>
              <a:rPr lang="zh-CN" altLang="en-US" sz="2400"/>
              <a:t>中期生命线红</a:t>
            </a:r>
            <a:endParaRPr lang="zh-CN" altLang="en-US" sz="2400"/>
          </a:p>
          <a:p>
            <a:r>
              <a:rPr lang="en-US" altLang="zh-CN" sz="2400"/>
              <a:t>3.</a:t>
            </a:r>
            <a:r>
              <a:rPr lang="zh-CN" altLang="en-US" sz="2400"/>
              <a:t>捕捞季节红柱为主</a:t>
            </a:r>
            <a:endParaRPr lang="zh-CN" altLang="en-US" sz="2400"/>
          </a:p>
          <a:p>
            <a:r>
              <a:rPr lang="en-US" altLang="zh-CN" sz="2400"/>
              <a:t>4.</a:t>
            </a:r>
            <a:r>
              <a:rPr lang="zh-CN" altLang="en-US" sz="2400"/>
              <a:t>神奇色阶至少前三阶红为主</a:t>
            </a:r>
            <a:endParaRPr lang="zh-CN" altLang="en-US" sz="2400"/>
          </a:p>
        </p:txBody>
      </p:sp>
      <p:pic>
        <p:nvPicPr>
          <p:cNvPr id="3" name="图片 2"/>
          <p:cNvPicPr>
            <a:picLocks noChangeAspect="1"/>
          </p:cNvPicPr>
          <p:nvPr/>
        </p:nvPicPr>
        <p:blipFill>
          <a:blip r:embed="rId2"/>
          <a:stretch>
            <a:fillRect/>
          </a:stretch>
        </p:blipFill>
        <p:spPr>
          <a:xfrm>
            <a:off x="296545" y="1297305"/>
            <a:ext cx="8297545" cy="3957320"/>
          </a:xfrm>
          <a:prstGeom prst="rect">
            <a:avLst/>
          </a:prstGeom>
          <a:ln>
            <a:solidFill>
              <a:schemeClr val="accent1"/>
            </a:solidFill>
          </a:ln>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趋势</a:t>
            </a:r>
            <a:r>
              <a:rPr lang="en-US" altLang="zh-CN"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涨停</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6" name="文本框 5"/>
          <p:cNvSpPr txBox="1"/>
          <p:nvPr/>
        </p:nvSpPr>
        <p:spPr>
          <a:xfrm>
            <a:off x="4403090" y="5676265"/>
            <a:ext cx="4497070" cy="457835"/>
          </a:xfrm>
          <a:prstGeom prst="rect">
            <a:avLst/>
          </a:prstGeom>
          <a:noFill/>
        </p:spPr>
        <p:txBody>
          <a:bodyPr wrap="square" rtlCol="0">
            <a:noAutofit/>
          </a:bodyPr>
          <a:p>
            <a:r>
              <a:rPr lang="zh-CN" altLang="en-US" sz="2000"/>
              <a:t>趋势中的涨停回马枪，适合轮动</a:t>
            </a:r>
            <a:r>
              <a:rPr lang="zh-CN" altLang="en-US" sz="2000"/>
              <a:t>行情</a:t>
            </a:r>
            <a:endParaRPr lang="zh-CN" altLang="en-US" sz="2000"/>
          </a:p>
          <a:p>
            <a:endParaRPr lang="zh-CN" altLang="en-US" sz="2000"/>
          </a:p>
          <a:p>
            <a:endParaRPr lang="zh-CN" altLang="en-US" sz="2000"/>
          </a:p>
          <a:p>
            <a:endParaRPr lang="zh-CN" altLang="en-US" sz="2000"/>
          </a:p>
          <a:p>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1278890" y="768350"/>
            <a:ext cx="10079990" cy="4899025"/>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34975" y="1299845"/>
            <a:ext cx="3944620" cy="2614295"/>
          </a:xfrm>
          <a:prstGeom prst="rect">
            <a:avLst/>
          </a:prstGeom>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三板斧</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968375" y="922020"/>
            <a:ext cx="10706735" cy="5276215"/>
          </a:xfrm>
          <a:prstGeom prst="rect">
            <a:avLst/>
          </a:prstGeom>
          <a:ln>
            <a:solidFill>
              <a:schemeClr val="accent1"/>
            </a:solidFill>
          </a:ln>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私享群火爆</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招募中</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24280" y="768350"/>
            <a:ext cx="9990455" cy="561975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116060" y="2381250"/>
            <a:ext cx="2482850" cy="2096135"/>
          </a:xfrm>
          <a:prstGeom prst="rect">
            <a:avLst/>
          </a:prstGeom>
          <a:noFill/>
        </p:spPr>
        <p:txBody>
          <a:bodyPr wrap="square" rtlCol="0">
            <a:noAutofit/>
          </a:bodyPr>
          <a:p>
            <a:r>
              <a:rPr lang="zh-CN" altLang="en-US" sz="2000"/>
              <a:t>平均股价留意捕捞季节红柱是否延长；上证指数</a:t>
            </a:r>
            <a:r>
              <a:rPr lang="zh-CN" altLang="en-US" sz="2000"/>
              <a:t>死叉</a:t>
            </a:r>
            <a:endParaRPr lang="zh-CN" altLang="en-US" sz="2000"/>
          </a:p>
          <a:p>
            <a:endParaRPr lang="zh-CN" altLang="en-US" sz="2000"/>
          </a:p>
          <a:p>
            <a:r>
              <a:rPr lang="zh-CN" altLang="en-US" sz="2000"/>
              <a:t>震荡周期，控制</a:t>
            </a:r>
            <a:r>
              <a:rPr lang="zh-CN" altLang="en-US" sz="2000"/>
              <a:t>仓位，把握绩优或者产业个股的</a:t>
            </a:r>
            <a:r>
              <a:rPr lang="zh-CN" altLang="en-US" sz="2000"/>
              <a:t>趋势</a:t>
            </a:r>
            <a:endParaRPr lang="zh-CN" altLang="en-US" sz="2000"/>
          </a:p>
          <a:p>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290830" y="846455"/>
            <a:ext cx="4596130" cy="542861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4930775" y="847090"/>
            <a:ext cx="4141470" cy="545084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nvPicPr>
        <p:blipFill>
          <a:blip r:embed="rId2"/>
          <a:stretch>
            <a:fillRect/>
          </a:stretch>
        </p:blipFill>
        <p:spPr>
          <a:xfrm>
            <a:off x="3969385" y="1534160"/>
            <a:ext cx="7718425" cy="3789680"/>
          </a:xfrm>
          <a:prstGeom prst="rect">
            <a:avLst/>
          </a:prstGeom>
        </p:spPr>
      </p:pic>
      <p:sp>
        <p:nvSpPr>
          <p:cNvPr id="6" name="文本框 5"/>
          <p:cNvSpPr txBox="1"/>
          <p:nvPr/>
        </p:nvSpPr>
        <p:spPr>
          <a:xfrm>
            <a:off x="475615" y="1042670"/>
            <a:ext cx="3493770" cy="2003425"/>
          </a:xfrm>
          <a:prstGeom prst="rect">
            <a:avLst/>
          </a:prstGeom>
        </p:spPr>
        <p:txBody>
          <a:bodyPr>
            <a:noAutofit/>
          </a:bodyPr>
          <a:p>
            <a:r>
              <a:rPr lang="zh-CN" altLang="en-US" sz="1600"/>
              <a:t>9月18日华为全连接大会，昇腾公布了未来3年的产品路线图，2026-2028年将推出950PR、950DT、960、970等系列产品，其中950PR将于1Q26推出。</a:t>
            </a:r>
            <a:endParaRPr lang="zh-CN" altLang="en-US" sz="1600"/>
          </a:p>
          <a:p>
            <a:pPr>
              <a:lnSpc>
                <a:spcPts val="1840"/>
              </a:lnSpc>
              <a:spcBef>
                <a:spcPts val="1200"/>
              </a:spcBef>
              <a:spcAft>
                <a:spcPts val="1800"/>
              </a:spcAft>
            </a:pPr>
            <a:r>
              <a:rPr lang="zh-CN" altLang="en-US" sz="1600"/>
              <a:t>具体节奏为：</a:t>
            </a:r>
            <a:endParaRPr lang="zh-CN" altLang="en-US" sz="1600"/>
          </a:p>
          <a:p>
            <a:pPr>
              <a:lnSpc>
                <a:spcPts val="1840"/>
              </a:lnSpc>
              <a:spcBef>
                <a:spcPts val="1200"/>
              </a:spcBef>
              <a:spcAft>
                <a:spcPts val="1800"/>
              </a:spcAft>
            </a:pPr>
            <a:r>
              <a:rPr lang="zh-CN" altLang="en-US" sz="1600"/>
              <a:t>1、2026年第一季度推出昇腾950PR芯片；</a:t>
            </a:r>
            <a:endParaRPr lang="zh-CN" altLang="en-US" sz="1600"/>
          </a:p>
          <a:p>
            <a:pPr>
              <a:lnSpc>
                <a:spcPts val="1840"/>
              </a:lnSpc>
              <a:spcBef>
                <a:spcPts val="1200"/>
              </a:spcBef>
              <a:spcAft>
                <a:spcPts val="1800"/>
              </a:spcAft>
            </a:pPr>
            <a:r>
              <a:rPr lang="zh-CN" altLang="en-US" sz="1600"/>
              <a:t>2、2026年第四季度推出昇腾950DT；</a:t>
            </a:r>
            <a:endParaRPr lang="zh-CN" altLang="en-US" sz="1600"/>
          </a:p>
          <a:p>
            <a:pPr>
              <a:lnSpc>
                <a:spcPts val="1840"/>
              </a:lnSpc>
              <a:spcBef>
                <a:spcPts val="1200"/>
              </a:spcBef>
              <a:spcAft>
                <a:spcPts val="1800"/>
              </a:spcAft>
            </a:pPr>
            <a:r>
              <a:rPr lang="zh-CN" altLang="en-US" sz="1600"/>
              <a:t>3、2027年第四季度推出昇腾960芯片；</a:t>
            </a:r>
            <a:endParaRPr lang="zh-CN" altLang="en-US" sz="1600"/>
          </a:p>
          <a:p>
            <a:pPr>
              <a:lnSpc>
                <a:spcPts val="1840"/>
              </a:lnSpc>
              <a:spcBef>
                <a:spcPts val="1200"/>
              </a:spcBef>
              <a:spcAft>
                <a:spcPts val="1800"/>
              </a:spcAft>
            </a:pPr>
            <a:r>
              <a:rPr lang="zh-CN" altLang="en-US" sz="1600"/>
              <a:t>4、2028年第四季度推出昇腾970芯片。</a:t>
            </a:r>
            <a:endParaRPr lang="zh-CN" altLang="en-US" sz="1600"/>
          </a:p>
        </p:txBody>
      </p:sp>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2373</Words>
  <Application>WPS 演示</Application>
  <PresentationFormat>宽屏</PresentationFormat>
  <Paragraphs>237</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458</cp:revision>
  <dcterms:created xsi:type="dcterms:W3CDTF">2019-06-19T02:08:00Z</dcterms:created>
  <dcterms:modified xsi:type="dcterms:W3CDTF">2025-09-18T05:46:07Z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