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79" r:id="rId3"/>
    <p:sldId id="260" r:id="rId4"/>
    <p:sldId id="329" r:id="rId5"/>
    <p:sldId id="368" r:id="rId6"/>
    <p:sldId id="369" r:id="rId7"/>
    <p:sldId id="277" r:id="rId8"/>
    <p:sldId id="333" r:id="rId9"/>
    <p:sldId id="360" r:id="rId10"/>
    <p:sldId id="370" r:id="rId11"/>
    <p:sldId id="348" r:id="rId12"/>
    <p:sldId id="352" r:id="rId13"/>
    <p:sldId id="371" r:id="rId14"/>
    <p:sldId id="366" r:id="rId15"/>
    <p:sldId id="364" r:id="rId16"/>
    <p:sldId id="325" r:id="rId17"/>
    <p:sldId id="355" r:id="rId18"/>
    <p:sldId id="373" r:id="rId19"/>
    <p:sldId id="372" r:id="rId20"/>
    <p:sldId id="331" r:id="rId21"/>
    <p:sldId id="345" r:id="rId22"/>
    <p:sldId id="278" r:id="rId23"/>
    <p:sldId id="326" r:id="rId24"/>
    <p:sldId id="335" r:id="rId25"/>
    <p:sldId id="336" r:id="rId26"/>
    <p:sldId id="332" r:id="rId27"/>
    <p:sldId id="350" r:id="rId28"/>
    <p:sldId id="374" r:id="rId29"/>
    <p:sldId id="375" r:id="rId30"/>
    <p:sldId id="276" r:id="rId31"/>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gs" Target="tags/tag15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notesMaster" Target="notesMasters/notes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6.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7.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5.xml"/><Relationship Id="rId2" Type="http://schemas.openxmlformats.org/officeDocument/2006/relationships/image" Target="../media/image18.png"/><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7.xml"/><Relationship Id="rId2" Type="http://schemas.openxmlformats.org/officeDocument/2006/relationships/image" Target="../media/image19.png"/><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1.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3.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9.xml"/><Relationship Id="rId2" Type="http://schemas.openxmlformats.org/officeDocument/2006/relationships/image" Target="../media/image24.png"/><Relationship Id="rId1" Type="http://schemas.openxmlformats.org/officeDocument/2006/relationships/tags" Target="../tags/tag118.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image" Target="../media/image25.png"/><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image" Target="../media/image26.png"/><Relationship Id="rId2" Type="http://schemas.openxmlformats.org/officeDocument/2006/relationships/tags" Target="../tags/tag128.xml"/><Relationship Id="rId1" Type="http://schemas.openxmlformats.org/officeDocument/2006/relationships/tags" Target="../tags/tag127.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8.png"/><Relationship Id="rId4" Type="http://schemas.openxmlformats.org/officeDocument/2006/relationships/tags" Target="../tags/tag134.xml"/><Relationship Id="rId3" Type="http://schemas.openxmlformats.org/officeDocument/2006/relationships/image" Target="../media/image27.png"/><Relationship Id="rId2" Type="http://schemas.openxmlformats.org/officeDocument/2006/relationships/tags" Target="../tags/tag133.xml"/><Relationship Id="rId1" Type="http://schemas.openxmlformats.org/officeDocument/2006/relationships/tags" Target="../tags/tag132.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9.xml"/><Relationship Id="rId5" Type="http://schemas.openxmlformats.org/officeDocument/2006/relationships/image" Target="../media/image30.png"/><Relationship Id="rId4" Type="http://schemas.openxmlformats.org/officeDocument/2006/relationships/tags" Target="../tags/tag138.xml"/><Relationship Id="rId3" Type="http://schemas.openxmlformats.org/officeDocument/2006/relationships/image" Target="../media/image29.png"/><Relationship Id="rId2" Type="http://schemas.openxmlformats.org/officeDocument/2006/relationships/tags" Target="../tags/tag137.xml"/><Relationship Id="rId1" Type="http://schemas.openxmlformats.org/officeDocument/2006/relationships/tags" Target="../tags/tag13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1.xml"/><Relationship Id="rId1" Type="http://schemas.openxmlformats.org/officeDocument/2006/relationships/tags" Target="../tags/tag140.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3.xml"/><Relationship Id="rId2" Type="http://schemas.openxmlformats.org/officeDocument/2006/relationships/image" Target="../media/image31.png"/><Relationship Id="rId1" Type="http://schemas.openxmlformats.org/officeDocument/2006/relationships/tags" Target="../tags/tag142.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5.xml"/><Relationship Id="rId2" Type="http://schemas.openxmlformats.org/officeDocument/2006/relationships/image" Target="../media/image32.png"/><Relationship Id="rId1" Type="http://schemas.openxmlformats.org/officeDocument/2006/relationships/tags" Target="../tags/tag144.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7.xml"/><Relationship Id="rId2" Type="http://schemas.openxmlformats.org/officeDocument/2006/relationships/image" Target="../media/image33.png"/><Relationship Id="rId1" Type="http://schemas.openxmlformats.org/officeDocument/2006/relationships/tags" Target="../tags/tag146.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272415" y="1608455"/>
            <a:ext cx="8333740" cy="394970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全红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8580755" y="2250440"/>
            <a:ext cx="3611245" cy="2828925"/>
          </a:xfrm>
          <a:prstGeom prst="rect">
            <a:avLst/>
          </a:prstGeom>
          <a:noFill/>
        </p:spPr>
        <p:txBody>
          <a:bodyPr wrap="square" rtlCol="0">
            <a:noAutofit/>
          </a:bodyPr>
          <a:p>
            <a:r>
              <a:rPr lang="en-US" altLang="zh-CN" sz="2400"/>
              <a:t>1.</a:t>
            </a:r>
            <a:r>
              <a:rPr lang="zh-CN" altLang="en-US" sz="2400"/>
              <a:t>神奇</a:t>
            </a:r>
            <a:r>
              <a:rPr lang="en-US" altLang="zh-CN" sz="2400"/>
              <a:t>k</a:t>
            </a:r>
            <a:r>
              <a:rPr lang="zh-CN" altLang="en-US" sz="2400"/>
              <a:t>线红</a:t>
            </a:r>
            <a:endParaRPr lang="zh-CN" altLang="en-US" sz="2400"/>
          </a:p>
          <a:p>
            <a:r>
              <a:rPr lang="en-US" altLang="zh-CN" sz="2400"/>
              <a:t>2.</a:t>
            </a:r>
            <a:r>
              <a:rPr lang="zh-CN" altLang="en-US" sz="2400"/>
              <a:t>中期生命线红</a:t>
            </a:r>
            <a:endParaRPr lang="zh-CN" altLang="en-US" sz="2400"/>
          </a:p>
          <a:p>
            <a:r>
              <a:rPr lang="en-US" altLang="zh-CN" sz="2400"/>
              <a:t>3.</a:t>
            </a:r>
            <a:r>
              <a:rPr lang="zh-CN" altLang="en-US" sz="2400"/>
              <a:t>捕捞季节红柱为主</a:t>
            </a:r>
            <a:endParaRPr lang="zh-CN" altLang="en-US" sz="2400"/>
          </a:p>
          <a:p>
            <a:r>
              <a:rPr lang="en-US" altLang="zh-CN" sz="2400"/>
              <a:t>4.</a:t>
            </a:r>
            <a:r>
              <a:rPr lang="zh-CN" altLang="en-US" sz="2400"/>
              <a:t>神奇色阶至少前三阶红为主</a:t>
            </a:r>
            <a:endParaRPr lang="zh-CN" altLang="en-US" sz="2400"/>
          </a:p>
        </p:txBody>
      </p:sp>
      <p:pic>
        <p:nvPicPr>
          <p:cNvPr id="2" name="图片 1"/>
          <p:cNvPicPr>
            <a:picLocks noChangeAspect="1"/>
          </p:cNvPicPr>
          <p:nvPr/>
        </p:nvPicPr>
        <p:blipFill>
          <a:blip r:embed="rId2"/>
          <a:stretch>
            <a:fillRect/>
          </a:stretch>
        </p:blipFill>
        <p:spPr>
          <a:xfrm>
            <a:off x="287655" y="1356995"/>
            <a:ext cx="8300720" cy="4143375"/>
          </a:xfrm>
          <a:prstGeom prst="rect">
            <a:avLst/>
          </a:prstGeom>
          <a:ln>
            <a:solidFill>
              <a:schemeClr val="accent1"/>
            </a:solidFill>
          </a:ln>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三板斧</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920115" y="1002030"/>
            <a:ext cx="10492105" cy="5318760"/>
          </a:xfrm>
          <a:prstGeom prst="rect">
            <a:avLst/>
          </a:prstGeom>
          <a:ln>
            <a:solidFill>
              <a:schemeClr val="accent1"/>
            </a:solidFill>
          </a:ln>
        </p:spPr>
      </p:pic>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891540" y="962660"/>
            <a:ext cx="10775950" cy="5252720"/>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434975" y="1299845"/>
            <a:ext cx="3944620" cy="2614295"/>
          </a:xfrm>
          <a:prstGeom prst="rect">
            <a:avLst/>
          </a:prstGeom>
        </p:spPr>
      </p:pic>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2085975" y="768350"/>
            <a:ext cx="3994785" cy="5530850"/>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6346190" y="768350"/>
            <a:ext cx="4154805" cy="5549265"/>
          </a:xfrm>
          <a:prstGeom prst="rect">
            <a:avLst/>
          </a:prstGeom>
          <a:ln>
            <a:solidFill>
              <a:schemeClr val="accent1"/>
            </a:solidFill>
          </a:ln>
        </p:spPr>
      </p:pic>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私享群火爆</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招募中</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444625" y="768350"/>
            <a:ext cx="9993630" cy="5621655"/>
          </a:xfrm>
          <a:prstGeom prst="rect">
            <a:avLst/>
          </a:prstGeom>
        </p:spPr>
      </p:pic>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私享群火爆</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招募中</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716405" y="768350"/>
            <a:ext cx="8569960" cy="5601970"/>
          </a:xfrm>
          <a:prstGeom prst="rect">
            <a:avLst/>
          </a:prstGeom>
        </p:spPr>
      </p:pic>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私享群火爆</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招募中</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00710" y="1151890"/>
            <a:ext cx="11182350" cy="4965700"/>
          </a:xfrm>
          <a:prstGeom prst="rect">
            <a:avLst/>
          </a:prstGeom>
        </p:spPr>
      </p:pic>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011285" y="2309495"/>
            <a:ext cx="2919095" cy="2447925"/>
          </a:xfrm>
          <a:prstGeom prst="rect">
            <a:avLst/>
          </a:prstGeom>
          <a:noFill/>
        </p:spPr>
        <p:txBody>
          <a:bodyPr wrap="square" rtlCol="0">
            <a:noAutofit/>
          </a:bodyPr>
          <a:p>
            <a:r>
              <a:rPr lang="zh-CN" altLang="en-US" sz="2000"/>
              <a:t>上证指数神奇三红趋势，节后挑战</a:t>
            </a:r>
            <a:r>
              <a:rPr lang="en-US" altLang="zh-CN" sz="2000"/>
              <a:t>3900</a:t>
            </a:r>
            <a:endParaRPr lang="en-US" altLang="zh-CN" sz="2000"/>
          </a:p>
          <a:p>
            <a:endParaRPr lang="en-US" altLang="zh-CN" sz="2000"/>
          </a:p>
          <a:p>
            <a:endParaRPr lang="en-US" altLang="zh-CN" sz="2000"/>
          </a:p>
          <a:p>
            <a:r>
              <a:rPr lang="zh-CN" altLang="en-US" sz="2000"/>
              <a:t>平均股价神奇三红的金叉</a:t>
            </a:r>
            <a:r>
              <a:rPr lang="zh-CN" altLang="en-US" sz="2000"/>
              <a:t>信号</a:t>
            </a:r>
            <a:endParaRPr lang="zh-CN" altLang="en-US" sz="2000"/>
          </a:p>
          <a:p>
            <a:endParaRPr lang="zh-CN" altLang="en-US" sz="2000"/>
          </a:p>
          <a:p>
            <a:r>
              <a:rPr lang="zh-CN" altLang="en-US" sz="2000"/>
              <a:t>红盘迎接</a:t>
            </a:r>
            <a:r>
              <a:rPr lang="zh-CN" altLang="en-US" sz="2000"/>
              <a:t>国庆！</a:t>
            </a:r>
            <a:endParaRPr lang="zh-CN" altLang="en-US" sz="2000"/>
          </a:p>
        </p:txBody>
      </p:sp>
      <p:pic>
        <p:nvPicPr>
          <p:cNvPr id="5" name="图片 4"/>
          <p:cNvPicPr>
            <a:picLocks noChangeAspect="1"/>
          </p:cNvPicPr>
          <p:nvPr/>
        </p:nvPicPr>
        <p:blipFill>
          <a:blip r:embed="rId2"/>
          <a:stretch>
            <a:fillRect/>
          </a:stretch>
        </p:blipFill>
        <p:spPr>
          <a:xfrm>
            <a:off x="659765" y="768350"/>
            <a:ext cx="3767455" cy="5608955"/>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4559300" y="768350"/>
            <a:ext cx="4319905" cy="560768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7" name="文本框 6"/>
          <p:cNvSpPr txBox="1"/>
          <p:nvPr/>
        </p:nvSpPr>
        <p:spPr>
          <a:xfrm>
            <a:off x="5657215" y="5916930"/>
            <a:ext cx="2663825" cy="462915"/>
          </a:xfrm>
          <a:prstGeom prst="rect">
            <a:avLst/>
          </a:prstGeom>
          <a:noFill/>
        </p:spPr>
        <p:txBody>
          <a:bodyPr wrap="square" rtlCol="0">
            <a:noAutofit/>
          </a:bodyPr>
          <a:p>
            <a:r>
              <a:rPr lang="zh-CN" altLang="en-US" sz="2000"/>
              <a:t>芯片</a:t>
            </a:r>
            <a:r>
              <a:rPr lang="zh-CN" altLang="en-US" sz="2000"/>
              <a:t>国产替代</a:t>
            </a:r>
            <a:endParaRPr lang="zh-CN" altLang="en-US" sz="2000"/>
          </a:p>
        </p:txBody>
      </p:sp>
      <p:pic>
        <p:nvPicPr>
          <p:cNvPr id="2" name="图片 1"/>
          <p:cNvPicPr>
            <a:picLocks noChangeAspect="1"/>
          </p:cNvPicPr>
          <p:nvPr/>
        </p:nvPicPr>
        <p:blipFill>
          <a:blip r:embed="rId2"/>
          <a:stretch>
            <a:fillRect/>
          </a:stretch>
        </p:blipFill>
        <p:spPr>
          <a:xfrm>
            <a:off x="2841625" y="772160"/>
            <a:ext cx="7054215" cy="5025390"/>
          </a:xfrm>
          <a:prstGeom prst="rect">
            <a:avLst/>
          </a:prstGeom>
          <a:ln>
            <a:solidFill>
              <a:schemeClr val="accent1"/>
            </a:solidFill>
          </a:ln>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wm#"/>
  <p:tag name="KSO_WM_TEMPLATE_CATEGORY" val="custom"/>
  <p:tag name="KSO_WM_TEMPLATE_INDEX" val="20205081"/>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wm#"/>
  <p:tag name="KSO_WM_TEMPLATE_CATEGORY" val="custom"/>
  <p:tag name="KSO_WM_TEMPLATE_INDEX" val="20205081"/>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wm#"/>
  <p:tag name="KSO_WM_TEMPLATE_CATEGORY" val="custom"/>
  <p:tag name="KSO_WM_TEMPLATE_INDEX" val="20205081"/>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0.xml><?xml version="1.0" encoding="utf-8"?>
<p:tagLst xmlns:p="http://schemas.openxmlformats.org/presentationml/2006/main">
  <p:tag name="KSO_WM_UNIT_PLACING_PICTURE_USER_VIEWPORT" val="{&quot;height&quot;:1539,&quot;width&quot;:39003}"/>
  <p:tag name="KSO_WM_BEAUTIFY_FLAG" val=""/>
</p:tagLst>
</file>

<file path=ppt/tags/tag151.xml><?xml version="1.0" encoding="utf-8"?>
<p:tagLst xmlns:p="http://schemas.openxmlformats.org/presentationml/2006/main">
  <p:tag name="KSO_WM_BEAUTIFY_FLAG" val="#wm#"/>
  <p:tag name="KSO_WM_TEMPLATE_CATEGORY" val="custom"/>
  <p:tag name="KSO_WM_TEMPLATE_INDEX" val="20205081"/>
</p:tagLst>
</file>

<file path=ppt/tags/tag152.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2354</Words>
  <Application>WPS 演示</Application>
  <PresentationFormat>宽屏</PresentationFormat>
  <Paragraphs>249</Paragraphs>
  <Slides>29</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29</vt:i4>
      </vt:variant>
    </vt:vector>
  </HeadingPairs>
  <TitlesOfParts>
    <vt:vector size="44"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488</cp:revision>
  <dcterms:created xsi:type="dcterms:W3CDTF">2019-06-19T02:08:00Z</dcterms:created>
  <dcterms:modified xsi:type="dcterms:W3CDTF">2025-09-30T05:48:47Z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1AD5D797B13648A2958FC4A66325288A_13</vt:lpwstr>
  </property>
</Properties>
</file>