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79" r:id="rId3"/>
    <p:sldId id="260" r:id="rId4"/>
    <p:sldId id="329" r:id="rId5"/>
    <p:sldId id="368" r:id="rId6"/>
    <p:sldId id="369" r:id="rId7"/>
    <p:sldId id="277" r:id="rId8"/>
    <p:sldId id="333" r:id="rId9"/>
    <p:sldId id="360" r:id="rId10"/>
    <p:sldId id="370" r:id="rId11"/>
    <p:sldId id="374" r:id="rId12"/>
    <p:sldId id="348" r:id="rId13"/>
    <p:sldId id="352" r:id="rId14"/>
    <p:sldId id="371" r:id="rId15"/>
    <p:sldId id="325" r:id="rId16"/>
    <p:sldId id="355" r:id="rId17"/>
    <p:sldId id="372" r:id="rId18"/>
    <p:sldId id="373" r:id="rId19"/>
    <p:sldId id="331" r:id="rId20"/>
    <p:sldId id="345" r:id="rId21"/>
    <p:sldId id="278" r:id="rId22"/>
    <p:sldId id="326" r:id="rId23"/>
    <p:sldId id="335" r:id="rId24"/>
    <p:sldId id="336" r:id="rId25"/>
    <p:sldId id="332" r:id="rId26"/>
    <p:sldId id="350" r:id="rId27"/>
    <p:sldId id="276" r:id="rId28"/>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99"/>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gs" Target="tags/tag146.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notesMaster" Target="notesMasters/notesMaster1.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5.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tags" Target="../tags/tag64.xml"/></Relationships>
</file>

<file path=ppt/slides/_rels/slide11.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4" Type="http://schemas.openxmlformats.org/officeDocument/2006/relationships/slideLayout" Target="../slideLayouts/slideLayout2.xml"/><Relationship Id="rId23" Type="http://schemas.openxmlformats.org/officeDocument/2006/relationships/tags" Target="../tags/tag87.xml"/><Relationship Id="rId22" Type="http://schemas.openxmlformats.org/officeDocument/2006/relationships/image" Target="../media/image18.png"/><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tags" Target="../tags/tag67.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12.xml.rels><?xml version="1.0" encoding="UTF-8" standalone="yes"?>
<Relationships xmlns="http://schemas.openxmlformats.org/package/2006/relationships"><Relationship Id="rId9" Type="http://schemas.openxmlformats.org/officeDocument/2006/relationships/tags" Target="../tags/tag96.xml"/><Relationship Id="rId8" Type="http://schemas.openxmlformats.org/officeDocument/2006/relationships/tags" Target="../tags/tag95.xml"/><Relationship Id="rId7" Type="http://schemas.openxmlformats.org/officeDocument/2006/relationships/tags" Target="../tags/tag94.xml"/><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6" Type="http://schemas.openxmlformats.org/officeDocument/2006/relationships/slideLayout" Target="../slideLayouts/slideLayout2.xml"/><Relationship Id="rId15" Type="http://schemas.openxmlformats.org/officeDocument/2006/relationships/tags" Target="../tags/tag102.xml"/><Relationship Id="rId14" Type="http://schemas.openxmlformats.org/officeDocument/2006/relationships/tags" Target="../tags/tag101.xml"/><Relationship Id="rId13" Type="http://schemas.openxmlformats.org/officeDocument/2006/relationships/tags" Target="../tags/tag100.xml"/><Relationship Id="rId12" Type="http://schemas.openxmlformats.org/officeDocument/2006/relationships/tags" Target="../tags/tag99.xml"/><Relationship Id="rId11" Type="http://schemas.openxmlformats.org/officeDocument/2006/relationships/tags" Target="../tags/tag98.xml"/><Relationship Id="rId10" Type="http://schemas.openxmlformats.org/officeDocument/2006/relationships/tags" Target="../tags/tag97.xml"/><Relationship Id="rId1" Type="http://schemas.openxmlformats.org/officeDocument/2006/relationships/tags" Target="../tags/tag88.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5.xml"/><Relationship Id="rId3" Type="http://schemas.openxmlformats.org/officeDocument/2006/relationships/image" Target="../media/image19.png"/><Relationship Id="rId2" Type="http://schemas.openxmlformats.org/officeDocument/2006/relationships/tags" Target="../tags/tag104.xml"/><Relationship Id="rId1" Type="http://schemas.openxmlformats.org/officeDocument/2006/relationships/tags" Target="../tags/tag10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9.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tags" Target="../tags/tag108.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tags" Target="../tags/tag110.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3.xml"/><Relationship Id="rId2" Type="http://schemas.openxmlformats.org/officeDocument/2006/relationships/image" Target="../media/image22.png"/><Relationship Id="rId1" Type="http://schemas.openxmlformats.org/officeDocument/2006/relationships/tags" Target="../tags/tag11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5.xml"/><Relationship Id="rId1" Type="http://schemas.openxmlformats.org/officeDocument/2006/relationships/tags" Target="../tags/tag114.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7.xml"/><Relationship Id="rId2" Type="http://schemas.openxmlformats.org/officeDocument/2006/relationships/image" Target="../media/image23.png"/><Relationship Id="rId1" Type="http://schemas.openxmlformats.org/officeDocument/2006/relationships/tags" Target="../tags/tag116.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image" Target="../media/image24.png"/><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image" Target="../media/image25.png"/><Relationship Id="rId2" Type="http://schemas.openxmlformats.org/officeDocument/2006/relationships/tags" Target="../tags/tag126.xml"/><Relationship Id="rId1" Type="http://schemas.openxmlformats.org/officeDocument/2006/relationships/tags" Target="../tags/tag125.xml"/></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3.xml"/><Relationship Id="rId5" Type="http://schemas.openxmlformats.org/officeDocument/2006/relationships/image" Target="../media/image27.png"/><Relationship Id="rId4" Type="http://schemas.openxmlformats.org/officeDocument/2006/relationships/tags" Target="../tags/tag132.xml"/><Relationship Id="rId3" Type="http://schemas.openxmlformats.org/officeDocument/2006/relationships/image" Target="../media/image26.png"/><Relationship Id="rId2" Type="http://schemas.openxmlformats.org/officeDocument/2006/relationships/tags" Target="../tags/tag131.xml"/><Relationship Id="rId1" Type="http://schemas.openxmlformats.org/officeDocument/2006/relationships/tags" Target="../tags/tag130.xml"/></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7.xml"/><Relationship Id="rId5" Type="http://schemas.openxmlformats.org/officeDocument/2006/relationships/image" Target="../media/image29.png"/><Relationship Id="rId4" Type="http://schemas.openxmlformats.org/officeDocument/2006/relationships/tags" Target="../tags/tag136.xml"/><Relationship Id="rId3" Type="http://schemas.openxmlformats.org/officeDocument/2006/relationships/image" Target="../media/image28.png"/><Relationship Id="rId2" Type="http://schemas.openxmlformats.org/officeDocument/2006/relationships/tags" Target="../tags/tag135.xml"/><Relationship Id="rId1" Type="http://schemas.openxmlformats.org/officeDocument/2006/relationships/tags" Target="../tags/tag13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9.xml"/><Relationship Id="rId1" Type="http://schemas.openxmlformats.org/officeDocument/2006/relationships/tags" Target="../tags/tag138.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41.xml"/><Relationship Id="rId2" Type="http://schemas.openxmlformats.org/officeDocument/2006/relationships/image" Target="../media/image30.png"/><Relationship Id="rId1" Type="http://schemas.openxmlformats.org/officeDocument/2006/relationships/tags" Target="../tags/tag140.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3.xml"/><Relationship Id="rId2" Type="http://schemas.openxmlformats.org/officeDocument/2006/relationships/image" Target="../media/image15.png"/><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题材</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逻辑</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552450" y="964565"/>
            <a:ext cx="8662035" cy="3571875"/>
          </a:xfrm>
          <a:prstGeom prst="rect">
            <a:avLst/>
          </a:prstGeom>
        </p:spPr>
      </p:pic>
      <p:sp>
        <p:nvSpPr>
          <p:cNvPr id="5" name="文本框 4"/>
          <p:cNvSpPr txBox="1"/>
          <p:nvPr/>
        </p:nvSpPr>
        <p:spPr>
          <a:xfrm>
            <a:off x="368935" y="5033010"/>
            <a:ext cx="3480435" cy="659765"/>
          </a:xfrm>
          <a:prstGeom prst="rect">
            <a:avLst/>
          </a:prstGeom>
          <a:noFill/>
        </p:spPr>
        <p:txBody>
          <a:bodyPr wrap="square" rtlCol="0">
            <a:noAutofit/>
          </a:bodyPr>
          <a:p>
            <a:r>
              <a:rPr lang="zh-CN" altLang="en-US" sz="2000"/>
              <a:t>短线</a:t>
            </a:r>
            <a:r>
              <a:rPr lang="zh-CN" altLang="en-US" sz="2000"/>
              <a:t>精髓：知题材，懂周期</a:t>
            </a:r>
            <a:endParaRPr lang="zh-CN" altLang="en-US" sz="2000"/>
          </a:p>
        </p:txBody>
      </p:sp>
      <p:pic>
        <p:nvPicPr>
          <p:cNvPr id="6" name="图片 5"/>
          <p:cNvPicPr>
            <a:picLocks noChangeAspect="1"/>
          </p:cNvPicPr>
          <p:nvPr/>
        </p:nvPicPr>
        <p:blipFill>
          <a:blip r:embed="rId3"/>
          <a:stretch>
            <a:fillRect/>
          </a:stretch>
        </p:blipFill>
        <p:spPr>
          <a:xfrm>
            <a:off x="3849370" y="3274060"/>
            <a:ext cx="8066405" cy="3093720"/>
          </a:xfrm>
          <a:prstGeom prst="rect">
            <a:avLst/>
          </a:prstGeom>
        </p:spPr>
      </p:pic>
    </p:spTree>
    <p:custDataLst>
      <p:tags r:id="rId4"/>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757045"/>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至少前三阶红（或者上张中期生命线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3" name="图片 2"/>
          <p:cNvPicPr>
            <a:picLocks noChangeAspect="1"/>
          </p:cNvPicPr>
          <p:nvPr/>
        </p:nvPicPr>
        <p:blipFill>
          <a:blip r:embed="rId3"/>
          <a:stretch>
            <a:fillRect/>
          </a:stretch>
        </p:blipFill>
        <p:spPr>
          <a:xfrm>
            <a:off x="294640" y="1726565"/>
            <a:ext cx="8346440" cy="3975735"/>
          </a:xfrm>
          <a:prstGeom prst="rect">
            <a:avLst/>
          </a:prstGeom>
          <a:ln>
            <a:solidFill>
              <a:schemeClr val="accent1"/>
            </a:solidFill>
          </a:ln>
        </p:spPr>
      </p:pic>
    </p:spTree>
    <p:custDataLst>
      <p:tags r:id="rId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神奇回马枪</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3" name="图片 2"/>
          <p:cNvPicPr>
            <a:picLocks noChangeAspect="1"/>
          </p:cNvPicPr>
          <p:nvPr/>
        </p:nvPicPr>
        <p:blipFill>
          <a:blip r:embed="rId2"/>
          <a:stretch>
            <a:fillRect/>
          </a:stretch>
        </p:blipFill>
        <p:spPr>
          <a:xfrm>
            <a:off x="774065" y="912495"/>
            <a:ext cx="10864850" cy="5228590"/>
          </a:xfrm>
          <a:prstGeom prst="rect">
            <a:avLst/>
          </a:prstGeom>
          <a:ln>
            <a:solidFill>
              <a:schemeClr val="accent1"/>
            </a:solidFill>
          </a:ln>
        </p:spPr>
      </p:pic>
      <p:pic>
        <p:nvPicPr>
          <p:cNvPr id="7" name="图片 6"/>
          <p:cNvPicPr>
            <a:picLocks noChangeAspect="1"/>
          </p:cNvPicPr>
          <p:nvPr/>
        </p:nvPicPr>
        <p:blipFill>
          <a:blip r:embed="rId3"/>
          <a:stretch>
            <a:fillRect/>
          </a:stretch>
        </p:blipFill>
        <p:spPr>
          <a:xfrm>
            <a:off x="434975" y="1299845"/>
            <a:ext cx="3944620" cy="2614295"/>
          </a:xfrm>
          <a:prstGeom prst="rect">
            <a:avLst/>
          </a:prstGeom>
          <a:ln>
            <a:solidFill>
              <a:schemeClr val="tx1"/>
            </a:solidFill>
          </a:ln>
        </p:spPr>
      </p:pic>
    </p:spTree>
    <p:custDataLst>
      <p:tags r:id="rId4"/>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短线寻龙诀</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陪跑营</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1284605" y="768350"/>
            <a:ext cx="9987280" cy="5617845"/>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97560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sz="4400">
                <a:gradFill>
                  <a:gsLst>
                    <a:gs pos="0">
                      <a:srgbClr val="14CD68"/>
                    </a:gs>
                    <a:gs pos="100000">
                      <a:srgbClr val="0B6E38"/>
                    </a:gs>
                  </a:gsLst>
                  <a:lin scaled="0"/>
                </a:gradFill>
                <a:latin typeface="思源黑体 CN Heavy" panose="020B0A00000000000000" charset="-122"/>
                <a:ea typeface="思源黑体 CN Heavy" panose="020B0A00000000000000" charset="-122"/>
                <a:cs typeface="思源黑体 CN Bold" panose="020B0800000000000000" charset="-122"/>
                <a:sym typeface="+mn-ea"/>
              </a:rPr>
              <a:t>简单失误</a:t>
            </a:r>
            <a:r>
              <a:rPr lang="en-US" altLang="zh-CN"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   VS   </a:t>
            </a:r>
            <a:r>
              <a:rPr lang="zh-CN" altLang="en-US" sz="440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sym typeface="+mn-ea"/>
              </a:rPr>
              <a:t>对的操作</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414020" y="809625"/>
            <a:ext cx="11363325" cy="523875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金叉</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2015490" y="1289685"/>
            <a:ext cx="8148955" cy="5389245"/>
          </a:xfrm>
          <a:prstGeom prst="rect">
            <a:avLst/>
          </a:prstGeom>
          <a:noFill/>
        </p:spPr>
        <p:txBody>
          <a:bodyPr wrap="square" rtlCol="0">
            <a:spAutoFit/>
          </a:bodyPr>
          <a:p>
            <a:r>
              <a:rPr lang="zh-CN" altLang="en-US" sz="2800" b="1">
                <a:sym typeface="+mn-ea"/>
              </a:rPr>
              <a:t>《神奇金叉》</a:t>
            </a:r>
            <a:endParaRPr lang="zh-CN" altLang="en-US" sz="2800" b="1">
              <a:sym typeface="+mn-ea"/>
            </a:endParaRPr>
          </a:p>
          <a:p>
            <a:r>
              <a:rPr lang="en-US" altLang="zh-CN" sz="2800" b="1">
                <a:sym typeface="+mn-ea"/>
              </a:rPr>
              <a:t>1.</a:t>
            </a:r>
            <a:r>
              <a:rPr lang="zh-CN" altLang="en-US" sz="2800" b="1">
                <a:sym typeface="+mn-ea"/>
              </a:rPr>
              <a:t>神奇色阶</a:t>
            </a:r>
            <a:r>
              <a:rPr lang="en-US" altLang="zh-CN" sz="2800" b="1">
                <a:sym typeface="+mn-ea"/>
              </a:rPr>
              <a:t>～</a:t>
            </a:r>
            <a:r>
              <a:rPr lang="zh-CN" altLang="en-US" sz="2800" b="1">
                <a:sym typeface="+mn-ea"/>
              </a:rPr>
              <a:t>四阶</a:t>
            </a:r>
            <a:r>
              <a:rPr lang="zh-CN" altLang="en-US" sz="2800" b="1">
                <a:solidFill>
                  <a:srgbClr val="FF0000"/>
                </a:solidFill>
                <a:sym typeface="+mn-ea"/>
              </a:rPr>
              <a:t>首次</a:t>
            </a:r>
            <a:r>
              <a:rPr lang="zh-CN" altLang="en-US" sz="2800" b="1">
                <a:sym typeface="+mn-ea"/>
              </a:rPr>
              <a:t>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2.</a:t>
            </a:r>
            <a:r>
              <a:rPr lang="zh-CN" altLang="en-US" sz="2800" b="1">
                <a:sym typeface="+mn-ea"/>
              </a:rPr>
              <a:t>神奇</a:t>
            </a:r>
            <a:r>
              <a:rPr lang="en-US" altLang="zh-CN" sz="2800" b="1">
                <a:sym typeface="+mn-ea"/>
              </a:rPr>
              <a:t>K</a:t>
            </a:r>
            <a:r>
              <a:rPr lang="zh-CN" altLang="en-US" sz="2800" b="1">
                <a:sym typeface="+mn-ea"/>
              </a:rPr>
              <a:t>线红色</a:t>
            </a:r>
            <a:endParaRPr lang="en-US" altLang="zh-CN" sz="2800" b="1">
              <a:sym typeface="+mn-ea"/>
            </a:endParaRPr>
          </a:p>
          <a:p>
            <a:pPr>
              <a:lnSpc>
                <a:spcPct val="120000"/>
              </a:lnSpc>
            </a:pPr>
            <a:r>
              <a:rPr lang="en-US" altLang="zh-CN" sz="2800" b="1">
                <a:sym typeface="+mn-ea"/>
              </a:rPr>
              <a:t>3.</a:t>
            </a:r>
            <a:r>
              <a:rPr lang="zh-CN" altLang="en-US" sz="2800" b="1">
                <a:sym typeface="+mn-ea"/>
              </a:rPr>
              <a:t>神奇</a:t>
            </a:r>
            <a:r>
              <a:rPr lang="en-US" altLang="zh-CN" sz="2800" b="1">
                <a:sym typeface="+mn-ea"/>
              </a:rPr>
              <a:t>K</a:t>
            </a:r>
            <a:r>
              <a:rPr lang="zh-CN" altLang="en-US" sz="2800" b="1">
                <a:sym typeface="+mn-ea"/>
              </a:rPr>
              <a:t>线上站中期生命线红色</a:t>
            </a:r>
            <a:endParaRPr lang="zh-CN" altLang="en-US" sz="2800" b="1">
              <a:sym typeface="+mn-ea"/>
            </a:endParaRPr>
          </a:p>
          <a:p>
            <a:pPr>
              <a:lnSpc>
                <a:spcPct val="120000"/>
              </a:lnSpc>
            </a:pPr>
            <a:r>
              <a:rPr lang="en-US" altLang="zh-CN" sz="2800" b="1">
                <a:solidFill>
                  <a:schemeClr val="tx1"/>
                </a:solidFill>
                <a:sym typeface="+mn-ea"/>
              </a:rPr>
              <a:t>4.</a:t>
            </a:r>
            <a:r>
              <a:rPr lang="en-US" sz="2800" b="1">
                <a:sym typeface="+mn-ea"/>
              </a:rPr>
              <a:t>KDJ</a:t>
            </a:r>
            <a:r>
              <a:rPr lang="zh-CN" altLang="en-US" sz="2800" b="1">
                <a:sym typeface="+mn-ea"/>
              </a:rPr>
              <a:t>金叉</a:t>
            </a:r>
            <a:endParaRPr lang="zh-CN" altLang="en-US" sz="2800" b="1">
              <a:sym typeface="+mn-ea"/>
            </a:endParaRPr>
          </a:p>
          <a:p>
            <a:pPr>
              <a:lnSpc>
                <a:spcPct val="120000"/>
              </a:lnSpc>
            </a:pPr>
            <a:r>
              <a:rPr lang="en-US" altLang="zh-CN" sz="2800" b="1">
                <a:sym typeface="+mn-ea"/>
              </a:rPr>
              <a:t>5.MACD</a:t>
            </a:r>
            <a:r>
              <a:rPr lang="zh-CN" altLang="en-US" sz="2800" b="1">
                <a:sym typeface="+mn-ea"/>
              </a:rPr>
              <a:t>金叉</a:t>
            </a:r>
            <a:endParaRPr lang="zh-CN" altLang="en-US" sz="2800" b="1">
              <a:sym typeface="+mn-ea"/>
            </a:endParaRPr>
          </a:p>
          <a:p>
            <a:pPr>
              <a:lnSpc>
                <a:spcPct val="120000"/>
              </a:lnSpc>
            </a:pPr>
            <a:r>
              <a:rPr lang="en-US" altLang="zh-CN" sz="2800" b="1">
                <a:sym typeface="+mn-ea"/>
              </a:rPr>
              <a:t>6.</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6" name="文本框 5"/>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私享群</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招募令</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1306195" y="768350"/>
            <a:ext cx="9933305" cy="5588000"/>
          </a:xfrm>
          <a:prstGeom prst="rect">
            <a:avLst/>
          </a:prstGeom>
        </p:spPr>
      </p:pic>
    </p:spTree>
    <p:custDataLst>
      <p:tags r:id="rId3"/>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8738870" y="2426335"/>
            <a:ext cx="3128010" cy="2459990"/>
          </a:xfrm>
          <a:prstGeom prst="rect">
            <a:avLst/>
          </a:prstGeom>
          <a:noFill/>
        </p:spPr>
        <p:txBody>
          <a:bodyPr wrap="square" rtlCol="0">
            <a:noAutofit/>
          </a:bodyPr>
          <a:p>
            <a:r>
              <a:rPr lang="en-US" altLang="zh-CN" sz="2000"/>
              <a:t>1.</a:t>
            </a:r>
            <a:r>
              <a:rPr lang="zh-CN" altLang="en-US" sz="2000"/>
              <a:t>低开高走彰显</a:t>
            </a:r>
            <a:r>
              <a:rPr lang="en-US" altLang="zh-CN" sz="2000"/>
              <a:t>A</a:t>
            </a:r>
            <a:r>
              <a:rPr lang="zh-CN" altLang="en-US" sz="2000"/>
              <a:t>股</a:t>
            </a:r>
            <a:r>
              <a:rPr lang="zh-CN" altLang="en-US" sz="2000"/>
              <a:t>韧性</a:t>
            </a:r>
            <a:endParaRPr lang="zh-CN" altLang="en-US" sz="2000"/>
          </a:p>
          <a:p>
            <a:endParaRPr lang="zh-CN" altLang="en-US" sz="2000"/>
          </a:p>
          <a:p>
            <a:r>
              <a:rPr lang="en-US" altLang="zh-CN" sz="2000"/>
              <a:t>2.</a:t>
            </a:r>
            <a:r>
              <a:rPr lang="zh-CN" altLang="en-US" sz="2000"/>
              <a:t>指数分化，题材各自表演，抓住重点而非被市场</a:t>
            </a:r>
            <a:r>
              <a:rPr lang="zh-CN" altLang="en-US" sz="2000"/>
              <a:t>带着走</a:t>
            </a:r>
            <a:endParaRPr lang="zh-CN" altLang="en-US" sz="2000"/>
          </a:p>
        </p:txBody>
      </p:sp>
      <p:pic>
        <p:nvPicPr>
          <p:cNvPr id="2" name="图片 1"/>
          <p:cNvPicPr>
            <a:picLocks noChangeAspect="1"/>
          </p:cNvPicPr>
          <p:nvPr/>
        </p:nvPicPr>
        <p:blipFill>
          <a:blip r:embed="rId2"/>
          <a:stretch>
            <a:fillRect/>
          </a:stretch>
        </p:blipFill>
        <p:spPr>
          <a:xfrm>
            <a:off x="376555" y="901700"/>
            <a:ext cx="4427220" cy="5276850"/>
          </a:xfrm>
          <a:prstGeom prst="rect">
            <a:avLst/>
          </a:prstGeom>
          <a:ln>
            <a:solidFill>
              <a:schemeClr val="accent1"/>
            </a:solidFill>
          </a:ln>
        </p:spPr>
      </p:pic>
      <p:pic>
        <p:nvPicPr>
          <p:cNvPr id="6" name="图片 5"/>
          <p:cNvPicPr>
            <a:picLocks noChangeAspect="1"/>
          </p:cNvPicPr>
          <p:nvPr/>
        </p:nvPicPr>
        <p:blipFill>
          <a:blip r:embed="rId3"/>
          <a:stretch>
            <a:fillRect/>
          </a:stretch>
        </p:blipFill>
        <p:spPr>
          <a:xfrm>
            <a:off x="4927600" y="901700"/>
            <a:ext cx="3712210" cy="5276850"/>
          </a:xfrm>
          <a:prstGeom prst="rect">
            <a:avLst/>
          </a:prstGeom>
          <a:ln>
            <a:solidFill>
              <a:schemeClr val="accent1"/>
            </a:solidFill>
          </a:ln>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8" name="文本框 7"/>
          <p:cNvSpPr txBox="1"/>
          <p:nvPr/>
        </p:nvSpPr>
        <p:spPr>
          <a:xfrm>
            <a:off x="5607685" y="5822950"/>
            <a:ext cx="2213610" cy="466090"/>
          </a:xfrm>
          <a:prstGeom prst="rect">
            <a:avLst/>
          </a:prstGeom>
          <a:noFill/>
        </p:spPr>
        <p:txBody>
          <a:bodyPr wrap="square" rtlCol="0">
            <a:noAutofit/>
          </a:bodyPr>
          <a:p>
            <a:r>
              <a:rPr lang="en-US" altLang="zh-CN" sz="2000"/>
              <a:t>AI</a:t>
            </a:r>
            <a:r>
              <a:rPr lang="zh-CN" altLang="en-US" sz="2000"/>
              <a:t>的尽头是</a:t>
            </a:r>
            <a:r>
              <a:rPr lang="zh-CN" altLang="en-US" sz="2000"/>
              <a:t>电力</a:t>
            </a:r>
            <a:endParaRPr lang="zh-CN" altLang="en-US" sz="2000"/>
          </a:p>
        </p:txBody>
      </p:sp>
      <p:pic>
        <p:nvPicPr>
          <p:cNvPr id="2" name="图片 1"/>
          <p:cNvPicPr>
            <a:picLocks noChangeAspect="1"/>
          </p:cNvPicPr>
          <p:nvPr/>
        </p:nvPicPr>
        <p:blipFill>
          <a:blip r:embed="rId2"/>
          <a:stretch>
            <a:fillRect/>
          </a:stretch>
        </p:blipFill>
        <p:spPr>
          <a:xfrm>
            <a:off x="2256790" y="897890"/>
            <a:ext cx="7870190" cy="4848860"/>
          </a:xfrm>
          <a:prstGeom prst="rect">
            <a:avLst/>
          </a:prstGeom>
          <a:ln>
            <a:solidFill>
              <a:schemeClr val="accent1"/>
            </a:solidFill>
          </a:ln>
        </p:spPr>
      </p:pic>
    </p:spTree>
    <p:custDataLst>
      <p:tags r:id="rId3"/>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1.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10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PA" val="v5.2.11"/>
  <p:tag name="KSO_WM_DIAGRAM_VIRTUALLY_FRAME" val="{&quot;height&quot;:404.2,&quot;left&quot;:49.4,&quot;top&quot;:87.15,&quot;width&quot;:861.3034645669292}"/>
</p:tagLst>
</file>

<file path=ppt/tags/tag105.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081"/>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wm#"/>
  <p:tag name="KSO_WM_TEMPLATE_CATEGORY" val="custom"/>
  <p:tag name="KSO_WM_TEMPLATE_INDEX" val="20205081"/>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wm#"/>
  <p:tag name="KSO_WM_TEMPLATE_CATEGORY" val="custom"/>
  <p:tag name="KSO_WM_TEMPLATE_INDEX" val="20205081"/>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wm#"/>
  <p:tag name="KSO_WM_TEMPLATE_CATEGORY" val="custom"/>
  <p:tag name="KSO_WM_TEMPLATE_INDEX" val="20205081"/>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wm#"/>
  <p:tag name="KSO_WM_TEMPLATE_CATEGORY" val="custom"/>
  <p:tag name="KSO_WM_TEMPLATE_INDEX" val="20205081"/>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UNIT_PLACING_PICTURE_USER_VIEWPORT" val="{&quot;height&quot;:1539,&quot;width&quot;:39003}"/>
  <p:tag name="KSO_WM_BEAUTIFY_FLAG" val=""/>
</p:tagLst>
</file>

<file path=ppt/tags/tag145.xml><?xml version="1.0" encoding="utf-8"?>
<p:tagLst xmlns:p="http://schemas.openxmlformats.org/presentationml/2006/main">
  <p:tag name="KSO_WM_BEAUTIFY_FLAG" val="#wm#"/>
  <p:tag name="KSO_WM_TEMPLATE_CATEGORY" val="custom"/>
  <p:tag name="KSO_WM_TEMPLATE_INDEX" val="20205081"/>
</p:tagLst>
</file>

<file path=ppt/tags/tag146.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7.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1.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2.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3.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4.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5.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6.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7.xml><?xml version="1.0" encoding="utf-8"?>
<p:tagLst xmlns:p="http://schemas.openxmlformats.org/presentationml/2006/main">
  <p:tag name="KSO_WM_DIAGRAM_VIRTUALLY_FRAME" val="{&quot;height&quot;:332.06574803149607,&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32.06574803149607,&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2326</Words>
  <Application>WPS 演示</Application>
  <PresentationFormat>宽屏</PresentationFormat>
  <Paragraphs>237</Paragraphs>
  <Slides>26</Slides>
  <Notes>4</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26</vt:i4>
      </vt:variant>
    </vt:vector>
  </HeadingPairs>
  <TitlesOfParts>
    <vt:vector size="44"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汉仪雅酷黑简</vt:lpstr>
      <vt:lpstr>方正宝黑体 简 Medium</vt:lpstr>
      <vt:lpstr>方正仿宋_GB2312</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555</cp:revision>
  <dcterms:created xsi:type="dcterms:W3CDTF">2019-06-19T02:08:00Z</dcterms:created>
  <dcterms:modified xsi:type="dcterms:W3CDTF">2025-11-05T05:49:07Z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2052-12.1.0.23542</vt:lpwstr>
  </property>
  <property fmtid="{D5CDD505-2E9C-101B-9397-08002B2CF9AE}" pid="3" name="ICV">
    <vt:lpwstr>1AD5D797B13648A2958FC4A66325288A_13</vt:lpwstr>
  </property>
</Properties>
</file>