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79" r:id="rId3"/>
    <p:sldId id="260" r:id="rId4"/>
    <p:sldId id="329" r:id="rId5"/>
    <p:sldId id="368" r:id="rId6"/>
    <p:sldId id="369" r:id="rId7"/>
    <p:sldId id="277" r:id="rId8"/>
    <p:sldId id="333" r:id="rId9"/>
    <p:sldId id="360" r:id="rId10"/>
    <p:sldId id="370" r:id="rId11"/>
    <p:sldId id="374" r:id="rId12"/>
    <p:sldId id="348" r:id="rId13"/>
    <p:sldId id="352" r:id="rId14"/>
    <p:sldId id="371" r:id="rId15"/>
    <p:sldId id="325" r:id="rId16"/>
    <p:sldId id="355" r:id="rId17"/>
    <p:sldId id="372" r:id="rId18"/>
    <p:sldId id="373" r:id="rId19"/>
    <p:sldId id="331" r:id="rId20"/>
    <p:sldId id="345" r:id="rId21"/>
    <p:sldId id="278" r:id="rId22"/>
    <p:sldId id="326" r:id="rId23"/>
    <p:sldId id="335" r:id="rId24"/>
    <p:sldId id="336" r:id="rId25"/>
    <p:sldId id="332" r:id="rId26"/>
    <p:sldId id="350" r:id="rId27"/>
    <p:sldId id="276" r:id="rId28"/>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46.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5.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8.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9.png"/><Relationship Id="rId2" Type="http://schemas.openxmlformats.org/officeDocument/2006/relationships/tags" Target="../tags/tag104.xml"/><Relationship Id="rId1" Type="http://schemas.openxmlformats.org/officeDocument/2006/relationships/tags" Target="../tags/tag10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3.xml"/><Relationship Id="rId2" Type="http://schemas.openxmlformats.org/officeDocument/2006/relationships/image" Target="../media/image22.png"/><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7.xml"/><Relationship Id="rId2" Type="http://schemas.openxmlformats.org/officeDocument/2006/relationships/image" Target="../media/image23.png"/><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image" Target="../media/image24.png"/><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image" Target="../media/image25.png"/><Relationship Id="rId2" Type="http://schemas.openxmlformats.org/officeDocument/2006/relationships/tags" Target="../tags/tag126.xml"/><Relationship Id="rId1" Type="http://schemas.openxmlformats.org/officeDocument/2006/relationships/tags" Target="../tags/tag125.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7.png"/><Relationship Id="rId4" Type="http://schemas.openxmlformats.org/officeDocument/2006/relationships/tags" Target="../tags/tag132.xml"/><Relationship Id="rId3" Type="http://schemas.openxmlformats.org/officeDocument/2006/relationships/image" Target="../media/image26.png"/><Relationship Id="rId2" Type="http://schemas.openxmlformats.org/officeDocument/2006/relationships/tags" Target="../tags/tag131.xml"/><Relationship Id="rId1" Type="http://schemas.openxmlformats.org/officeDocument/2006/relationships/tags" Target="../tags/tag130.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7.xml"/><Relationship Id="rId5" Type="http://schemas.openxmlformats.org/officeDocument/2006/relationships/image" Target="../media/image29.png"/><Relationship Id="rId4" Type="http://schemas.openxmlformats.org/officeDocument/2006/relationships/tags" Target="../tags/tag136.xml"/><Relationship Id="rId3" Type="http://schemas.openxmlformats.org/officeDocument/2006/relationships/image" Target="../media/image28.png"/><Relationship Id="rId2" Type="http://schemas.openxmlformats.org/officeDocument/2006/relationships/tags" Target="../tags/tag135.xml"/><Relationship Id="rId1" Type="http://schemas.openxmlformats.org/officeDocument/2006/relationships/tags" Target="../tags/tag13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1.xml"/><Relationship Id="rId2" Type="http://schemas.openxmlformats.org/officeDocument/2006/relationships/image" Target="../media/image30.png"/><Relationship Id="rId1" Type="http://schemas.openxmlformats.org/officeDocument/2006/relationships/tags" Target="../tags/tag140.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题材</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框 4"/>
          <p:cNvSpPr txBox="1"/>
          <p:nvPr/>
        </p:nvSpPr>
        <p:spPr>
          <a:xfrm>
            <a:off x="368935" y="5033010"/>
            <a:ext cx="3480435" cy="659765"/>
          </a:xfrm>
          <a:prstGeom prst="rect">
            <a:avLst/>
          </a:prstGeom>
          <a:noFill/>
        </p:spPr>
        <p:txBody>
          <a:bodyPr wrap="square" rtlCol="0">
            <a:noAutofit/>
          </a:bodyPr>
          <a:p>
            <a:r>
              <a:rPr lang="zh-CN" altLang="en-US" sz="2000"/>
              <a:t>短线</a:t>
            </a:r>
            <a:r>
              <a:rPr lang="zh-CN" altLang="en-US" sz="2000"/>
              <a:t>精髓：知题材，懂周期</a:t>
            </a:r>
            <a:endParaRPr lang="zh-CN" altLang="en-US" sz="2000"/>
          </a:p>
        </p:txBody>
      </p:sp>
      <p:pic>
        <p:nvPicPr>
          <p:cNvPr id="2" name="图片 1"/>
          <p:cNvPicPr>
            <a:picLocks noChangeAspect="1"/>
          </p:cNvPicPr>
          <p:nvPr/>
        </p:nvPicPr>
        <p:blipFill>
          <a:blip r:embed="rId2"/>
          <a:stretch>
            <a:fillRect/>
          </a:stretch>
        </p:blipFill>
        <p:spPr>
          <a:xfrm>
            <a:off x="368935" y="855345"/>
            <a:ext cx="9406255" cy="3709035"/>
          </a:xfrm>
          <a:prstGeom prst="rect">
            <a:avLst/>
          </a:prstGeom>
        </p:spPr>
      </p:pic>
      <p:pic>
        <p:nvPicPr>
          <p:cNvPr id="6" name="图片 5"/>
          <p:cNvPicPr>
            <a:picLocks noChangeAspect="1"/>
          </p:cNvPicPr>
          <p:nvPr/>
        </p:nvPicPr>
        <p:blipFill>
          <a:blip r:embed="rId3"/>
          <a:stretch>
            <a:fillRect/>
          </a:stretch>
        </p:blipFill>
        <p:spPr>
          <a:xfrm>
            <a:off x="3849370" y="3274060"/>
            <a:ext cx="8066405" cy="3093720"/>
          </a:xfrm>
          <a:prstGeom prst="rect">
            <a:avLst/>
          </a:prstGeom>
        </p:spPr>
      </p:pic>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97180" y="1615440"/>
            <a:ext cx="8295005" cy="4017645"/>
          </a:xfrm>
          <a:prstGeom prst="rect">
            <a:avLst/>
          </a:prstGeom>
          <a:ln>
            <a:solidFill>
              <a:schemeClr val="accent1"/>
            </a:solidFill>
          </a:ln>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803910" y="839470"/>
            <a:ext cx="11025505" cy="5588635"/>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34975" y="1299845"/>
            <a:ext cx="3944620" cy="2614295"/>
          </a:xfrm>
          <a:prstGeom prst="rect">
            <a:avLst/>
          </a:prstGeom>
          <a:ln>
            <a:solidFill>
              <a:schemeClr val="tx1"/>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短线寻龙诀</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陪跑营</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84605" y="768350"/>
            <a:ext cx="9987280" cy="5617845"/>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招募令</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306195" y="768350"/>
            <a:ext cx="9933305" cy="5588000"/>
          </a:xfrm>
          <a:prstGeom prst="rect">
            <a:avLst/>
          </a:prstGeom>
        </p:spPr>
      </p:pic>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024495" y="2426335"/>
            <a:ext cx="3128010" cy="2301875"/>
          </a:xfrm>
          <a:prstGeom prst="rect">
            <a:avLst/>
          </a:prstGeom>
          <a:noFill/>
        </p:spPr>
        <p:txBody>
          <a:bodyPr wrap="square" rtlCol="0">
            <a:noAutofit/>
          </a:bodyPr>
          <a:p>
            <a:r>
              <a:rPr lang="en-US" altLang="zh-CN" sz="2000"/>
              <a:t>1.</a:t>
            </a:r>
            <a:r>
              <a:rPr lang="zh-CN" altLang="en-US" sz="2000"/>
              <a:t>上证指数和平均股价金叉，反弹</a:t>
            </a:r>
            <a:r>
              <a:rPr lang="zh-CN" altLang="en-US" sz="2000"/>
              <a:t>走势</a:t>
            </a:r>
            <a:endParaRPr lang="zh-CN" altLang="en-US" sz="2000"/>
          </a:p>
          <a:p>
            <a:endParaRPr lang="zh-CN" altLang="en-US" sz="2000"/>
          </a:p>
          <a:p>
            <a:r>
              <a:rPr lang="en-US" altLang="zh-CN" sz="2000"/>
              <a:t>2.</a:t>
            </a:r>
            <a:r>
              <a:rPr lang="zh-CN" altLang="en-US" sz="2000"/>
              <a:t>分化会存在，题材轮动掌握好节奏</a:t>
            </a:r>
            <a:endParaRPr lang="zh-CN" altLang="en-US" sz="2000"/>
          </a:p>
        </p:txBody>
      </p:sp>
      <p:pic>
        <p:nvPicPr>
          <p:cNvPr id="5" name="图片 4"/>
          <p:cNvPicPr>
            <a:picLocks noChangeAspect="1"/>
          </p:cNvPicPr>
          <p:nvPr/>
        </p:nvPicPr>
        <p:blipFill>
          <a:blip r:embed="rId2"/>
          <a:stretch>
            <a:fillRect/>
          </a:stretch>
        </p:blipFill>
        <p:spPr>
          <a:xfrm>
            <a:off x="485140" y="871855"/>
            <a:ext cx="3794125" cy="5455920"/>
          </a:xfrm>
          <a:prstGeom prst="rect">
            <a:avLst/>
          </a:prstGeom>
          <a:ln>
            <a:solidFill>
              <a:schemeClr val="accent1"/>
            </a:solidFill>
          </a:ln>
        </p:spPr>
      </p:pic>
      <p:pic>
        <p:nvPicPr>
          <p:cNvPr id="8" name="图片 7"/>
          <p:cNvPicPr>
            <a:picLocks noChangeAspect="1"/>
          </p:cNvPicPr>
          <p:nvPr/>
        </p:nvPicPr>
        <p:blipFill>
          <a:blip r:embed="rId3"/>
          <a:stretch>
            <a:fillRect/>
          </a:stretch>
        </p:blipFill>
        <p:spPr>
          <a:xfrm>
            <a:off x="4384675" y="871855"/>
            <a:ext cx="3087370" cy="545592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5391785" y="5610860"/>
            <a:ext cx="2213610" cy="466090"/>
          </a:xfrm>
          <a:prstGeom prst="rect">
            <a:avLst/>
          </a:prstGeom>
          <a:noFill/>
        </p:spPr>
        <p:txBody>
          <a:bodyPr wrap="square" rtlCol="0">
            <a:noAutofit/>
          </a:bodyPr>
          <a:p>
            <a:r>
              <a:rPr lang="en-US" sz="2000"/>
              <a:t>AI</a:t>
            </a:r>
            <a:r>
              <a:rPr lang="zh-CN" altLang="en-US" sz="2000"/>
              <a:t>芯片</a:t>
            </a:r>
            <a:r>
              <a:rPr lang="zh-CN" altLang="en-US" sz="2000"/>
              <a:t>反弹</a:t>
            </a:r>
            <a:endParaRPr lang="zh-CN" altLang="en-US" sz="2000"/>
          </a:p>
        </p:txBody>
      </p:sp>
      <p:pic>
        <p:nvPicPr>
          <p:cNvPr id="3" name="图片 2"/>
          <p:cNvPicPr>
            <a:picLocks noChangeAspect="1"/>
          </p:cNvPicPr>
          <p:nvPr/>
        </p:nvPicPr>
        <p:blipFill>
          <a:blip r:embed="rId2"/>
          <a:stretch>
            <a:fillRect/>
          </a:stretch>
        </p:blipFill>
        <p:spPr>
          <a:xfrm>
            <a:off x="1819275" y="943610"/>
            <a:ext cx="8439785" cy="4491990"/>
          </a:xfrm>
          <a:prstGeom prst="rect">
            <a:avLst/>
          </a:prstGeom>
          <a:ln>
            <a:solidFill>
              <a:schemeClr val="accent1"/>
            </a:solidFill>
          </a:ln>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wm#"/>
  <p:tag name="KSO_WM_TEMPLATE_CATEGORY" val="custom"/>
  <p:tag name="KSO_WM_TEMPLATE_INDEX" val="20205081"/>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UNIT_PLACING_PICTURE_USER_VIEWPORT" val="{&quot;height&quot;:1539,&quot;width&quot;:39003}"/>
  <p:tag name="KSO_WM_BEAUTIFY_FLAG" val=""/>
</p:tagLst>
</file>

<file path=ppt/tags/tag145.xml><?xml version="1.0" encoding="utf-8"?>
<p:tagLst xmlns:p="http://schemas.openxmlformats.org/presentationml/2006/main">
  <p:tag name="KSO_WM_BEAUTIFY_FLAG" val="#wm#"/>
  <p:tag name="KSO_WM_TEMPLATE_CATEGORY" val="custom"/>
  <p:tag name="KSO_WM_TEMPLATE_INDEX" val="20205081"/>
</p:tagLst>
</file>

<file path=ppt/tags/tag146.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2321</Words>
  <Application>WPS 演示</Application>
  <PresentationFormat>宽屏</PresentationFormat>
  <Paragraphs>237</Paragraphs>
  <Slides>26</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558</cp:revision>
  <dcterms:created xsi:type="dcterms:W3CDTF">2019-06-19T02:08:00Z</dcterms:created>
  <dcterms:modified xsi:type="dcterms:W3CDTF">2025-11-06T05:36:22Z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1AD5D797B13648A2958FC4A66325288A_13</vt:lpwstr>
  </property>
</Properties>
</file>