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79" r:id="rId3"/>
    <p:sldId id="260" r:id="rId4"/>
    <p:sldId id="329" r:id="rId5"/>
    <p:sldId id="368" r:id="rId6"/>
    <p:sldId id="369" r:id="rId7"/>
    <p:sldId id="277" r:id="rId8"/>
    <p:sldId id="333" r:id="rId9"/>
    <p:sldId id="360" r:id="rId10"/>
    <p:sldId id="370" r:id="rId11"/>
    <p:sldId id="374" r:id="rId12"/>
    <p:sldId id="375" r:id="rId13"/>
    <p:sldId id="348" r:id="rId14"/>
    <p:sldId id="352" r:id="rId15"/>
    <p:sldId id="371" r:id="rId16"/>
    <p:sldId id="325" r:id="rId17"/>
    <p:sldId id="355" r:id="rId18"/>
    <p:sldId id="372" r:id="rId19"/>
    <p:sldId id="373" r:id="rId20"/>
    <p:sldId id="331" r:id="rId21"/>
    <p:sldId id="345" r:id="rId22"/>
    <p:sldId id="278" r:id="rId23"/>
    <p:sldId id="326" r:id="rId24"/>
    <p:sldId id="335" r:id="rId25"/>
    <p:sldId id="336" r:id="rId26"/>
    <p:sldId id="332" r:id="rId27"/>
    <p:sldId id="350" r:id="rId28"/>
    <p:sldId id="276"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48.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4" Type="http://schemas.openxmlformats.org/officeDocument/2006/relationships/slideLayout" Target="../slideLayouts/slideLayout2.xml"/><Relationship Id="rId23" Type="http://schemas.openxmlformats.org/officeDocument/2006/relationships/tags" Target="../tags/tag89.xml"/><Relationship Id="rId22" Type="http://schemas.openxmlformats.org/officeDocument/2006/relationships/image" Target="../media/image20.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6" Type="http://schemas.openxmlformats.org/officeDocument/2006/relationships/slideLayout" Target="../slideLayouts/slideLayout2.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1.png"/><Relationship Id="rId2" Type="http://schemas.openxmlformats.org/officeDocument/2006/relationships/tags" Target="../tags/tag106.xml"/><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4.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9.xml"/><Relationship Id="rId2" Type="http://schemas.openxmlformats.org/officeDocument/2006/relationships/image" Target="../media/image25.png"/><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image" Target="../media/image26.png"/><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image" Target="../media/image27.png"/><Relationship Id="rId2" Type="http://schemas.openxmlformats.org/officeDocument/2006/relationships/tags" Target="../tags/tag128.xml"/><Relationship Id="rId1" Type="http://schemas.openxmlformats.org/officeDocument/2006/relationships/tags" Target="../tags/tag127.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9.png"/><Relationship Id="rId4" Type="http://schemas.openxmlformats.org/officeDocument/2006/relationships/tags" Target="../tags/tag134.xml"/><Relationship Id="rId3" Type="http://schemas.openxmlformats.org/officeDocument/2006/relationships/image" Target="../media/image28.png"/><Relationship Id="rId2" Type="http://schemas.openxmlformats.org/officeDocument/2006/relationships/tags" Target="../tags/tag133.xml"/><Relationship Id="rId1" Type="http://schemas.openxmlformats.org/officeDocument/2006/relationships/tags" Target="../tags/tag132.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9.xml"/><Relationship Id="rId5" Type="http://schemas.openxmlformats.org/officeDocument/2006/relationships/image" Target="../media/image31.png"/><Relationship Id="rId4" Type="http://schemas.openxmlformats.org/officeDocument/2006/relationships/tags" Target="../tags/tag138.xml"/><Relationship Id="rId3" Type="http://schemas.openxmlformats.org/officeDocument/2006/relationships/image" Target="../media/image30.png"/><Relationship Id="rId2" Type="http://schemas.openxmlformats.org/officeDocument/2006/relationships/tags" Target="../tags/tag137.xml"/><Relationship Id="rId1" Type="http://schemas.openxmlformats.org/officeDocument/2006/relationships/tags" Target="../tags/tag1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image" Target="../media/image32.png"/><Relationship Id="rId1" Type="http://schemas.openxmlformats.org/officeDocument/2006/relationships/tags" Target="../tags/tag14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4.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352425" y="868045"/>
            <a:ext cx="5621655" cy="5353050"/>
          </a:xfrm>
          <a:prstGeom prst="rect">
            <a:avLst/>
          </a:prstGeom>
        </p:spPr>
      </p:pic>
      <p:pic>
        <p:nvPicPr>
          <p:cNvPr id="8" name="图片 7"/>
          <p:cNvPicPr>
            <a:picLocks noChangeAspect="1"/>
          </p:cNvPicPr>
          <p:nvPr/>
        </p:nvPicPr>
        <p:blipFill>
          <a:blip r:embed="rId3"/>
          <a:stretch>
            <a:fillRect/>
          </a:stretch>
        </p:blipFill>
        <p:spPr>
          <a:xfrm>
            <a:off x="6333490" y="2095500"/>
            <a:ext cx="5346700" cy="1847850"/>
          </a:xfrm>
          <a:prstGeom prst="rect">
            <a:avLst/>
          </a:prstGeom>
        </p:spPr>
      </p:pic>
      <p:sp>
        <p:nvSpPr>
          <p:cNvPr id="9" name="文本框 8"/>
          <p:cNvSpPr txBox="1"/>
          <p:nvPr/>
        </p:nvSpPr>
        <p:spPr>
          <a:xfrm>
            <a:off x="7874000" y="4416425"/>
            <a:ext cx="2606040" cy="838200"/>
          </a:xfrm>
          <a:prstGeom prst="rect">
            <a:avLst/>
          </a:prstGeom>
          <a:noFill/>
        </p:spPr>
        <p:txBody>
          <a:bodyPr wrap="square" rtlCol="0">
            <a:noAutofit/>
          </a:bodyPr>
          <a:p>
            <a:r>
              <a:rPr lang="zh-CN" altLang="en-US" sz="2000" b="1">
                <a:solidFill>
                  <a:srgbClr val="FF0000"/>
                </a:solidFill>
              </a:rPr>
              <a:t>如何选择</a:t>
            </a:r>
            <a:r>
              <a:rPr lang="zh-CN" altLang="en-US" sz="2000" b="1">
                <a:solidFill>
                  <a:srgbClr val="FF0000"/>
                </a:solidFill>
              </a:rPr>
              <a:t>题材？</a:t>
            </a:r>
            <a:endParaRPr lang="zh-CN" altLang="en-US" sz="2000" b="1">
              <a:solidFill>
                <a:srgbClr val="FF0000"/>
              </a:solidFill>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nvSpPr>
        <p:spPr>
          <a:xfrm>
            <a:off x="5610860" y="5501640"/>
            <a:ext cx="4507230" cy="462915"/>
          </a:xfrm>
          <a:prstGeom prst="rect">
            <a:avLst/>
          </a:prstGeom>
          <a:noFill/>
        </p:spPr>
        <p:txBody>
          <a:bodyPr wrap="square" rtlCol="0">
            <a:noAutofit/>
          </a:bodyPr>
          <a:p>
            <a:r>
              <a:rPr lang="zh-CN" altLang="en-US" sz="2000"/>
              <a:t>多类型叠加</a:t>
            </a:r>
            <a:r>
              <a:rPr lang="en-US" altLang="zh-CN" sz="2000"/>
              <a:t>+</a:t>
            </a:r>
            <a:r>
              <a:rPr lang="zh-CN" altLang="en-US" sz="2000"/>
              <a:t>爆发期</a:t>
            </a:r>
            <a:r>
              <a:rPr lang="en-US" altLang="zh-CN" sz="2000"/>
              <a:t>/</a:t>
            </a:r>
            <a:r>
              <a:rPr lang="zh-CN" altLang="en-US" sz="2000"/>
              <a:t>扩散期</a:t>
            </a:r>
            <a:r>
              <a:rPr lang="en-US" altLang="zh-CN" sz="2000"/>
              <a:t>=</a:t>
            </a:r>
            <a:r>
              <a:rPr lang="zh-CN" altLang="en-US" sz="2000"/>
              <a:t>机会！</a:t>
            </a:r>
            <a:endParaRPr lang="zh-CN" altLang="en-US" sz="2000"/>
          </a:p>
        </p:txBody>
      </p:sp>
      <p:pic>
        <p:nvPicPr>
          <p:cNvPr id="10" name="图片 9"/>
          <p:cNvPicPr>
            <a:picLocks noChangeAspect="1"/>
          </p:cNvPicPr>
          <p:nvPr/>
        </p:nvPicPr>
        <p:blipFill>
          <a:blip r:embed="rId2"/>
          <a:stretch>
            <a:fillRect/>
          </a:stretch>
        </p:blipFill>
        <p:spPr>
          <a:xfrm>
            <a:off x="369570" y="768350"/>
            <a:ext cx="9748520" cy="4349115"/>
          </a:xfrm>
          <a:prstGeom prst="rect">
            <a:avLst/>
          </a:prstGeom>
        </p:spPr>
      </p:pic>
      <p:pic>
        <p:nvPicPr>
          <p:cNvPr id="3" name="图片 2"/>
          <p:cNvPicPr>
            <a:picLocks noChangeAspect="1"/>
          </p:cNvPicPr>
          <p:nvPr/>
        </p:nvPicPr>
        <p:blipFill>
          <a:blip r:embed="rId3"/>
          <a:srcRect r="32577"/>
          <a:stretch>
            <a:fillRect/>
          </a:stretch>
        </p:blipFill>
        <p:spPr>
          <a:xfrm>
            <a:off x="6453505" y="768350"/>
            <a:ext cx="5288280" cy="4348480"/>
          </a:xfrm>
          <a:prstGeom prst="rect">
            <a:avLst/>
          </a:prstGeom>
        </p:spPr>
      </p:pic>
      <p:pic>
        <p:nvPicPr>
          <p:cNvPr id="2" name="图片 1"/>
          <p:cNvPicPr>
            <a:picLocks noChangeAspect="1"/>
          </p:cNvPicPr>
          <p:nvPr/>
        </p:nvPicPr>
        <p:blipFill>
          <a:blip r:embed="rId4"/>
          <a:stretch>
            <a:fillRect/>
          </a:stretch>
        </p:blipFill>
        <p:spPr>
          <a:xfrm>
            <a:off x="1426210" y="4859020"/>
            <a:ext cx="3820795" cy="1452880"/>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58775" y="1359535"/>
            <a:ext cx="8202295" cy="446405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86130" y="1059180"/>
            <a:ext cx="11011535" cy="530860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25120" y="1616075"/>
            <a:ext cx="3276600" cy="2152650"/>
          </a:xfrm>
          <a:prstGeom prst="rect">
            <a:avLst/>
          </a:prstGeom>
          <a:ln>
            <a:solidFill>
              <a:schemeClr val="accent1"/>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28420" y="768350"/>
            <a:ext cx="9921240" cy="5581015"/>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低价</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33305" cy="558736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564245" y="2221865"/>
            <a:ext cx="3241675" cy="3058795"/>
          </a:xfrm>
          <a:prstGeom prst="rect">
            <a:avLst/>
          </a:prstGeom>
          <a:noFill/>
        </p:spPr>
        <p:txBody>
          <a:bodyPr wrap="square" rtlCol="0">
            <a:noAutofit/>
          </a:bodyPr>
          <a:p>
            <a:r>
              <a:rPr lang="zh-CN" altLang="en-US" sz="2000" b="1">
                <a:solidFill>
                  <a:srgbClr val="FF0000"/>
                </a:solidFill>
              </a:rPr>
              <a:t>局部行情</a:t>
            </a:r>
            <a:r>
              <a:rPr lang="zh-CN" altLang="en-US" sz="2000"/>
              <a:t>：</a:t>
            </a:r>
            <a:r>
              <a:rPr lang="en-US" altLang="zh-CN" sz="2000"/>
              <a:t>11-12</a:t>
            </a:r>
            <a:r>
              <a:rPr lang="zh-CN" altLang="en-US" sz="2000"/>
              <a:t>月实际进入政策和业绩的</a:t>
            </a:r>
            <a:r>
              <a:rPr lang="zh-CN" altLang="en-US" sz="2000" b="1">
                <a:solidFill>
                  <a:srgbClr val="FF0000"/>
                </a:solidFill>
              </a:rPr>
              <a:t>双重真空期</a:t>
            </a:r>
            <a:r>
              <a:rPr lang="zh-CN" altLang="en-US" sz="2000"/>
              <a:t>；</a:t>
            </a:r>
            <a:endParaRPr lang="zh-CN" altLang="en-US" sz="2000"/>
          </a:p>
          <a:p>
            <a:endParaRPr lang="zh-CN" altLang="en-US" sz="2000"/>
          </a:p>
          <a:p>
            <a:r>
              <a:rPr lang="zh-CN" altLang="en-US" sz="2000"/>
              <a:t>同时本次牛市中居民存款搬家的动作不明显，后续资金承接的能力或将偏弱，</a:t>
            </a:r>
            <a:r>
              <a:rPr lang="en-US" altLang="zh-CN" sz="2000" b="1">
                <a:solidFill>
                  <a:srgbClr val="FF0000"/>
                </a:solidFill>
              </a:rPr>
              <a:t>A</a:t>
            </a:r>
            <a:r>
              <a:rPr lang="zh-CN" altLang="en-US" sz="2000" b="1">
                <a:solidFill>
                  <a:srgbClr val="FF0000"/>
                </a:solidFill>
              </a:rPr>
              <a:t>股向上的空间受限</a:t>
            </a:r>
            <a:endParaRPr lang="zh-CN" altLang="en-US" sz="2000" b="1">
              <a:solidFill>
                <a:srgbClr val="FF0000"/>
              </a:solidFill>
            </a:endParaRPr>
          </a:p>
          <a:p>
            <a:endParaRPr lang="zh-CN" altLang="en-US" sz="2000" b="1">
              <a:solidFill>
                <a:srgbClr val="FF0000"/>
              </a:solidFill>
            </a:endParaRPr>
          </a:p>
          <a:p>
            <a:r>
              <a:rPr lang="zh-CN" altLang="en-US" sz="2000" b="1">
                <a:solidFill>
                  <a:srgbClr val="FF0000"/>
                </a:solidFill>
              </a:rPr>
              <a:t>以时间换</a:t>
            </a:r>
            <a:r>
              <a:rPr lang="zh-CN" altLang="en-US" sz="2000" b="1">
                <a:solidFill>
                  <a:srgbClr val="FF0000"/>
                </a:solidFill>
              </a:rPr>
              <a:t>空间！</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368935" y="1245235"/>
            <a:ext cx="8033385" cy="4677410"/>
          </a:xfrm>
          <a:prstGeom prst="rect">
            <a:avLst/>
          </a:prstGeom>
          <a:ln>
            <a:solidFill>
              <a:schemeClr val="accent1"/>
            </a:solidFill>
          </a:ln>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085850" y="1039495"/>
            <a:ext cx="10020300" cy="3981450"/>
          </a:xfrm>
          <a:prstGeom prst="rect">
            <a:avLst/>
          </a:prstGeom>
        </p:spPr>
      </p:pic>
      <p:sp>
        <p:nvSpPr>
          <p:cNvPr id="3" name="文本框 2"/>
          <p:cNvSpPr txBox="1"/>
          <p:nvPr/>
        </p:nvSpPr>
        <p:spPr>
          <a:xfrm>
            <a:off x="2139950" y="5207635"/>
            <a:ext cx="8566150" cy="894080"/>
          </a:xfrm>
          <a:prstGeom prst="rect">
            <a:avLst/>
          </a:prstGeom>
          <a:noFill/>
        </p:spPr>
        <p:txBody>
          <a:bodyPr wrap="square" rtlCol="0">
            <a:noAutofit/>
          </a:bodyPr>
          <a:p>
            <a:r>
              <a:rPr lang="zh-CN" altLang="en-US" sz="2000"/>
              <a:t>股市不断走高后资金行为迎来阶段性降温；经济数据自三季度以来走势偏弱</a:t>
            </a:r>
            <a:endParaRPr lang="zh-CN" altLang="en-US" sz="2000"/>
          </a:p>
          <a:p>
            <a:pPr algn="ctr"/>
            <a:r>
              <a:rPr lang="en-US" altLang="zh-CN" sz="2000">
                <a:solidFill>
                  <a:srgbClr val="FF0000"/>
                </a:solidFill>
              </a:rPr>
              <a:t>→→→</a:t>
            </a:r>
            <a:r>
              <a:rPr lang="zh-CN" altLang="en-US" sz="2000">
                <a:solidFill>
                  <a:srgbClr val="FF0000"/>
                </a:solidFill>
              </a:rPr>
              <a:t>高位震荡</a:t>
            </a:r>
            <a:endParaRPr lang="zh-CN" altLang="en-US" sz="2000">
              <a:solidFill>
                <a:srgbClr val="FF0000"/>
              </a:solidFill>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A" val="v5.2.11"/>
  <p:tag name="KSO_WM_DIAGRAM_VIRTUALLY_FRAME" val="{&quot;height&quot;:404.2,&quot;left&quot;:49.4,&quot;top&quot;:87.15,&quot;width&quot;:861.3034645669292}"/>
</p:tagLst>
</file>

<file path=ppt/tags/tag10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PLACING_PICTURE_USER_VIEWPORT" val="{&quot;height&quot;:1539,&quot;width&quot;:39003}"/>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2409</Words>
  <Application>WPS 演示</Application>
  <PresentationFormat>宽屏</PresentationFormat>
  <Paragraphs>244</Paragraphs>
  <Slides>27</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586</cp:revision>
  <dcterms:created xsi:type="dcterms:W3CDTF">2019-06-19T02:08:00Z</dcterms:created>
  <dcterms:modified xsi:type="dcterms:W3CDTF">2025-11-17T11:18:33Z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