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79" r:id="rId3"/>
    <p:sldId id="260" r:id="rId4"/>
    <p:sldId id="329" r:id="rId5"/>
    <p:sldId id="368" r:id="rId6"/>
    <p:sldId id="369" r:id="rId7"/>
    <p:sldId id="277" r:id="rId8"/>
    <p:sldId id="333" r:id="rId9"/>
    <p:sldId id="360" r:id="rId10"/>
    <p:sldId id="370" r:id="rId11"/>
    <p:sldId id="374" r:id="rId12"/>
    <p:sldId id="348" r:id="rId13"/>
    <p:sldId id="352" r:id="rId14"/>
    <p:sldId id="371" r:id="rId15"/>
    <p:sldId id="325" r:id="rId16"/>
    <p:sldId id="355" r:id="rId17"/>
    <p:sldId id="372" r:id="rId18"/>
    <p:sldId id="373" r:id="rId19"/>
    <p:sldId id="331" r:id="rId20"/>
    <p:sldId id="345" r:id="rId21"/>
    <p:sldId id="278" r:id="rId22"/>
    <p:sldId id="326" r:id="rId23"/>
    <p:sldId id="335" r:id="rId24"/>
    <p:sldId id="336" r:id="rId25"/>
    <p:sldId id="332" r:id="rId26"/>
    <p:sldId id="350" r:id="rId27"/>
    <p:sldId id="276" r:id="rId28"/>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46.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5.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9.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20.png"/><Relationship Id="rId2" Type="http://schemas.openxmlformats.org/officeDocument/2006/relationships/tags" Target="../tags/tag104.xml"/><Relationship Id="rId1" Type="http://schemas.openxmlformats.org/officeDocument/2006/relationships/tags" Target="../tags/tag10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3.xml"/><Relationship Id="rId2" Type="http://schemas.openxmlformats.org/officeDocument/2006/relationships/image" Target="../media/image23.png"/><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7.xml"/><Relationship Id="rId2" Type="http://schemas.openxmlformats.org/officeDocument/2006/relationships/image" Target="../media/image24.png"/><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image" Target="../media/image25.png"/><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image" Target="../media/image26.png"/><Relationship Id="rId2" Type="http://schemas.openxmlformats.org/officeDocument/2006/relationships/tags" Target="../tags/tag126.xml"/><Relationship Id="rId1" Type="http://schemas.openxmlformats.org/officeDocument/2006/relationships/tags" Target="../tags/tag125.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8.png"/><Relationship Id="rId4" Type="http://schemas.openxmlformats.org/officeDocument/2006/relationships/tags" Target="../tags/tag132.xml"/><Relationship Id="rId3" Type="http://schemas.openxmlformats.org/officeDocument/2006/relationships/image" Target="../media/image27.png"/><Relationship Id="rId2" Type="http://schemas.openxmlformats.org/officeDocument/2006/relationships/tags" Target="../tags/tag131.xml"/><Relationship Id="rId1" Type="http://schemas.openxmlformats.org/officeDocument/2006/relationships/tags" Target="../tags/tag130.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7.xml"/><Relationship Id="rId5" Type="http://schemas.openxmlformats.org/officeDocument/2006/relationships/image" Target="../media/image30.png"/><Relationship Id="rId4" Type="http://schemas.openxmlformats.org/officeDocument/2006/relationships/tags" Target="../tags/tag136.xml"/><Relationship Id="rId3" Type="http://schemas.openxmlformats.org/officeDocument/2006/relationships/image" Target="../media/image29.png"/><Relationship Id="rId2" Type="http://schemas.openxmlformats.org/officeDocument/2006/relationships/tags" Target="../tags/tag135.xml"/><Relationship Id="rId1" Type="http://schemas.openxmlformats.org/officeDocument/2006/relationships/tags" Target="../tags/tag13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1.xml"/><Relationship Id="rId2" Type="http://schemas.openxmlformats.org/officeDocument/2006/relationships/image" Target="../media/image31.png"/><Relationship Id="rId1" Type="http://schemas.openxmlformats.org/officeDocument/2006/relationships/tags" Target="../tags/tag140.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9" name="文本框 8"/>
          <p:cNvSpPr txBox="1"/>
          <p:nvPr/>
        </p:nvSpPr>
        <p:spPr>
          <a:xfrm>
            <a:off x="1442085" y="2081530"/>
            <a:ext cx="2606040" cy="581660"/>
          </a:xfrm>
          <a:prstGeom prst="rect">
            <a:avLst/>
          </a:prstGeom>
          <a:noFill/>
        </p:spPr>
        <p:txBody>
          <a:bodyPr wrap="square" rtlCol="0">
            <a:noAutofit/>
          </a:bodyPr>
          <a:p>
            <a:r>
              <a:rPr lang="zh-CN" altLang="en-US" sz="2000" b="1">
                <a:solidFill>
                  <a:srgbClr val="FF0000"/>
                </a:solidFill>
              </a:rPr>
              <a:t>题材炒作情绪</a:t>
            </a:r>
            <a:r>
              <a:rPr lang="zh-CN" altLang="en-US" sz="2000" b="1">
                <a:solidFill>
                  <a:srgbClr val="FF0000"/>
                </a:solidFill>
              </a:rPr>
              <a:t>降温</a:t>
            </a:r>
            <a:endParaRPr lang="zh-CN" altLang="en-US" sz="2000" b="1">
              <a:solidFill>
                <a:srgbClr val="FF0000"/>
              </a:solidFill>
            </a:endParaRPr>
          </a:p>
        </p:txBody>
      </p:sp>
      <p:pic>
        <p:nvPicPr>
          <p:cNvPr id="2" name="图片 1"/>
          <p:cNvPicPr>
            <a:picLocks noChangeAspect="1"/>
          </p:cNvPicPr>
          <p:nvPr/>
        </p:nvPicPr>
        <p:blipFill>
          <a:blip r:embed="rId2"/>
          <a:stretch>
            <a:fillRect/>
          </a:stretch>
        </p:blipFill>
        <p:spPr>
          <a:xfrm>
            <a:off x="422275" y="1088390"/>
            <a:ext cx="4816475" cy="768985"/>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5339080" y="994410"/>
            <a:ext cx="6429375" cy="1704975"/>
          </a:xfrm>
          <a:prstGeom prst="rect">
            <a:avLst/>
          </a:prstGeom>
          <a:ln>
            <a:solidFill>
              <a:schemeClr val="accent1"/>
            </a:solidFill>
          </a:ln>
        </p:spPr>
      </p:pic>
      <p:sp>
        <p:nvSpPr>
          <p:cNvPr id="6" name="文本框 5"/>
          <p:cNvSpPr txBox="1"/>
          <p:nvPr/>
        </p:nvSpPr>
        <p:spPr>
          <a:xfrm>
            <a:off x="8375015" y="2925445"/>
            <a:ext cx="1537970" cy="581660"/>
          </a:xfrm>
          <a:prstGeom prst="rect">
            <a:avLst/>
          </a:prstGeom>
          <a:noFill/>
        </p:spPr>
        <p:txBody>
          <a:bodyPr wrap="square" rtlCol="0">
            <a:noAutofit/>
          </a:bodyPr>
          <a:p>
            <a:r>
              <a:rPr lang="zh-CN" altLang="en-US" sz="2000" b="1">
                <a:solidFill>
                  <a:srgbClr val="FF0000"/>
                </a:solidFill>
              </a:rPr>
              <a:t>联动</a:t>
            </a:r>
            <a:r>
              <a:rPr lang="zh-CN" altLang="en-US" sz="2000" b="1">
                <a:solidFill>
                  <a:srgbClr val="FF0000"/>
                </a:solidFill>
              </a:rPr>
              <a:t>整理</a:t>
            </a:r>
            <a:endParaRPr lang="zh-CN" altLang="en-US" sz="2000" b="1">
              <a:solidFill>
                <a:srgbClr val="FF0000"/>
              </a:solidFill>
            </a:endParaRPr>
          </a:p>
        </p:txBody>
      </p:sp>
      <p:pic>
        <p:nvPicPr>
          <p:cNvPr id="7" name="图片 6"/>
          <p:cNvPicPr>
            <a:picLocks noChangeAspect="1"/>
          </p:cNvPicPr>
          <p:nvPr/>
        </p:nvPicPr>
        <p:blipFill>
          <a:blip r:embed="rId4"/>
          <a:stretch>
            <a:fillRect/>
          </a:stretch>
        </p:blipFill>
        <p:spPr>
          <a:xfrm>
            <a:off x="860425" y="2898140"/>
            <a:ext cx="6391275" cy="3467100"/>
          </a:xfrm>
          <a:prstGeom prst="rect">
            <a:avLst/>
          </a:prstGeom>
          <a:ln>
            <a:solidFill>
              <a:schemeClr val="accent1"/>
            </a:solidFill>
          </a:ln>
        </p:spPr>
      </p:pic>
      <p:sp>
        <p:nvSpPr>
          <p:cNvPr id="10" name="文本框 9"/>
          <p:cNvSpPr txBox="1"/>
          <p:nvPr/>
        </p:nvSpPr>
        <p:spPr>
          <a:xfrm>
            <a:off x="7315835" y="4330065"/>
            <a:ext cx="3301365" cy="581660"/>
          </a:xfrm>
          <a:prstGeom prst="rect">
            <a:avLst/>
          </a:prstGeom>
          <a:noFill/>
        </p:spPr>
        <p:txBody>
          <a:bodyPr wrap="square" rtlCol="0">
            <a:noAutofit/>
          </a:bodyPr>
          <a:p>
            <a:r>
              <a:rPr lang="en-US" altLang="zh-CN" sz="2000" b="1">
                <a:solidFill>
                  <a:srgbClr val="FF0000"/>
                </a:solidFill>
              </a:rPr>
              <a:t>AI</a:t>
            </a:r>
            <a:r>
              <a:rPr lang="zh-CN" altLang="en-US" sz="2000" b="1">
                <a:solidFill>
                  <a:srgbClr val="FF0000"/>
                </a:solidFill>
              </a:rPr>
              <a:t>应用的短炒支撑多头</a:t>
            </a:r>
            <a:r>
              <a:rPr lang="zh-CN" altLang="en-US" sz="2000" b="1">
                <a:solidFill>
                  <a:srgbClr val="FF0000"/>
                </a:solidFill>
              </a:rPr>
              <a:t>力量</a:t>
            </a:r>
            <a:endParaRPr lang="zh-CN" altLang="en-US" sz="2000" b="1">
              <a:solidFill>
                <a:srgbClr val="FF0000"/>
              </a:solidFill>
            </a:endParaRPr>
          </a:p>
        </p:txBody>
      </p:sp>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18770" y="1499870"/>
            <a:ext cx="8305800" cy="4351655"/>
          </a:xfrm>
          <a:prstGeom prst="rect">
            <a:avLst/>
          </a:prstGeom>
          <a:ln>
            <a:solidFill>
              <a:schemeClr val="accent1"/>
            </a:solidFill>
          </a:ln>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1219835" y="928370"/>
            <a:ext cx="10298430" cy="5432425"/>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325120" y="1616075"/>
            <a:ext cx="3276600" cy="2152650"/>
          </a:xfrm>
          <a:prstGeom prst="rect">
            <a:avLst/>
          </a:prstGeom>
          <a:ln>
            <a:solidFill>
              <a:schemeClr val="accent1"/>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短线寻龙诀</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陪跑营</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328420" y="768350"/>
            <a:ext cx="9921240" cy="5581015"/>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全年</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低价</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83335" y="768350"/>
            <a:ext cx="9933305" cy="5587365"/>
          </a:xfrm>
          <a:prstGeom prst="rect">
            <a:avLst/>
          </a:prstGeom>
        </p:spPr>
      </p:pic>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027795" y="1783715"/>
            <a:ext cx="2917190" cy="305879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大盘和平均股价死叉区域绿柱延长，神奇色阶第一色阶绿色，短期风险信号，向箱体下方</a:t>
            </a:r>
            <a:r>
              <a:rPr lang="zh-CN" altLang="en-US" sz="2000">
                <a:solidFill>
                  <a:schemeClr val="tx1"/>
                </a:solidFill>
              </a:rPr>
              <a:t>发展</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局部行情结合主力净买额和赚钱效应</a:t>
            </a:r>
            <a:r>
              <a:rPr lang="zh-CN" altLang="en-US" sz="2000">
                <a:solidFill>
                  <a:schemeClr val="tx1"/>
                </a:solidFill>
              </a:rPr>
              <a:t>来看</a:t>
            </a:r>
            <a:endParaRPr lang="zh-CN" altLang="en-US" sz="2000">
              <a:solidFill>
                <a:schemeClr val="tx1"/>
              </a:solidFill>
            </a:endParaRPr>
          </a:p>
        </p:txBody>
      </p:sp>
      <p:pic>
        <p:nvPicPr>
          <p:cNvPr id="5" name="图片 4"/>
          <p:cNvPicPr>
            <a:picLocks noChangeAspect="1"/>
          </p:cNvPicPr>
          <p:nvPr/>
        </p:nvPicPr>
        <p:blipFill>
          <a:blip r:embed="rId2"/>
          <a:stretch>
            <a:fillRect/>
          </a:stretch>
        </p:blipFill>
        <p:spPr>
          <a:xfrm>
            <a:off x="323215" y="843915"/>
            <a:ext cx="4160520" cy="550989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4535805" y="843915"/>
            <a:ext cx="4363720" cy="551053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085850" y="1039495"/>
            <a:ext cx="10020300" cy="3981450"/>
          </a:xfrm>
          <a:prstGeom prst="rect">
            <a:avLst/>
          </a:prstGeom>
        </p:spPr>
      </p:pic>
      <p:sp>
        <p:nvSpPr>
          <p:cNvPr id="3" name="文本框 2"/>
          <p:cNvSpPr txBox="1"/>
          <p:nvPr/>
        </p:nvSpPr>
        <p:spPr>
          <a:xfrm>
            <a:off x="2139950" y="5207635"/>
            <a:ext cx="8566150" cy="894080"/>
          </a:xfrm>
          <a:prstGeom prst="rect">
            <a:avLst/>
          </a:prstGeom>
          <a:noFill/>
        </p:spPr>
        <p:txBody>
          <a:bodyPr wrap="square" rtlCol="0">
            <a:noAutofit/>
          </a:bodyPr>
          <a:p>
            <a:r>
              <a:rPr lang="zh-CN" altLang="en-US" sz="2000"/>
              <a:t>股市不断走高后资金行为迎来阶段性降温；经济数据自三季度以来走势偏弱</a:t>
            </a:r>
            <a:endParaRPr lang="zh-CN" altLang="en-US" sz="2000"/>
          </a:p>
          <a:p>
            <a:pPr algn="ctr"/>
            <a:r>
              <a:rPr lang="en-US" altLang="zh-CN" sz="2000">
                <a:solidFill>
                  <a:srgbClr val="FF0000"/>
                </a:solidFill>
              </a:rPr>
              <a:t>→→→</a:t>
            </a:r>
            <a:r>
              <a:rPr lang="zh-CN" altLang="en-US" sz="2000">
                <a:solidFill>
                  <a:srgbClr val="FF0000"/>
                </a:solidFill>
              </a:rPr>
              <a:t>高位震荡</a:t>
            </a:r>
            <a:endParaRPr lang="zh-CN" altLang="en-US" sz="2000">
              <a:solidFill>
                <a:srgbClr val="FF0000"/>
              </a:solidFill>
            </a:endParaRPr>
          </a:p>
        </p:txBody>
      </p:sp>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wm#"/>
  <p:tag name="KSO_WM_TEMPLATE_CATEGORY" val="custom"/>
  <p:tag name="KSO_WM_TEMPLATE_INDEX" val="20205081"/>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UNIT_PLACING_PICTURE_USER_VIEWPORT" val="{&quot;height&quot;:1539,&quot;width&quot;:39003}"/>
  <p:tag name="KSO_WM_BEAUTIFY_FLAG" val=""/>
</p:tagLst>
</file>

<file path=ppt/tags/tag145.xml><?xml version="1.0" encoding="utf-8"?>
<p:tagLst xmlns:p="http://schemas.openxmlformats.org/presentationml/2006/main">
  <p:tag name="KSO_WM_BEAUTIFY_FLAG" val="#wm#"/>
  <p:tag name="KSO_WM_TEMPLATE_CATEGORY" val="custom"/>
  <p:tag name="KSO_WM_TEMPLATE_INDEX" val="20205081"/>
</p:tagLst>
</file>

<file path=ppt/tags/tag146.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2393</Words>
  <Application>WPS 演示</Application>
  <PresentationFormat>宽屏</PresentationFormat>
  <Paragraphs>242</Paragraphs>
  <Slides>26</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589</cp:revision>
  <dcterms:created xsi:type="dcterms:W3CDTF">2019-06-19T02:08:00Z</dcterms:created>
  <dcterms:modified xsi:type="dcterms:W3CDTF">2025-11-18T05:37:09Z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1AD5D797B13648A2958FC4A66325288A_13</vt:lpwstr>
  </property>
</Properties>
</file>