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294005" y="1598295"/>
            <a:ext cx="8368030" cy="427799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014730" y="943610"/>
            <a:ext cx="10445115" cy="540131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75850" cy="561149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99245" y="2584450"/>
            <a:ext cx="2447925"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上证指数和平均股价神奇四红</a:t>
            </a:r>
            <a:r>
              <a:rPr lang="zh-CN" altLang="en-US" sz="2000">
                <a:solidFill>
                  <a:schemeClr val="tx1"/>
                </a:solidFill>
              </a:rPr>
              <a:t>的金叉区域，震荡</a:t>
            </a:r>
            <a:r>
              <a:rPr lang="zh-CN" altLang="en-US" sz="2000">
                <a:solidFill>
                  <a:schemeClr val="tx1"/>
                </a:solidFill>
              </a:rPr>
              <a:t>上行！</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注意热点的</a:t>
            </a:r>
            <a:r>
              <a:rPr lang="zh-CN" altLang="en-US" sz="2000">
                <a:solidFill>
                  <a:schemeClr val="tx1"/>
                </a:solidFill>
              </a:rPr>
              <a:t>节奏！</a:t>
            </a:r>
            <a:endParaRPr lang="zh-CN" altLang="en-US" sz="2000">
              <a:solidFill>
                <a:schemeClr val="tx1"/>
              </a:solidFill>
            </a:endParaRPr>
          </a:p>
        </p:txBody>
      </p:sp>
      <p:pic>
        <p:nvPicPr>
          <p:cNvPr id="7" name="图片 6"/>
          <p:cNvPicPr>
            <a:picLocks noChangeAspect="1"/>
          </p:cNvPicPr>
          <p:nvPr/>
        </p:nvPicPr>
        <p:blipFill>
          <a:blip r:embed="rId2"/>
          <a:stretch>
            <a:fillRect/>
          </a:stretch>
        </p:blipFill>
        <p:spPr>
          <a:xfrm>
            <a:off x="401320" y="768350"/>
            <a:ext cx="4004945" cy="558292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4478655" y="768350"/>
            <a:ext cx="4295775" cy="55829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custDataLst>
              <p:tags r:id="rId2"/>
            </p:custDataLst>
          </p:nvPr>
        </p:nvSpPr>
        <p:spPr>
          <a:xfrm>
            <a:off x="5069840" y="2477135"/>
            <a:ext cx="2874645" cy="581660"/>
          </a:xfrm>
          <a:prstGeom prst="rect">
            <a:avLst/>
          </a:prstGeom>
          <a:noFill/>
        </p:spPr>
        <p:txBody>
          <a:bodyPr wrap="square" rtlCol="0">
            <a:noAutofit/>
          </a:bodyPr>
          <a:p>
            <a:r>
              <a:rPr lang="en-US" altLang="zh-CN" sz="2000" b="1">
                <a:solidFill>
                  <a:srgbClr val="FF0000"/>
                </a:solidFill>
                <a:sym typeface="+mn-ea"/>
              </a:rPr>
              <a:t> </a:t>
            </a:r>
            <a:r>
              <a:rPr lang="zh-CN" altLang="en-US" sz="2000" b="1">
                <a:solidFill>
                  <a:srgbClr val="FF0000"/>
                </a:solidFill>
                <a:sym typeface="+mn-ea"/>
              </a:rPr>
              <a:t>回收失败，分化</a:t>
            </a:r>
            <a:r>
              <a:rPr lang="zh-CN" altLang="en-US" sz="2000" b="1">
                <a:solidFill>
                  <a:srgbClr val="FF0000"/>
                </a:solidFill>
                <a:sym typeface="+mn-ea"/>
              </a:rPr>
              <a:t>加剧</a:t>
            </a:r>
            <a:endParaRPr lang="zh-CN" altLang="en-US" sz="2000" b="1">
              <a:solidFill>
                <a:srgbClr val="FF0000"/>
              </a:solidFill>
              <a:sym typeface="+mn-ea"/>
            </a:endParaRPr>
          </a:p>
        </p:txBody>
      </p:sp>
      <p:pic>
        <p:nvPicPr>
          <p:cNvPr id="2" name="图片 1"/>
          <p:cNvPicPr>
            <a:picLocks noChangeAspect="1"/>
          </p:cNvPicPr>
          <p:nvPr/>
        </p:nvPicPr>
        <p:blipFill>
          <a:blip r:embed="rId3"/>
          <a:stretch>
            <a:fillRect/>
          </a:stretch>
        </p:blipFill>
        <p:spPr>
          <a:xfrm>
            <a:off x="3096895" y="768350"/>
            <a:ext cx="6315075" cy="1619250"/>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1426210" y="3058795"/>
            <a:ext cx="10161905" cy="1894840"/>
          </a:xfrm>
          <a:prstGeom prst="rect">
            <a:avLst/>
          </a:prstGeom>
          <a:ln>
            <a:solidFill>
              <a:schemeClr val="accent1"/>
            </a:solidFill>
          </a:ln>
        </p:spPr>
      </p:pic>
      <p:sp>
        <p:nvSpPr>
          <p:cNvPr id="6" name="文本框 5"/>
          <p:cNvSpPr txBox="1"/>
          <p:nvPr>
            <p:custDataLst>
              <p:tags r:id="rId5"/>
            </p:custDataLst>
          </p:nvPr>
        </p:nvSpPr>
        <p:spPr>
          <a:xfrm>
            <a:off x="5312410" y="5418455"/>
            <a:ext cx="2874645" cy="581660"/>
          </a:xfrm>
          <a:prstGeom prst="rect">
            <a:avLst/>
          </a:prstGeom>
          <a:noFill/>
        </p:spPr>
        <p:txBody>
          <a:bodyPr wrap="square" rtlCol="0">
            <a:noAutofit/>
          </a:bodyPr>
          <a:p>
            <a:r>
              <a:rPr lang="en-US" sz="2000" b="1">
                <a:solidFill>
                  <a:srgbClr val="FF0000"/>
                </a:solidFill>
                <a:sym typeface="+mn-ea"/>
              </a:rPr>
              <a:t>1</a:t>
            </a:r>
            <a:r>
              <a:rPr lang="zh-CN" altLang="en-US" sz="2000" b="1">
                <a:solidFill>
                  <a:srgbClr val="FF0000"/>
                </a:solidFill>
                <a:sym typeface="+mn-ea"/>
              </a:rPr>
              <a:t>月份年报预告披露</a:t>
            </a:r>
            <a:r>
              <a:rPr lang="zh-CN" altLang="en-US" sz="2000" b="1">
                <a:solidFill>
                  <a:srgbClr val="FF0000"/>
                </a:solidFill>
                <a:sym typeface="+mn-ea"/>
              </a:rPr>
              <a:t>窗口</a:t>
            </a:r>
            <a:endParaRPr lang="zh-CN" altLang="en-US" sz="2000" b="1">
              <a:solidFill>
                <a:srgbClr val="FF0000"/>
              </a:solidFill>
              <a:sym typeface="+mn-ea"/>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2319</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方正大黑体_GBK</vt:lpstr>
      <vt:lpstr>方正宝黑体 简 Medium</vt:lpstr>
      <vt:lpstr>文道潮黑体</vt:lpstr>
      <vt:lpstr>兰米宋体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662</cp:revision>
  <dcterms:created xsi:type="dcterms:W3CDTF">2019-06-19T02:08:00Z</dcterms:created>
  <dcterms:modified xsi:type="dcterms:W3CDTF">2025-12-23T05:35:47Z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