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79" r:id="rId3"/>
    <p:sldId id="260" r:id="rId4"/>
    <p:sldId id="329" r:id="rId5"/>
    <p:sldId id="368" r:id="rId6"/>
    <p:sldId id="369" r:id="rId7"/>
    <p:sldId id="277" r:id="rId8"/>
    <p:sldId id="333" r:id="rId9"/>
    <p:sldId id="360" r:id="rId10"/>
    <p:sldId id="374" r:id="rId11"/>
    <p:sldId id="348" r:id="rId12"/>
    <p:sldId id="352" r:id="rId13"/>
    <p:sldId id="371" r:id="rId14"/>
    <p:sldId id="325" r:id="rId15"/>
    <p:sldId id="355" r:id="rId16"/>
    <p:sldId id="372" r:id="rId17"/>
    <p:sldId id="331" r:id="rId18"/>
    <p:sldId id="345" r:id="rId19"/>
    <p:sldId id="278" r:id="rId20"/>
    <p:sldId id="326" r:id="rId21"/>
    <p:sldId id="335" r:id="rId22"/>
    <p:sldId id="336" r:id="rId23"/>
    <p:sldId id="332" r:id="rId24"/>
    <p:sldId id="350" r:id="rId25"/>
    <p:sldId id="276" r:id="rId26"/>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144.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4" Type="http://schemas.openxmlformats.org/officeDocument/2006/relationships/slideLayout" Target="../slideLayouts/slideLayout2.xml"/><Relationship Id="rId23" Type="http://schemas.openxmlformats.org/officeDocument/2006/relationships/tags" Target="../tags/tag87.xml"/><Relationship Id="rId22" Type="http://schemas.openxmlformats.org/officeDocument/2006/relationships/image" Target="../media/image17.png"/><Relationship Id="rId21" Type="http://schemas.openxmlformats.org/officeDocument/2006/relationships/tags" Target="../tags/tag86.xml"/><Relationship Id="rId20" Type="http://schemas.openxmlformats.org/officeDocument/2006/relationships/tags" Target="../tags/tag85.xml"/><Relationship Id="rId2" Type="http://schemas.openxmlformats.org/officeDocument/2006/relationships/tags" Target="../tags/tag67.xml"/><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11.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6" Type="http://schemas.openxmlformats.org/officeDocument/2006/relationships/slideLayout" Target="../slideLayouts/slideLayout2.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tags" Target="../tags/tag88.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5.xml"/><Relationship Id="rId3" Type="http://schemas.openxmlformats.org/officeDocument/2006/relationships/image" Target="../media/image18.png"/><Relationship Id="rId2" Type="http://schemas.openxmlformats.org/officeDocument/2006/relationships/tags" Target="../tags/tag104.xml"/><Relationship Id="rId1" Type="http://schemas.openxmlformats.org/officeDocument/2006/relationships/tags" Target="../tags/tag10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9.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0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5.xml"/><Relationship Id="rId2" Type="http://schemas.openxmlformats.org/officeDocument/2006/relationships/image" Target="../media/image21.png"/><Relationship Id="rId1" Type="http://schemas.openxmlformats.org/officeDocument/2006/relationships/tags" Target="../tags/tag114.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image" Target="../media/image22.png"/><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image" Target="../media/image23.png"/><Relationship Id="rId2" Type="http://schemas.openxmlformats.org/officeDocument/2006/relationships/tags" Target="../tags/tag124.xml"/><Relationship Id="rId1" Type="http://schemas.openxmlformats.org/officeDocument/2006/relationships/tags" Target="../tags/tag123.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1.xml"/><Relationship Id="rId5" Type="http://schemas.openxmlformats.org/officeDocument/2006/relationships/image" Target="../media/image25.png"/><Relationship Id="rId4" Type="http://schemas.openxmlformats.org/officeDocument/2006/relationships/tags" Target="../tags/tag130.xml"/><Relationship Id="rId3" Type="http://schemas.openxmlformats.org/officeDocument/2006/relationships/image" Target="../media/image24.png"/><Relationship Id="rId2" Type="http://schemas.openxmlformats.org/officeDocument/2006/relationships/tags" Target="../tags/tag129.xml"/><Relationship Id="rId1" Type="http://schemas.openxmlformats.org/officeDocument/2006/relationships/tags" Target="../tags/tag128.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5.xml"/><Relationship Id="rId5" Type="http://schemas.openxmlformats.org/officeDocument/2006/relationships/image" Target="../media/image27.png"/><Relationship Id="rId4" Type="http://schemas.openxmlformats.org/officeDocument/2006/relationships/tags" Target="../tags/tag134.xml"/><Relationship Id="rId3" Type="http://schemas.openxmlformats.org/officeDocument/2006/relationships/image" Target="../media/image26.png"/><Relationship Id="rId2" Type="http://schemas.openxmlformats.org/officeDocument/2006/relationships/tags" Target="../tags/tag133.xml"/><Relationship Id="rId1" Type="http://schemas.openxmlformats.org/officeDocument/2006/relationships/tags" Target="../tags/tag13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7.xml"/><Relationship Id="rId1" Type="http://schemas.openxmlformats.org/officeDocument/2006/relationships/tags" Target="../tags/tag136.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9.xml"/><Relationship Id="rId2" Type="http://schemas.openxmlformats.org/officeDocument/2006/relationships/image" Target="../media/image28.png"/><Relationship Id="rId1" Type="http://schemas.openxmlformats.org/officeDocument/2006/relationships/tags" Target="../tags/tag138.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65.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757045"/>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至少前三阶红（或者上张中期生命线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325120" y="1489710"/>
            <a:ext cx="8295640" cy="4307840"/>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神奇回马枪</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3" name="图片 2"/>
          <p:cNvPicPr>
            <a:picLocks noChangeAspect="1"/>
          </p:cNvPicPr>
          <p:nvPr/>
        </p:nvPicPr>
        <p:blipFill>
          <a:blip r:embed="rId2"/>
          <a:stretch>
            <a:fillRect/>
          </a:stretch>
        </p:blipFill>
        <p:spPr>
          <a:xfrm>
            <a:off x="1129030" y="930910"/>
            <a:ext cx="10128250" cy="5191125"/>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355600" y="1273175"/>
            <a:ext cx="3238500" cy="2714625"/>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367915" y="0"/>
            <a:ext cx="88912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私享群助力</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春躁跨年</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行情</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276350" y="768350"/>
            <a:ext cx="9982835" cy="5615940"/>
          </a:xfrm>
          <a:prstGeom prst="rect">
            <a:avLst/>
          </a:prstGeom>
        </p:spPr>
      </p:pic>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617075" y="2277745"/>
            <a:ext cx="2340610" cy="2565400"/>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创纪录连阳攻势，两市量能上了</a:t>
            </a:r>
            <a:r>
              <a:rPr lang="en-US" altLang="zh-CN" sz="2000">
                <a:solidFill>
                  <a:schemeClr val="tx1"/>
                </a:solidFill>
              </a:rPr>
              <a:t>“2.5-3</a:t>
            </a:r>
            <a:r>
              <a:rPr lang="zh-CN" altLang="en-US" sz="2000">
                <a:solidFill>
                  <a:schemeClr val="tx1"/>
                </a:solidFill>
              </a:rPr>
              <a:t>万亿</a:t>
            </a:r>
            <a:r>
              <a:rPr lang="en-US" altLang="zh-CN" sz="2000">
                <a:solidFill>
                  <a:schemeClr val="tx1"/>
                </a:solidFill>
              </a:rPr>
              <a:t>”</a:t>
            </a:r>
            <a:r>
              <a:rPr lang="zh-CN" altLang="en-US" sz="2000">
                <a:solidFill>
                  <a:schemeClr val="tx1"/>
                </a:solidFill>
              </a:rPr>
              <a:t>这个</a:t>
            </a:r>
            <a:r>
              <a:rPr lang="zh-CN" altLang="en-US" sz="2000">
                <a:solidFill>
                  <a:schemeClr val="tx1"/>
                </a:solidFill>
              </a:rPr>
              <a:t>级别</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流动性好，虽然指数震荡使得轮动加快，但守好自己的</a:t>
            </a:r>
            <a:r>
              <a:rPr lang="zh-CN" altLang="en-US" sz="2000">
                <a:solidFill>
                  <a:schemeClr val="tx1"/>
                </a:solidFill>
              </a:rPr>
              <a:t>一亩三分地！</a:t>
            </a:r>
            <a:endParaRPr lang="zh-CN" altLang="en-US" sz="2000">
              <a:solidFill>
                <a:schemeClr val="tx1"/>
              </a:solidFill>
            </a:endParaRPr>
          </a:p>
        </p:txBody>
      </p:sp>
      <p:pic>
        <p:nvPicPr>
          <p:cNvPr id="2" name="图片 1"/>
          <p:cNvPicPr>
            <a:picLocks noChangeAspect="1"/>
          </p:cNvPicPr>
          <p:nvPr/>
        </p:nvPicPr>
        <p:blipFill>
          <a:blip r:embed="rId2"/>
          <a:stretch>
            <a:fillRect/>
          </a:stretch>
        </p:blipFill>
        <p:spPr>
          <a:xfrm>
            <a:off x="288925" y="835660"/>
            <a:ext cx="5424170" cy="5449570"/>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5774055" y="835660"/>
            <a:ext cx="3806825" cy="5436870"/>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8" name="文本框 7"/>
          <p:cNvSpPr txBox="1"/>
          <p:nvPr>
            <p:custDataLst>
              <p:tags r:id="rId2"/>
            </p:custDataLst>
          </p:nvPr>
        </p:nvSpPr>
        <p:spPr>
          <a:xfrm>
            <a:off x="2179955" y="5514340"/>
            <a:ext cx="2060575" cy="565150"/>
          </a:xfrm>
          <a:prstGeom prst="rect">
            <a:avLst/>
          </a:prstGeom>
          <a:noFill/>
        </p:spPr>
        <p:txBody>
          <a:bodyPr wrap="square" rtlCol="0">
            <a:noAutofit/>
          </a:bodyPr>
          <a:p>
            <a:r>
              <a:rPr lang="zh-CN" altLang="en-US" b="1">
                <a:solidFill>
                  <a:srgbClr val="FF0000"/>
                </a:solidFill>
                <a:sym typeface="+mn-ea"/>
              </a:rPr>
              <a:t>核聚变</a:t>
            </a:r>
            <a:endParaRPr lang="zh-CN" altLang="en-US" b="1">
              <a:solidFill>
                <a:srgbClr val="FF0000"/>
              </a:solidFill>
              <a:sym typeface="+mn-ea"/>
            </a:endParaRPr>
          </a:p>
        </p:txBody>
      </p:sp>
      <p:sp>
        <p:nvSpPr>
          <p:cNvPr id="6" name="文本框 5"/>
          <p:cNvSpPr txBox="1"/>
          <p:nvPr>
            <p:custDataLst>
              <p:tags r:id="rId3"/>
            </p:custDataLst>
          </p:nvPr>
        </p:nvSpPr>
        <p:spPr>
          <a:xfrm>
            <a:off x="8895080" y="4949190"/>
            <a:ext cx="1586230" cy="565150"/>
          </a:xfrm>
          <a:prstGeom prst="rect">
            <a:avLst/>
          </a:prstGeom>
          <a:noFill/>
        </p:spPr>
        <p:txBody>
          <a:bodyPr wrap="square" rtlCol="0">
            <a:noAutofit/>
          </a:bodyPr>
          <a:p>
            <a:r>
              <a:rPr lang="zh-CN" altLang="en-US" b="1">
                <a:solidFill>
                  <a:srgbClr val="FF0000"/>
                </a:solidFill>
                <a:sym typeface="+mn-ea"/>
              </a:rPr>
              <a:t>商业</a:t>
            </a:r>
            <a:r>
              <a:rPr lang="zh-CN" altLang="en-US" b="1">
                <a:solidFill>
                  <a:srgbClr val="FF0000"/>
                </a:solidFill>
                <a:sym typeface="+mn-ea"/>
              </a:rPr>
              <a:t>航天</a:t>
            </a:r>
            <a:endParaRPr lang="zh-CN" altLang="en-US" b="1">
              <a:solidFill>
                <a:srgbClr val="FF0000"/>
              </a:solidFill>
              <a:sym typeface="+mn-ea"/>
            </a:endParaRPr>
          </a:p>
        </p:txBody>
      </p:sp>
      <p:pic>
        <p:nvPicPr>
          <p:cNvPr id="3" name="图片 2"/>
          <p:cNvPicPr>
            <a:picLocks noChangeAspect="1"/>
          </p:cNvPicPr>
          <p:nvPr/>
        </p:nvPicPr>
        <p:blipFill>
          <a:blip r:embed="rId4"/>
          <a:stretch>
            <a:fillRect/>
          </a:stretch>
        </p:blipFill>
        <p:spPr>
          <a:xfrm>
            <a:off x="271780" y="1059815"/>
            <a:ext cx="6210300" cy="4162425"/>
          </a:xfrm>
          <a:prstGeom prst="rect">
            <a:avLst/>
          </a:prstGeom>
          <a:ln>
            <a:solidFill>
              <a:schemeClr val="accent1"/>
            </a:solidFill>
          </a:ln>
        </p:spPr>
      </p:pic>
      <p:pic>
        <p:nvPicPr>
          <p:cNvPr id="5" name="图片 4"/>
          <p:cNvPicPr>
            <a:picLocks noChangeAspect="1"/>
          </p:cNvPicPr>
          <p:nvPr/>
        </p:nvPicPr>
        <p:blipFill>
          <a:blip r:embed="rId5"/>
          <a:stretch>
            <a:fillRect/>
          </a:stretch>
        </p:blipFill>
        <p:spPr>
          <a:xfrm>
            <a:off x="6547485" y="1442085"/>
            <a:ext cx="5384165" cy="3199765"/>
          </a:xfrm>
          <a:prstGeom prst="rect">
            <a:avLst/>
          </a:prstGeom>
          <a:ln>
            <a:solidFill>
              <a:schemeClr val="accent1"/>
            </a:solidFill>
          </a:ln>
        </p:spPr>
      </p:pic>
    </p:spTree>
    <p:custDataLst>
      <p:tags r:id="rId6"/>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1.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2.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PA" val="v5.2.11"/>
  <p:tag name="KSO_WM_DIAGRAM_VIRTUALLY_FRAME" val="{&quot;height&quot;:404.2,&quot;left&quot;:49.4,&quot;top&quot;:87.15,&quot;width&quot;:861.3034645669292}"/>
</p:tagLst>
</file>

<file path=ppt/tags/tag10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wm#"/>
  <p:tag name="KSO_WM_TEMPLATE_CATEGORY" val="custom"/>
  <p:tag name="KSO_WM_TEMPLATE_INDEX" val="20205081"/>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wm#"/>
  <p:tag name="KSO_WM_TEMPLATE_CATEGORY" val="custom"/>
  <p:tag name="KSO_WM_TEMPLATE_INDEX" val="20205081"/>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UNIT_PLACING_PICTURE_USER_VIEWPORT" val="{&quot;height&quot;:1539,&quot;width&quot;:39003}"/>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DIAGRAM_VIRTUALLY_FRAME" val="{&quot;height&quot;:421.1,&quot;left&quot;:23.15,&quot;top&quot;:64.2,&quot;width&quot;:914}"/>
</p:tagLst>
</file>

<file path=ppt/tags/tag64.xml><?xml version="1.0" encoding="utf-8"?>
<p:tagLst xmlns:p="http://schemas.openxmlformats.org/presentationml/2006/main">
  <p:tag name="KSO_WM_DIAGRAM_VIRTUALLY_FRAME" val="{&quot;height&quot;:421.1,&quot;left&quot;:23.15,&quot;top&quot;:64.2,&quot;width&quot;:914}"/>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7.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2331</Words>
  <Application>WPS 演示</Application>
  <PresentationFormat>宽屏</PresentationFormat>
  <Paragraphs>233</Paragraphs>
  <Slides>24</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24</vt:i4>
      </vt:variant>
    </vt:vector>
  </HeadingPairs>
  <TitlesOfParts>
    <vt:vector size="39"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705</cp:revision>
  <dcterms:created xsi:type="dcterms:W3CDTF">2019-06-19T02:08:00Z</dcterms:created>
  <dcterms:modified xsi:type="dcterms:W3CDTF">2026-01-08T05:46:35Z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2052-12.1.0.24034</vt:lpwstr>
  </property>
  <property fmtid="{D5CDD505-2E9C-101B-9397-08002B2CF9AE}" pid="3" name="ICV">
    <vt:lpwstr>1AD5D797B13648A2958FC4A66325288A_13</vt:lpwstr>
  </property>
</Properties>
</file>