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75" r:id="rId16"/>
    <p:sldId id="355" r:id="rId17"/>
    <p:sldId id="372" r:id="rId18"/>
    <p:sldId id="331" r:id="rId19"/>
    <p:sldId id="345" r:id="rId20"/>
    <p:sldId id="278" r:id="rId21"/>
    <p:sldId id="326" r:id="rId22"/>
    <p:sldId id="335" r:id="rId23"/>
    <p:sldId id="336" r:id="rId24"/>
    <p:sldId id="332" r:id="rId25"/>
    <p:sldId id="350" r:id="rId26"/>
    <p:sldId id="276"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145.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notesMaster" Target="notesMasters/notesMaster1.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4" Type="http://schemas.openxmlformats.org/officeDocument/2006/relationships/slideLayout" Target="../slideLayouts/slideLayout2.xml"/><Relationship Id="rId23" Type="http://schemas.openxmlformats.org/officeDocument/2006/relationships/tags" Target="../tags/tag85.xml"/><Relationship Id="rId22" Type="http://schemas.openxmlformats.org/officeDocument/2006/relationships/image" Target="../media/image17.png"/><Relationship Id="rId21" Type="http://schemas.openxmlformats.org/officeDocument/2006/relationships/tags" Target="../tags/tag84.xml"/><Relationship Id="rId20" Type="http://schemas.openxmlformats.org/officeDocument/2006/relationships/tags" Target="../tags/tag83.xml"/><Relationship Id="rId2" Type="http://schemas.openxmlformats.org/officeDocument/2006/relationships/tags" Target="../tags/tag65.xml"/><Relationship Id="rId19" Type="http://schemas.openxmlformats.org/officeDocument/2006/relationships/tags" Target="../tags/tag82.xml"/><Relationship Id="rId18" Type="http://schemas.openxmlformats.org/officeDocument/2006/relationships/tags" Target="../tags/tag81.xml"/><Relationship Id="rId17" Type="http://schemas.openxmlformats.org/officeDocument/2006/relationships/tags" Target="../tags/tag80.xml"/><Relationship Id="rId16" Type="http://schemas.openxmlformats.org/officeDocument/2006/relationships/tags" Target="../tags/tag79.xml"/><Relationship Id="rId15" Type="http://schemas.openxmlformats.org/officeDocument/2006/relationships/tags" Target="../tags/tag78.xml"/><Relationship Id="rId14" Type="http://schemas.openxmlformats.org/officeDocument/2006/relationships/tags" Target="../tags/tag77.xml"/><Relationship Id="rId13" Type="http://schemas.openxmlformats.org/officeDocument/2006/relationships/tags" Target="../tags/tag76.xml"/><Relationship Id="rId12" Type="http://schemas.openxmlformats.org/officeDocument/2006/relationships/tags" Target="../tags/tag75.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94.xml"/><Relationship Id="rId8" Type="http://schemas.openxmlformats.org/officeDocument/2006/relationships/tags" Target="../tags/tag93.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6" Type="http://schemas.openxmlformats.org/officeDocument/2006/relationships/slideLayout" Target="../slideLayouts/slideLayout2.xml"/><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tags" Target="../tags/tag98.xml"/><Relationship Id="rId12" Type="http://schemas.openxmlformats.org/officeDocument/2006/relationships/tags" Target="../tags/tag97.xml"/><Relationship Id="rId11" Type="http://schemas.openxmlformats.org/officeDocument/2006/relationships/tags" Target="../tags/tag96.xml"/><Relationship Id="rId10" Type="http://schemas.openxmlformats.org/officeDocument/2006/relationships/tags" Target="../tags/tag95.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3.xml"/><Relationship Id="rId3" Type="http://schemas.openxmlformats.org/officeDocument/2006/relationships/image" Target="../media/image18.png"/><Relationship Id="rId2" Type="http://schemas.openxmlformats.org/officeDocument/2006/relationships/tags" Target="../tags/tag10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19.png"/><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0.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6.xml"/><Relationship Id="rId2" Type="http://schemas.openxmlformats.org/officeDocument/2006/relationships/image" Target="../media/image22.png"/><Relationship Id="rId1" Type="http://schemas.openxmlformats.org/officeDocument/2006/relationships/tags" Target="../tags/tag115.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23.png"/><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24.png"/><Relationship Id="rId2" Type="http://schemas.openxmlformats.org/officeDocument/2006/relationships/tags" Target="../tags/tag125.xml"/><Relationship Id="rId1" Type="http://schemas.openxmlformats.org/officeDocument/2006/relationships/tags" Target="../tags/tag124.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6.xml"/><Relationship Id="rId5" Type="http://schemas.openxmlformats.org/officeDocument/2006/relationships/image" Target="../media/image28.png"/><Relationship Id="rId4" Type="http://schemas.openxmlformats.org/officeDocument/2006/relationships/tags" Target="../tags/tag135.xml"/><Relationship Id="rId3" Type="http://schemas.openxmlformats.org/officeDocument/2006/relationships/image" Target="../media/image27.png"/><Relationship Id="rId2" Type="http://schemas.openxmlformats.org/officeDocument/2006/relationships/tags" Target="../tags/tag134.xml"/><Relationship Id="rId1" Type="http://schemas.openxmlformats.org/officeDocument/2006/relationships/tags" Target="../tags/tag13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0.xml"/><Relationship Id="rId2" Type="http://schemas.openxmlformats.org/officeDocument/2006/relationships/image" Target="../media/image29.png"/><Relationship Id="rId1" Type="http://schemas.openxmlformats.org/officeDocument/2006/relationships/tags" Target="../tags/tag139.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2" name="图片 1"/>
          <p:cNvPicPr>
            <a:picLocks noChangeAspect="1"/>
          </p:cNvPicPr>
          <p:nvPr/>
        </p:nvPicPr>
        <p:blipFill>
          <a:blip r:embed="rId3"/>
          <a:stretch>
            <a:fillRect/>
          </a:stretch>
        </p:blipFill>
        <p:spPr>
          <a:xfrm>
            <a:off x="299085" y="1417955"/>
            <a:ext cx="8329930" cy="4336415"/>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稳健业绩趋势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4157980" y="5590540"/>
            <a:ext cx="4951095"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业绩预期</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热点逻辑</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趋势</a:t>
            </a:r>
            <a:r>
              <a:rPr lang="en-US" altLang="zh-CN"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买卖点</a:t>
            </a:r>
            <a:endParaRPr lang="zh-CN" altLang="en-US" sz="24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1531620" y="768350"/>
            <a:ext cx="9368790" cy="482219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81685" y="814070"/>
            <a:ext cx="10752455" cy="5515610"/>
          </a:xfrm>
          <a:prstGeom prst="rect">
            <a:avLst/>
          </a:prstGeom>
          <a:ln>
            <a:solidFill>
              <a:schemeClr val="accent1"/>
            </a:solidFill>
          </a:ln>
        </p:spPr>
      </p:pic>
      <p:pic>
        <p:nvPicPr>
          <p:cNvPr id="5" name="图片 4"/>
          <p:cNvPicPr>
            <a:picLocks noChangeAspect="1"/>
          </p:cNvPicPr>
          <p:nvPr/>
        </p:nvPicPr>
        <p:blipFill>
          <a:blip r:embed="rId3"/>
          <a:stretch>
            <a:fillRect/>
          </a:stretch>
        </p:blipFill>
        <p:spPr>
          <a:xfrm>
            <a:off x="391160" y="1209675"/>
            <a:ext cx="3238500" cy="2686050"/>
          </a:xfrm>
          <a:prstGeom prst="rect">
            <a:avLst/>
          </a:prstGeom>
          <a:ln>
            <a:solidFill>
              <a:schemeClr val="accent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67915" y="0"/>
            <a:ext cx="88912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私享群助力</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春躁跨年</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行情</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257300" y="768350"/>
            <a:ext cx="10001885" cy="5626100"/>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923780" y="2190750"/>
            <a:ext cx="2025015" cy="2477135"/>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上证指数和平均股价死叉阶段，量能萎缩，轮动加快</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纯题材炒作不好搞，稳健思路应对</a:t>
            </a:r>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305435" y="825500"/>
            <a:ext cx="4804410" cy="548894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5147310" y="825500"/>
            <a:ext cx="4738370" cy="551053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nvPicPr>
        <p:blipFill>
          <a:blip r:embed="rId2"/>
          <a:stretch>
            <a:fillRect/>
          </a:stretch>
        </p:blipFill>
        <p:spPr>
          <a:xfrm>
            <a:off x="311785" y="932815"/>
            <a:ext cx="5838190" cy="4392295"/>
          </a:xfrm>
          <a:prstGeom prst="rect">
            <a:avLst/>
          </a:prstGeom>
          <a:ln>
            <a:solidFill>
              <a:schemeClr val="accent1"/>
            </a:solidFill>
          </a:ln>
        </p:spPr>
      </p:pic>
      <p:sp>
        <p:nvSpPr>
          <p:cNvPr id="6" name="文本框 5"/>
          <p:cNvSpPr txBox="1"/>
          <p:nvPr/>
        </p:nvSpPr>
        <p:spPr>
          <a:xfrm>
            <a:off x="1477645" y="5489575"/>
            <a:ext cx="2900680" cy="508635"/>
          </a:xfrm>
          <a:prstGeom prst="rect">
            <a:avLst/>
          </a:prstGeom>
          <a:noFill/>
        </p:spPr>
        <p:txBody>
          <a:bodyPr wrap="square" rtlCol="0">
            <a:noAutofit/>
          </a:bodyPr>
          <a:p>
            <a:r>
              <a:rPr lang="zh-CN" altLang="en-US" sz="2000">
                <a:solidFill>
                  <a:schemeClr val="tx1"/>
                </a:solidFill>
              </a:rPr>
              <a:t>电力设备景气度高</a:t>
            </a:r>
            <a:endParaRPr lang="zh-CN" altLang="en-US" sz="2000">
              <a:solidFill>
                <a:schemeClr val="tx1"/>
              </a:solidFill>
            </a:endParaRPr>
          </a:p>
        </p:txBody>
      </p:sp>
      <p:pic>
        <p:nvPicPr>
          <p:cNvPr id="7" name="图片 6"/>
          <p:cNvPicPr>
            <a:picLocks noChangeAspect="1"/>
          </p:cNvPicPr>
          <p:nvPr/>
        </p:nvPicPr>
        <p:blipFill>
          <a:blip r:embed="rId3"/>
          <a:stretch>
            <a:fillRect/>
          </a:stretch>
        </p:blipFill>
        <p:spPr>
          <a:xfrm>
            <a:off x="6228715" y="1301115"/>
            <a:ext cx="5696585" cy="3507105"/>
          </a:xfrm>
          <a:prstGeom prst="rect">
            <a:avLst/>
          </a:prstGeom>
          <a:ln>
            <a:solidFill>
              <a:schemeClr val="accent1"/>
            </a:solidFill>
          </a:ln>
        </p:spPr>
      </p:pic>
      <p:sp>
        <p:nvSpPr>
          <p:cNvPr id="8" name="文本框 7"/>
          <p:cNvSpPr txBox="1"/>
          <p:nvPr/>
        </p:nvSpPr>
        <p:spPr>
          <a:xfrm>
            <a:off x="8161655" y="4980940"/>
            <a:ext cx="2900680" cy="508635"/>
          </a:xfrm>
          <a:prstGeom prst="rect">
            <a:avLst/>
          </a:prstGeom>
          <a:noFill/>
        </p:spPr>
        <p:txBody>
          <a:bodyPr wrap="square" rtlCol="0">
            <a:noAutofit/>
          </a:bodyPr>
          <a:p>
            <a:r>
              <a:rPr lang="zh-CN" altLang="en-US" sz="2000">
                <a:solidFill>
                  <a:schemeClr val="tx1"/>
                </a:solidFill>
              </a:rPr>
              <a:t>马斯克押宝人形机器人</a:t>
            </a:r>
            <a:endParaRPr lang="zh-CN" altLang="en-US" sz="2000">
              <a:solidFill>
                <a:schemeClr val="tx1"/>
              </a:solidFill>
            </a:endParaRPr>
          </a:p>
        </p:txBody>
      </p:sp>
    </p:spTree>
    <p:custDataLst>
      <p:tags r:id="rId4"/>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PA" val="v5.2.11"/>
  <p:tag name="KSO_WM_DIAGRAM_VIRTUALLY_FRAME" val="{&quot;height&quot;:404.2,&quot;left&quot;:49.4,&quot;top&quot;:87.15,&quot;width&quot;:861.3034645669292}"/>
</p:tagLst>
</file>

<file path=ppt/tags/tag103.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PA" val="v5.2.11"/>
  <p:tag name="KSO_WM_DIAGRAM_VIRTUALLY_FRAME" val="{&quot;height&quot;:404.2,&quot;left&quot;:49.4,&quot;top&quot;:87.15,&quot;width&quot;:861.3034645669292}"/>
</p:tagLst>
</file>

<file path=ppt/tags/tag10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wm#"/>
  <p:tag name="KSO_WM_TEMPLATE_CATEGORY" val="custom"/>
  <p:tag name="KSO_WM_TEMPLATE_INDEX" val="20205081"/>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wm#"/>
  <p:tag name="KSO_WM_TEMPLATE_CATEGORY" val="custom"/>
  <p:tag name="KSO_WM_TEMPLATE_INDEX" val="20205081"/>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205081"/>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UNIT_PLACING_PICTURE_USER_VIEWPORT" val="{&quot;height&quot;:1539,&quot;width&quot;:39003}"/>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5.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2346</Words>
  <Application>WPS 演示</Application>
  <PresentationFormat>宽屏</PresentationFormat>
  <Paragraphs>237</Paragraphs>
  <Slides>25</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25</vt:i4>
      </vt:variant>
    </vt:vector>
  </HeadingPairs>
  <TitlesOfParts>
    <vt:vector size="46"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724</cp:revision>
  <dcterms:created xsi:type="dcterms:W3CDTF">2019-06-19T02:08:00Z</dcterms:created>
  <dcterms:modified xsi:type="dcterms:W3CDTF">2026-01-19T11:36:15Z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2052-12.1.0.24657</vt:lpwstr>
  </property>
  <property fmtid="{D5CDD505-2E9C-101B-9397-08002B2CF9AE}" pid="3" name="ICV">
    <vt:lpwstr>1AD5D797B13648A2958FC4A66325288A_13</vt:lpwstr>
  </property>
</Properties>
</file>