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345" r:id="rId19"/>
    <p:sldId id="278" r:id="rId20"/>
    <p:sldId id="326" r:id="rId21"/>
    <p:sldId id="335" r:id="rId22"/>
    <p:sldId id="336" r:id="rId23"/>
    <p:sldId id="332" r:id="rId24"/>
    <p:sldId id="350" r:id="rId25"/>
    <p:sldId id="276"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4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4" Type="http://schemas.openxmlformats.org/officeDocument/2006/relationships/slideLayout" Target="../slideLayouts/slideLayout2.xml"/><Relationship Id="rId23" Type="http://schemas.openxmlformats.org/officeDocument/2006/relationships/tags" Target="../tags/tag85.xml"/><Relationship Id="rId22" Type="http://schemas.openxmlformats.org/officeDocument/2006/relationships/image" Target="../media/image17.png"/><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6" Type="http://schemas.openxmlformats.org/officeDocument/2006/relationships/slideLayout" Target="../slideLayouts/slideLayout2.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3.xml"/><Relationship Id="rId3" Type="http://schemas.openxmlformats.org/officeDocument/2006/relationships/image" Target="../media/image18.png"/><Relationship Id="rId2" Type="http://schemas.openxmlformats.org/officeDocument/2006/relationships/tags" Target="../tags/tag102.xml"/><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tags" Target="../tags/tag104.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7.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3.xml"/><Relationship Id="rId2" Type="http://schemas.openxmlformats.org/officeDocument/2006/relationships/image" Target="../media/image21.png"/><Relationship Id="rId1" Type="http://schemas.openxmlformats.org/officeDocument/2006/relationships/tags" Target="../tags/tag112.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image" Target="../media/image22.png"/><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image" Target="../media/image23.png"/><Relationship Id="rId2" Type="http://schemas.openxmlformats.org/officeDocument/2006/relationships/tags" Target="../tags/tag122.xml"/><Relationship Id="rId1" Type="http://schemas.openxmlformats.org/officeDocument/2006/relationships/tags" Target="../tags/tag121.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9.xml"/><Relationship Id="rId5" Type="http://schemas.openxmlformats.org/officeDocument/2006/relationships/image" Target="../media/image25.png"/><Relationship Id="rId4" Type="http://schemas.openxmlformats.org/officeDocument/2006/relationships/tags" Target="../tags/tag128.xml"/><Relationship Id="rId3" Type="http://schemas.openxmlformats.org/officeDocument/2006/relationships/image" Target="../media/image24.png"/><Relationship Id="rId2" Type="http://schemas.openxmlformats.org/officeDocument/2006/relationships/tags" Target="../tags/tag127.xml"/><Relationship Id="rId1" Type="http://schemas.openxmlformats.org/officeDocument/2006/relationships/tags" Target="../tags/tag126.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3.xml"/><Relationship Id="rId5" Type="http://schemas.openxmlformats.org/officeDocument/2006/relationships/image" Target="../media/image27.png"/><Relationship Id="rId4" Type="http://schemas.openxmlformats.org/officeDocument/2006/relationships/tags" Target="../tags/tag132.xml"/><Relationship Id="rId3" Type="http://schemas.openxmlformats.org/officeDocument/2006/relationships/image" Target="../media/image26.png"/><Relationship Id="rId2" Type="http://schemas.openxmlformats.org/officeDocument/2006/relationships/tags" Target="../tags/tag131.xml"/><Relationship Id="rId1" Type="http://schemas.openxmlformats.org/officeDocument/2006/relationships/tags" Target="../tags/tag13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tags" Target="../tags/tag134.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7.xml"/><Relationship Id="rId2" Type="http://schemas.openxmlformats.org/officeDocument/2006/relationships/image" Target="../media/image28.png"/><Relationship Id="rId1" Type="http://schemas.openxmlformats.org/officeDocument/2006/relationships/tags" Target="../tags/tag136.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3.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298450" y="1424305"/>
            <a:ext cx="8340725" cy="4274820"/>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6" name="图片 5"/>
          <p:cNvPicPr>
            <a:picLocks noChangeAspect="1"/>
          </p:cNvPicPr>
          <p:nvPr/>
        </p:nvPicPr>
        <p:blipFill>
          <a:blip r:embed="rId2"/>
          <a:stretch>
            <a:fillRect/>
          </a:stretch>
        </p:blipFill>
        <p:spPr>
          <a:xfrm>
            <a:off x="894715" y="778510"/>
            <a:ext cx="10687685" cy="5531485"/>
          </a:xfrm>
          <a:prstGeom prst="rect">
            <a:avLst/>
          </a:prstGeom>
          <a:ln>
            <a:solidFill>
              <a:schemeClr val="accent1"/>
            </a:solidFill>
          </a:ln>
        </p:spPr>
      </p:pic>
      <p:pic>
        <p:nvPicPr>
          <p:cNvPr id="5" name="图片 4"/>
          <p:cNvPicPr>
            <a:picLocks noChangeAspect="1"/>
          </p:cNvPicPr>
          <p:nvPr/>
        </p:nvPicPr>
        <p:blipFill>
          <a:blip r:embed="rId3"/>
          <a:stretch>
            <a:fillRect/>
          </a:stretch>
        </p:blipFill>
        <p:spPr>
          <a:xfrm>
            <a:off x="391160" y="1209675"/>
            <a:ext cx="3238500" cy="2686050"/>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367915" y="0"/>
            <a:ext cx="88912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私享群助力</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春躁跨年</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行情</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183640" y="768350"/>
            <a:ext cx="9956800" cy="5600700"/>
          </a:xfrm>
          <a:prstGeom prst="rect">
            <a:avLst/>
          </a:prstGeom>
        </p:spPr>
      </p:pic>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0028555" y="1804670"/>
            <a:ext cx="1839595" cy="3249295"/>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a:t>
            </a:r>
            <a:r>
              <a:rPr lang="en-US" altLang="zh-CN" sz="2000">
                <a:solidFill>
                  <a:schemeClr val="tx1"/>
                </a:solidFill>
              </a:rPr>
              <a:t> </a:t>
            </a:r>
            <a:r>
              <a:rPr lang="zh-CN" altLang="en-US" sz="2000">
                <a:solidFill>
                  <a:schemeClr val="tx1"/>
                </a:solidFill>
              </a:rPr>
              <a:t>和平均股价死叉，观察资金流变化，两市量能</a:t>
            </a:r>
            <a:r>
              <a:rPr lang="en-US" altLang="zh-CN" sz="2000">
                <a:solidFill>
                  <a:schemeClr val="tx1"/>
                </a:solidFill>
              </a:rPr>
              <a:t>3</a:t>
            </a:r>
            <a:r>
              <a:rPr lang="zh-CN" altLang="en-US" sz="2000">
                <a:solidFill>
                  <a:schemeClr val="tx1"/>
                </a:solidFill>
              </a:rPr>
              <a:t>万亿以上，结构性行情</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震荡分化行情，稳健的结合业绩或者景气度，做不来的不妨多观察</a:t>
            </a:r>
            <a:endParaRPr lang="zh-CN" altLang="en-US" sz="2000">
              <a:solidFill>
                <a:schemeClr val="tx1"/>
              </a:solidFill>
            </a:endParaRPr>
          </a:p>
        </p:txBody>
      </p:sp>
      <p:pic>
        <p:nvPicPr>
          <p:cNvPr id="5" name="图片 4"/>
          <p:cNvPicPr>
            <a:picLocks noChangeAspect="1"/>
          </p:cNvPicPr>
          <p:nvPr/>
        </p:nvPicPr>
        <p:blipFill>
          <a:blip r:embed="rId2"/>
          <a:stretch>
            <a:fillRect/>
          </a:stretch>
        </p:blipFill>
        <p:spPr>
          <a:xfrm>
            <a:off x="321310" y="778510"/>
            <a:ext cx="4822190" cy="5567680"/>
          </a:xfrm>
          <a:prstGeom prst="rect">
            <a:avLst/>
          </a:prstGeom>
          <a:ln>
            <a:solidFill>
              <a:schemeClr val="accent1"/>
            </a:solidFill>
          </a:ln>
        </p:spPr>
      </p:pic>
      <p:pic>
        <p:nvPicPr>
          <p:cNvPr id="8" name="图片 7"/>
          <p:cNvPicPr>
            <a:picLocks noChangeAspect="1"/>
          </p:cNvPicPr>
          <p:nvPr/>
        </p:nvPicPr>
        <p:blipFill>
          <a:blip r:embed="rId3"/>
          <a:stretch>
            <a:fillRect/>
          </a:stretch>
        </p:blipFill>
        <p:spPr>
          <a:xfrm>
            <a:off x="5201285" y="778510"/>
            <a:ext cx="4769485" cy="5567680"/>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8" name="文本框 7"/>
          <p:cNvSpPr txBox="1"/>
          <p:nvPr/>
        </p:nvSpPr>
        <p:spPr>
          <a:xfrm>
            <a:off x="2223135" y="5766435"/>
            <a:ext cx="1769745" cy="622935"/>
          </a:xfrm>
          <a:prstGeom prst="rect">
            <a:avLst/>
          </a:prstGeom>
          <a:noFill/>
        </p:spPr>
        <p:txBody>
          <a:bodyPr wrap="square" rtlCol="0">
            <a:noAutofit/>
          </a:bodyPr>
          <a:p>
            <a:r>
              <a:rPr lang="zh-CN" altLang="en-US" sz="2000">
                <a:solidFill>
                  <a:schemeClr val="tx1"/>
                </a:solidFill>
              </a:rPr>
              <a:t>跟踪景气度</a:t>
            </a:r>
            <a:endParaRPr lang="zh-CN" altLang="en-US" sz="2000">
              <a:solidFill>
                <a:schemeClr val="tx1"/>
              </a:solidFill>
            </a:endParaRPr>
          </a:p>
        </p:txBody>
      </p:sp>
      <p:sp>
        <p:nvSpPr>
          <p:cNvPr id="7" name="文本框 6"/>
          <p:cNvSpPr txBox="1"/>
          <p:nvPr/>
        </p:nvSpPr>
        <p:spPr>
          <a:xfrm>
            <a:off x="7656195" y="4244340"/>
            <a:ext cx="3981450" cy="1522095"/>
          </a:xfrm>
          <a:prstGeom prst="rect">
            <a:avLst/>
          </a:prstGeom>
          <a:noFill/>
        </p:spPr>
        <p:txBody>
          <a:bodyPr wrap="square" rtlCol="0">
            <a:noAutofit/>
          </a:bodyPr>
          <a:p>
            <a:pPr algn="ctr"/>
            <a:r>
              <a:rPr lang="en-US" altLang="zh-CN" sz="2000" b="1">
                <a:solidFill>
                  <a:srgbClr val="FF0000"/>
                </a:solidFill>
              </a:rPr>
              <a:t>AI</a:t>
            </a:r>
            <a:r>
              <a:rPr lang="zh-CN" altLang="en-US" sz="2000" b="1">
                <a:solidFill>
                  <a:srgbClr val="FF0000"/>
                </a:solidFill>
              </a:rPr>
              <a:t>红包</a:t>
            </a:r>
            <a:endParaRPr lang="zh-CN" altLang="en-US" sz="2000" b="1">
              <a:solidFill>
                <a:srgbClr val="FF0000"/>
              </a:solidFill>
            </a:endParaRPr>
          </a:p>
          <a:p>
            <a:r>
              <a:rPr lang="zh-CN" altLang="en-US" sz="2000">
                <a:solidFill>
                  <a:schemeClr val="tx1"/>
                </a:solidFill>
              </a:rPr>
              <a:t>豆包春晚、元宝</a:t>
            </a:r>
            <a:r>
              <a:rPr lang="en-US" altLang="zh-CN" sz="2000">
                <a:solidFill>
                  <a:schemeClr val="tx1"/>
                </a:solidFill>
              </a:rPr>
              <a:t>10</a:t>
            </a:r>
            <a:r>
              <a:rPr lang="zh-CN" altLang="en-US" sz="2000">
                <a:solidFill>
                  <a:schemeClr val="tx1"/>
                </a:solidFill>
              </a:rPr>
              <a:t>亿红包、百度文心</a:t>
            </a:r>
            <a:r>
              <a:rPr lang="en-US" altLang="zh-CN" sz="2000">
                <a:solidFill>
                  <a:schemeClr val="tx1"/>
                </a:solidFill>
              </a:rPr>
              <a:t>5</a:t>
            </a:r>
            <a:r>
              <a:rPr lang="zh-CN" altLang="en-US" sz="2000">
                <a:solidFill>
                  <a:schemeClr val="tx1"/>
                </a:solidFill>
              </a:rPr>
              <a:t>亿红包</a:t>
            </a:r>
            <a:r>
              <a:rPr lang="en-US" altLang="zh-CN" sz="2000">
                <a:solidFill>
                  <a:schemeClr val="tx1"/>
                </a:solidFill>
              </a:rPr>
              <a:t>+</a:t>
            </a:r>
            <a:r>
              <a:rPr lang="zh-CN" altLang="en-US" sz="2000">
                <a:solidFill>
                  <a:schemeClr val="tx1"/>
                </a:solidFill>
              </a:rPr>
              <a:t>北京卫视春晚、千问</a:t>
            </a:r>
            <a:r>
              <a:rPr lang="en-US" altLang="zh-CN" sz="2000">
                <a:solidFill>
                  <a:schemeClr val="tx1"/>
                </a:solidFill>
              </a:rPr>
              <a:t>b</a:t>
            </a:r>
            <a:r>
              <a:rPr lang="zh-CN" altLang="en-US" sz="2000">
                <a:solidFill>
                  <a:schemeClr val="tx1"/>
                </a:solidFill>
              </a:rPr>
              <a:t>站春晚</a:t>
            </a:r>
            <a:r>
              <a:rPr lang="en-US" altLang="zh-CN" sz="2000">
                <a:solidFill>
                  <a:schemeClr val="tx1"/>
                </a:solidFill>
              </a:rPr>
              <a:t>+</a:t>
            </a:r>
            <a:r>
              <a:rPr lang="zh-CN" altLang="en-US" sz="2000">
                <a:solidFill>
                  <a:schemeClr val="tx1"/>
                </a:solidFill>
              </a:rPr>
              <a:t>江苏卫视春晚</a:t>
            </a:r>
            <a:r>
              <a:rPr lang="en-US" altLang="zh-CN" sz="2000">
                <a:solidFill>
                  <a:schemeClr val="tx1"/>
                </a:solidFill>
              </a:rPr>
              <a:t>+</a:t>
            </a:r>
            <a:r>
              <a:rPr lang="zh-CN" altLang="en-US" sz="2000">
                <a:solidFill>
                  <a:schemeClr val="tx1"/>
                </a:solidFill>
              </a:rPr>
              <a:t>红包</a:t>
            </a:r>
            <a:endParaRPr lang="zh-CN" altLang="en-US" sz="2000">
              <a:solidFill>
                <a:schemeClr val="tx1"/>
              </a:solidFill>
            </a:endParaRPr>
          </a:p>
        </p:txBody>
      </p:sp>
      <p:pic>
        <p:nvPicPr>
          <p:cNvPr id="2" name="图片 1"/>
          <p:cNvPicPr>
            <a:picLocks noChangeAspect="1"/>
          </p:cNvPicPr>
          <p:nvPr/>
        </p:nvPicPr>
        <p:blipFill>
          <a:blip r:embed="rId2"/>
          <a:stretch>
            <a:fillRect/>
          </a:stretch>
        </p:blipFill>
        <p:spPr>
          <a:xfrm>
            <a:off x="339090" y="701040"/>
            <a:ext cx="6267450" cy="4914900"/>
          </a:xfrm>
          <a:prstGeom prst="rect">
            <a:avLst/>
          </a:prstGeom>
          <a:ln>
            <a:solidFill>
              <a:schemeClr val="accent1"/>
            </a:solidFill>
          </a:ln>
        </p:spPr>
      </p:pic>
      <p:pic>
        <p:nvPicPr>
          <p:cNvPr id="5" name="图片 4"/>
          <p:cNvPicPr>
            <a:picLocks noChangeAspect="1"/>
          </p:cNvPicPr>
          <p:nvPr/>
        </p:nvPicPr>
        <p:blipFill>
          <a:blip r:embed="rId3"/>
          <a:stretch>
            <a:fillRect/>
          </a:stretch>
        </p:blipFill>
        <p:spPr>
          <a:xfrm>
            <a:off x="6652895" y="1272540"/>
            <a:ext cx="5277485" cy="2077720"/>
          </a:xfrm>
          <a:prstGeom prst="rect">
            <a:avLst/>
          </a:prstGeom>
          <a:ln>
            <a:solidFill>
              <a:schemeClr val="accent1"/>
            </a:solidFill>
          </a:ln>
        </p:spPr>
      </p:pic>
    </p:spTree>
    <p:custDataLst>
      <p:tags r:id="rId4"/>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PA" val="v5.2.11"/>
  <p:tag name="KSO_WM_DIAGRAM_VIRTUALLY_FRAME" val="{&quot;height&quot;:404.2,&quot;left&quot;:49.4,&quot;top&quot;:87.15,&quot;width&quot;:861.3034645669292}"/>
</p:tagLst>
</file>

<file path=ppt/tags/tag103.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UNIT_PLACING_PICTURE_USER_VIEWPORT" val="{&quot;height&quot;:1539,&quot;width&quot;:39003}"/>
  <p:tag name="KSO_WM_BEAUTIFY_FLAG" val=""/>
</p:tagLst>
</file>

<file path=ppt/tags/tag141.xml><?xml version="1.0" encoding="utf-8"?>
<p:tagLst xmlns:p="http://schemas.openxmlformats.org/presentationml/2006/main">
  <p:tag name="KSO_WM_BEAUTIFY_FLAG" val="#wm#"/>
  <p:tag name="KSO_WM_TEMPLATE_CATEGORY" val="custom"/>
  <p:tag name="KSO_WM_TEMPLATE_INDEX" val="20205081"/>
</p:tagLst>
</file>

<file path=ppt/tags/tag142.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88.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8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2387</Words>
  <Application>WPS 演示</Application>
  <PresentationFormat>宽屏</PresentationFormat>
  <Paragraphs>234</Paragraphs>
  <Slides>24</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749</cp:revision>
  <dcterms:created xsi:type="dcterms:W3CDTF">2019-06-19T02:08:00Z</dcterms:created>
  <dcterms:modified xsi:type="dcterms:W3CDTF">2026-01-30T05:45:58Z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2052-12.1.0.24657</vt:lpwstr>
  </property>
  <property fmtid="{D5CDD505-2E9C-101B-9397-08002B2CF9AE}" pid="3" name="ICV">
    <vt:lpwstr>1AD5D797B13648A2958FC4A66325288A_13</vt:lpwstr>
  </property>
</Properties>
</file>