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5" r:id="rId11"/>
    <p:sldId id="374" r:id="rId12"/>
    <p:sldId id="348" r:id="rId13"/>
    <p:sldId id="352" r:id="rId14"/>
    <p:sldId id="371"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9.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20.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3.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4.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5.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7.png"/><Relationship Id="rId4" Type="http://schemas.openxmlformats.org/officeDocument/2006/relationships/tags" Target="../tags/tag130.xml"/><Relationship Id="rId3" Type="http://schemas.openxmlformats.org/officeDocument/2006/relationships/image" Target="../media/image26.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9.png"/><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1241425" y="5474970"/>
            <a:ext cx="3640455" cy="419100"/>
          </a:xfrm>
          <a:prstGeom prst="rect">
            <a:avLst/>
          </a:prstGeom>
          <a:noFill/>
        </p:spPr>
        <p:txBody>
          <a:bodyPr wrap="square" rtlCol="0">
            <a:noAutofit/>
          </a:bodyPr>
          <a:p>
            <a:r>
              <a:rPr lang="en-US" altLang="zh-CN" sz="2000">
                <a:solidFill>
                  <a:schemeClr val="tx1"/>
                </a:solidFill>
              </a:rPr>
              <a:t> </a:t>
            </a:r>
            <a:r>
              <a:rPr lang="zh-CN" altLang="en-US" sz="2000">
                <a:solidFill>
                  <a:schemeClr val="tx1"/>
                </a:solidFill>
              </a:rPr>
              <a:t>即梦</a:t>
            </a:r>
            <a:r>
              <a:rPr lang="en-US" altLang="zh-CN" sz="2000">
                <a:solidFill>
                  <a:schemeClr val="tx1"/>
                </a:solidFill>
              </a:rPr>
              <a:t>2.0</a:t>
            </a:r>
            <a:r>
              <a:rPr lang="zh-CN" altLang="en-US" sz="2000">
                <a:solidFill>
                  <a:schemeClr val="tx1"/>
                </a:solidFill>
              </a:rPr>
              <a:t>，视频效果刺激市场</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18770" y="1342390"/>
            <a:ext cx="5946775" cy="3763645"/>
          </a:xfrm>
          <a:prstGeom prst="rect">
            <a:avLst/>
          </a:prstGeom>
        </p:spPr>
      </p:pic>
      <p:pic>
        <p:nvPicPr>
          <p:cNvPr id="3" name="图片 2"/>
          <p:cNvPicPr>
            <a:picLocks noChangeAspect="1"/>
          </p:cNvPicPr>
          <p:nvPr/>
        </p:nvPicPr>
        <p:blipFill>
          <a:blip r:embed="rId3"/>
          <a:stretch>
            <a:fillRect/>
          </a:stretch>
        </p:blipFill>
        <p:spPr>
          <a:xfrm>
            <a:off x="6265545" y="1233170"/>
            <a:ext cx="5670550" cy="3872865"/>
          </a:xfrm>
          <a:prstGeom prst="rect">
            <a:avLst/>
          </a:prstGeom>
        </p:spPr>
      </p:pic>
      <p:sp>
        <p:nvSpPr>
          <p:cNvPr id="6" name="文本框 5"/>
          <p:cNvSpPr txBox="1"/>
          <p:nvPr/>
        </p:nvSpPr>
        <p:spPr>
          <a:xfrm>
            <a:off x="7969885" y="5474970"/>
            <a:ext cx="3640455" cy="419100"/>
          </a:xfrm>
          <a:prstGeom prst="rect">
            <a:avLst/>
          </a:prstGeom>
          <a:noFill/>
        </p:spPr>
        <p:txBody>
          <a:bodyPr wrap="square" rtlCol="0">
            <a:noAutofit/>
          </a:bodyPr>
          <a:p>
            <a:r>
              <a:rPr lang="en-US" sz="2000">
                <a:solidFill>
                  <a:schemeClr val="tx1"/>
                </a:solidFill>
              </a:rPr>
              <a:t>AI</a:t>
            </a:r>
            <a:r>
              <a:rPr lang="zh-CN" altLang="en-US" sz="2000">
                <a:solidFill>
                  <a:schemeClr val="tx1"/>
                </a:solidFill>
              </a:rPr>
              <a:t>红包大战，豆包参战！</a:t>
            </a:r>
            <a:endParaRPr lang="zh-CN" altLang="en-US" sz="2000">
              <a:solidFill>
                <a:schemeClr val="tx1"/>
              </a:solidFill>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87020" y="1548130"/>
            <a:ext cx="8343900" cy="4019550"/>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98220" y="1056005"/>
            <a:ext cx="10365740" cy="500380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302385"/>
            <a:ext cx="3238500" cy="2743200"/>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635" cy="685863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920605" y="2218055"/>
            <a:ext cx="2156460"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上证指数和平均股价金叉区域延续至红柱，神奇趋势恢复</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春节前交投活跃度较低，预计震荡格局过渡</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286385" y="907415"/>
            <a:ext cx="5072380" cy="526415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448935" y="907415"/>
            <a:ext cx="4471670" cy="531495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量化基金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09880" y="1080135"/>
            <a:ext cx="5763895" cy="4620260"/>
          </a:xfrm>
          <a:prstGeom prst="rect">
            <a:avLst/>
          </a:prstGeom>
        </p:spPr>
      </p:pic>
      <p:pic>
        <p:nvPicPr>
          <p:cNvPr id="5" name="图片 4"/>
          <p:cNvPicPr>
            <a:picLocks noChangeAspect="1"/>
          </p:cNvPicPr>
          <p:nvPr/>
        </p:nvPicPr>
        <p:blipFill>
          <a:blip r:embed="rId3"/>
          <a:stretch>
            <a:fillRect/>
          </a:stretch>
        </p:blipFill>
        <p:spPr>
          <a:xfrm>
            <a:off x="5974080" y="1713230"/>
            <a:ext cx="5986780" cy="3033395"/>
          </a:xfrm>
          <a:prstGeom prst="rect">
            <a:avLst/>
          </a:prstGeom>
        </p:spPr>
      </p:pic>
      <p:sp>
        <p:nvSpPr>
          <p:cNvPr id="9" name="文本框 8"/>
          <p:cNvSpPr txBox="1"/>
          <p:nvPr/>
        </p:nvSpPr>
        <p:spPr>
          <a:xfrm>
            <a:off x="4202430" y="5700395"/>
            <a:ext cx="1623695" cy="306705"/>
          </a:xfrm>
          <a:prstGeom prst="rect">
            <a:avLst/>
          </a:prstGeom>
          <a:noFill/>
        </p:spPr>
        <p:txBody>
          <a:bodyPr wrap="square" rtlCol="0">
            <a:spAutoFit/>
          </a:bodyPr>
          <a:p>
            <a:r>
              <a:rPr lang="zh-CN" altLang="en-US" sz="1400"/>
              <a:t>来源：豆包</a:t>
            </a:r>
            <a:r>
              <a:rPr lang="en-US" altLang="zh-CN" sz="1400"/>
              <a:t>AI</a:t>
            </a:r>
            <a:endParaRPr lang="en-US" altLang="zh-CN" sz="1400"/>
          </a:p>
        </p:txBody>
      </p:sp>
      <p:sp>
        <p:nvSpPr>
          <p:cNvPr id="10" name="文本框 9"/>
          <p:cNvSpPr txBox="1"/>
          <p:nvPr/>
        </p:nvSpPr>
        <p:spPr>
          <a:xfrm>
            <a:off x="9865995" y="4956810"/>
            <a:ext cx="1902460" cy="306705"/>
          </a:xfrm>
          <a:prstGeom prst="rect">
            <a:avLst/>
          </a:prstGeom>
          <a:noFill/>
        </p:spPr>
        <p:txBody>
          <a:bodyPr wrap="square" rtlCol="0">
            <a:spAutoFit/>
          </a:bodyPr>
          <a:p>
            <a:r>
              <a:rPr lang="zh-CN" altLang="en-US" sz="1400"/>
              <a:t>来源：经传投研整理</a:t>
            </a:r>
            <a:endParaRPr lang="en-US" altLang="zh-CN" sz="1400"/>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2346</Words>
  <Application>WPS 演示</Application>
  <PresentationFormat>宽屏</PresentationFormat>
  <Paragraphs>237</Paragraphs>
  <Slides>25</Slides>
  <Notes>4</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文道潮黑体</vt:lpstr>
      <vt:lpstr>方正宝黑体 简 Medium</vt:lpstr>
      <vt:lpstr>方正大黑体_GBK</vt:lpstr>
      <vt:lpstr>兰米宋体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768</cp:revision>
  <dcterms:created xsi:type="dcterms:W3CDTF">2019-06-19T02:08:00Z</dcterms:created>
  <dcterms:modified xsi:type="dcterms:W3CDTF">2026-02-10T05:40:09Z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