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9.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7.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1.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8.png"/><Relationship Id="rId2" Type="http://schemas.openxmlformats.org/officeDocument/2006/relationships/tags" Target="../tags/tag104.xml"/><Relationship Id="rId1" Type="http://schemas.openxmlformats.org/officeDocument/2006/relationships/tags" Target="../tags/tag10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3.xml"/><Relationship Id="rId1" Type="http://schemas.openxmlformats.org/officeDocument/2006/relationships/tags" Target="../tags/tag11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image" Target="../media/image21.png"/><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5.xml"/><Relationship Id="rId5" Type="http://schemas.openxmlformats.org/officeDocument/2006/relationships/tags" Target="../tags/tag124.xml"/><Relationship Id="rId4" Type="http://schemas.openxmlformats.org/officeDocument/2006/relationships/tags" Target="../tags/tag123.xml"/><Relationship Id="rId3" Type="http://schemas.openxmlformats.org/officeDocument/2006/relationships/image" Target="../media/image22.png"/><Relationship Id="rId2" Type="http://schemas.openxmlformats.org/officeDocument/2006/relationships/tags" Target="../tags/tag122.xml"/><Relationship Id="rId1" Type="http://schemas.openxmlformats.org/officeDocument/2006/relationships/tags" Target="../tags/tag121.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image" Target="../media/image24.png"/><Relationship Id="rId4" Type="http://schemas.openxmlformats.org/officeDocument/2006/relationships/tags" Target="../tags/tag128.xml"/><Relationship Id="rId3" Type="http://schemas.openxmlformats.org/officeDocument/2006/relationships/image" Target="../media/image23.png"/><Relationship Id="rId2" Type="http://schemas.openxmlformats.org/officeDocument/2006/relationships/tags" Target="../tags/tag127.xml"/><Relationship Id="rId1" Type="http://schemas.openxmlformats.org/officeDocument/2006/relationships/tags" Target="../tags/tag12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6.png"/><Relationship Id="rId4" Type="http://schemas.openxmlformats.org/officeDocument/2006/relationships/tags" Target="../tags/tag132.xml"/><Relationship Id="rId3" Type="http://schemas.openxmlformats.org/officeDocument/2006/relationships/image" Target="../media/image25.png"/><Relationship Id="rId2" Type="http://schemas.openxmlformats.org/officeDocument/2006/relationships/tags" Target="../tags/tag131.xml"/><Relationship Id="rId1" Type="http://schemas.openxmlformats.org/officeDocument/2006/relationships/tags" Target="../tags/tag13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65.xml"/><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74955" y="1525270"/>
            <a:ext cx="8384540" cy="407035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762635" y="899160"/>
            <a:ext cx="10991850" cy="5268595"/>
          </a:xfrm>
          <a:prstGeom prst="rect">
            <a:avLst/>
          </a:prstGeom>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404350" y="2417445"/>
            <a:ext cx="2564130" cy="253238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利好消息刺激，上证指数和平均股价延续金叉的修复</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量能不够是掣肘，</a:t>
            </a:r>
            <a:r>
              <a:rPr lang="en-US" altLang="zh-CN" sz="2000">
                <a:solidFill>
                  <a:schemeClr val="tx1"/>
                </a:solidFill>
              </a:rPr>
              <a:t>4</a:t>
            </a:r>
            <a:r>
              <a:rPr lang="zh-CN" altLang="en-US" sz="2000">
                <a:solidFill>
                  <a:schemeClr val="tx1"/>
                </a:solidFill>
              </a:rPr>
              <a:t>月财报季多关注业绩，叠加趋势来看</a:t>
            </a:r>
            <a:endParaRPr lang="zh-CN" altLang="en-US" sz="2000">
              <a:solidFill>
                <a:schemeClr val="tx1"/>
              </a:solidFill>
            </a:endParaRPr>
          </a:p>
        </p:txBody>
      </p:sp>
      <p:pic>
        <p:nvPicPr>
          <p:cNvPr id="6" name="图片 5"/>
          <p:cNvPicPr>
            <a:picLocks noChangeAspect="1"/>
          </p:cNvPicPr>
          <p:nvPr/>
        </p:nvPicPr>
        <p:blipFill>
          <a:blip r:embed="rId2"/>
          <a:stretch>
            <a:fillRect/>
          </a:stretch>
        </p:blipFill>
        <p:spPr>
          <a:xfrm>
            <a:off x="344805" y="768350"/>
            <a:ext cx="4452620" cy="5556250"/>
          </a:xfrm>
          <a:prstGeom prst="rect">
            <a:avLst/>
          </a:prstGeom>
          <a:ln>
            <a:solidFill>
              <a:schemeClr val="accent1"/>
            </a:solidFill>
          </a:ln>
        </p:spPr>
      </p:pic>
      <p:pic>
        <p:nvPicPr>
          <p:cNvPr id="8" name="图片 7"/>
          <p:cNvPicPr>
            <a:picLocks noChangeAspect="1"/>
          </p:cNvPicPr>
          <p:nvPr/>
        </p:nvPicPr>
        <p:blipFill>
          <a:blip r:embed="rId3"/>
          <a:stretch>
            <a:fillRect/>
          </a:stretch>
        </p:blipFill>
        <p:spPr>
          <a:xfrm>
            <a:off x="4933950" y="768350"/>
            <a:ext cx="4228465" cy="5578475"/>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文本框 5"/>
          <p:cNvSpPr txBox="1"/>
          <p:nvPr>
            <p:custDataLst>
              <p:tags r:id="rId2"/>
            </p:custDataLst>
          </p:nvPr>
        </p:nvSpPr>
        <p:spPr>
          <a:xfrm>
            <a:off x="7239000" y="4946015"/>
            <a:ext cx="4203065" cy="621030"/>
          </a:xfrm>
          <a:prstGeom prst="rect">
            <a:avLst/>
          </a:prstGeom>
          <a:noFill/>
        </p:spPr>
        <p:txBody>
          <a:bodyPr wrap="square" rtlCol="0">
            <a:noAutofit/>
          </a:bodyPr>
          <a:p>
            <a:r>
              <a:rPr lang="zh-CN" sz="2000">
                <a:solidFill>
                  <a:schemeClr val="tx1"/>
                </a:solidFill>
              </a:rPr>
              <a:t>美伊双方都释放了停战的信号，忽如一夜春风来！</a:t>
            </a:r>
            <a:endParaRPr lang="zh-CN" sz="2000">
              <a:solidFill>
                <a:schemeClr val="tx1"/>
              </a:solidFill>
            </a:endParaRPr>
          </a:p>
        </p:txBody>
      </p:sp>
      <p:sp>
        <p:nvSpPr>
          <p:cNvPr id="10" name="文本框 9"/>
          <p:cNvSpPr txBox="1"/>
          <p:nvPr>
            <p:custDataLst>
              <p:tags r:id="rId3"/>
            </p:custDataLst>
          </p:nvPr>
        </p:nvSpPr>
        <p:spPr>
          <a:xfrm>
            <a:off x="1590675" y="5567045"/>
            <a:ext cx="3987800" cy="609600"/>
          </a:xfrm>
          <a:prstGeom prst="rect">
            <a:avLst/>
          </a:prstGeom>
          <a:noFill/>
        </p:spPr>
        <p:txBody>
          <a:bodyPr wrap="square" rtlCol="0">
            <a:noAutofit/>
          </a:bodyPr>
          <a:p>
            <a:r>
              <a:rPr lang="zh-CN" altLang="en-US" sz="2000">
                <a:solidFill>
                  <a:schemeClr val="tx1"/>
                </a:solidFill>
              </a:rPr>
              <a:t>创新药，跌多之后遇事件刺激！</a:t>
            </a:r>
            <a:endParaRPr lang="zh-CN" altLang="en-US" sz="2000">
              <a:solidFill>
                <a:schemeClr val="tx1"/>
              </a:solidFill>
            </a:endParaRPr>
          </a:p>
        </p:txBody>
      </p:sp>
      <p:pic>
        <p:nvPicPr>
          <p:cNvPr id="2" name="图片 1"/>
          <p:cNvPicPr>
            <a:picLocks noChangeAspect="1"/>
          </p:cNvPicPr>
          <p:nvPr/>
        </p:nvPicPr>
        <p:blipFill>
          <a:blip r:embed="rId4"/>
          <a:stretch>
            <a:fillRect/>
          </a:stretch>
        </p:blipFill>
        <p:spPr>
          <a:xfrm>
            <a:off x="278765" y="938530"/>
            <a:ext cx="5996940" cy="4389755"/>
          </a:xfrm>
          <a:prstGeom prst="rect">
            <a:avLst/>
          </a:prstGeom>
          <a:ln>
            <a:solidFill>
              <a:schemeClr val="accent1"/>
            </a:solidFill>
          </a:ln>
        </p:spPr>
      </p:pic>
      <p:pic>
        <p:nvPicPr>
          <p:cNvPr id="7" name="图片 6"/>
          <p:cNvPicPr>
            <a:picLocks noChangeAspect="1"/>
          </p:cNvPicPr>
          <p:nvPr/>
        </p:nvPicPr>
        <p:blipFill>
          <a:blip r:embed="rId5"/>
          <a:stretch>
            <a:fillRect/>
          </a:stretch>
        </p:blipFill>
        <p:spPr>
          <a:xfrm>
            <a:off x="6352540" y="1310005"/>
            <a:ext cx="5566410" cy="3279775"/>
          </a:xfrm>
          <a:prstGeom prst="rect">
            <a:avLst/>
          </a:prstGeom>
          <a:ln>
            <a:solidFill>
              <a:schemeClr val="accent1"/>
            </a:solidFill>
          </a:ln>
        </p:spPr>
      </p:pic>
    </p:spTree>
    <p:custDataLst>
      <p:tags r:id="rId6"/>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wm#"/>
  <p:tag name="KSO_WM_TEMPLATE_CATEGORY" val="custom"/>
  <p:tag name="KSO_WM_TEMPLATE_INDEX" val="20205081"/>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wm#"/>
  <p:tag name="KSO_WM_TEMPLATE_CATEGORY" val="custom"/>
  <p:tag name="KSO_WM_TEMPLATE_INDEX" val="2020508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UNIT_PLACING_PICTURE_USER_VIEWPORT" val="{&quot;height&quot;:1539,&quot;width&quot;:39003}"/>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9.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DIAGRAM_VIRTUALLY_FRAME" val="{&quot;height&quot;:367,&quot;left&quot;:25.1,&quot;top&quot;:97.1,&quot;width&quot;:914.75}"/>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2175</Words>
  <Application>WPS 演示</Application>
  <PresentationFormat>宽屏</PresentationFormat>
  <Paragraphs>209</Paragraphs>
  <Slides>22</Slides>
  <Notes>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思源宋体 CN</vt:lpstr>
      <vt:lpstr>思源黑体 CN Bold</vt:lpstr>
      <vt:lpstr>思源黑体 CN Heavy</vt:lpstr>
      <vt:lpstr>思源黑体 CN Light</vt:lpstr>
      <vt:lpstr>思源黑体 CN Medium</vt:lpstr>
      <vt:lpstr>思源黑体 CN Normal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839</cp:revision>
  <dcterms:created xsi:type="dcterms:W3CDTF">2019-06-19T02:08:00Z</dcterms:created>
  <dcterms:modified xsi:type="dcterms:W3CDTF">2026-04-01T05:55:50Z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2052-12.1.0.25225</vt:lpwstr>
  </property>
  <property fmtid="{D5CDD505-2E9C-101B-9397-08002B2CF9AE}" pid="3" name="ICV">
    <vt:lpwstr>1AD5D797B13648A2958FC4A66325288A_13</vt:lpwstr>
  </property>
</Properties>
</file>