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3850" y="1667510"/>
            <a:ext cx="8286115" cy="398335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705485" y="1040130"/>
            <a:ext cx="11080750" cy="530923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793480" y="2417445"/>
            <a:ext cx="3279140" cy="215011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上证指数和平均股价死叉延续，震荡消化上方压力</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2.4</a:t>
            </a:r>
            <a:r>
              <a:rPr lang="zh-CN" altLang="en-US" sz="2000">
                <a:solidFill>
                  <a:schemeClr val="tx1"/>
                </a:solidFill>
              </a:rPr>
              <a:t>月份业绩</a:t>
            </a:r>
            <a:r>
              <a:rPr lang="en-US" altLang="zh-CN" sz="2000">
                <a:solidFill>
                  <a:schemeClr val="tx1"/>
                </a:solidFill>
              </a:rPr>
              <a:t>+</a:t>
            </a:r>
            <a:r>
              <a:rPr lang="zh-CN" altLang="en-US" sz="2000">
                <a:solidFill>
                  <a:schemeClr val="tx1"/>
                </a:solidFill>
              </a:rPr>
              <a:t>趋势的思路是重要的获利手段，景气方向包括：光通信、</a:t>
            </a:r>
            <a:r>
              <a:rPr lang="en-US" altLang="zh-CN" sz="2000">
                <a:solidFill>
                  <a:schemeClr val="tx1"/>
                </a:solidFill>
              </a:rPr>
              <a:t>PCB</a:t>
            </a:r>
            <a:r>
              <a:rPr lang="zh-CN" altLang="en-US" sz="2000">
                <a:solidFill>
                  <a:schemeClr val="tx1"/>
                </a:solidFill>
              </a:rPr>
              <a:t>、锂电储能、算力租赁等</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16865" y="768350"/>
            <a:ext cx="4534535" cy="557530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4968875" y="768350"/>
            <a:ext cx="3709670" cy="557530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1340485" y="4192270"/>
            <a:ext cx="4334510" cy="609600"/>
          </a:xfrm>
          <a:prstGeom prst="rect">
            <a:avLst/>
          </a:prstGeom>
          <a:noFill/>
        </p:spPr>
        <p:txBody>
          <a:bodyPr wrap="square" rtlCol="0">
            <a:noAutofit/>
          </a:bodyPr>
          <a:p>
            <a:r>
              <a:rPr lang="zh-CN" sz="2000">
                <a:solidFill>
                  <a:schemeClr val="tx1"/>
                </a:solidFill>
              </a:rPr>
              <a:t>美伊继续谈判</a:t>
            </a:r>
            <a:endParaRPr lang="zh-CN" sz="2000">
              <a:solidFill>
                <a:schemeClr val="tx1"/>
              </a:solidFill>
            </a:endParaRPr>
          </a:p>
        </p:txBody>
      </p:sp>
      <p:sp>
        <p:nvSpPr>
          <p:cNvPr id="8" name="文本框 7"/>
          <p:cNvSpPr txBox="1"/>
          <p:nvPr>
            <p:custDataLst>
              <p:tags r:id="rId3"/>
            </p:custDataLst>
          </p:nvPr>
        </p:nvSpPr>
        <p:spPr>
          <a:xfrm>
            <a:off x="7896860" y="4637405"/>
            <a:ext cx="3724910" cy="609600"/>
          </a:xfrm>
          <a:prstGeom prst="rect">
            <a:avLst/>
          </a:prstGeom>
          <a:noFill/>
        </p:spPr>
        <p:txBody>
          <a:bodyPr wrap="square" rtlCol="0">
            <a:noAutofit/>
          </a:bodyPr>
          <a:p>
            <a:r>
              <a:rPr lang="zh-CN" sz="2000">
                <a:solidFill>
                  <a:schemeClr val="tx1"/>
                </a:solidFill>
              </a:rPr>
              <a:t>算力景气度高，后续持续跟踪</a:t>
            </a:r>
            <a:endParaRPr lang="zh-CN" sz="2000">
              <a:solidFill>
                <a:schemeClr val="tx1"/>
              </a:solidFill>
            </a:endParaRPr>
          </a:p>
        </p:txBody>
      </p:sp>
      <p:pic>
        <p:nvPicPr>
          <p:cNvPr id="5" name="图片 4"/>
          <p:cNvPicPr>
            <a:picLocks noChangeAspect="1"/>
          </p:cNvPicPr>
          <p:nvPr/>
        </p:nvPicPr>
        <p:blipFill>
          <a:blip r:embed="rId4"/>
          <a:stretch>
            <a:fillRect/>
          </a:stretch>
        </p:blipFill>
        <p:spPr>
          <a:xfrm>
            <a:off x="316230" y="2072005"/>
            <a:ext cx="6229350" cy="1809750"/>
          </a:xfrm>
          <a:prstGeom prst="rect">
            <a:avLst/>
          </a:prstGeom>
        </p:spPr>
      </p:pic>
      <p:pic>
        <p:nvPicPr>
          <p:cNvPr id="7" name="图片 6"/>
          <p:cNvPicPr>
            <a:picLocks noChangeAspect="1"/>
          </p:cNvPicPr>
          <p:nvPr/>
        </p:nvPicPr>
        <p:blipFill>
          <a:blip r:embed="rId5"/>
          <a:stretch>
            <a:fillRect/>
          </a:stretch>
        </p:blipFill>
        <p:spPr>
          <a:xfrm>
            <a:off x="6545580" y="1820545"/>
            <a:ext cx="5358765" cy="256476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2177</Words>
  <Application>WPS 演示</Application>
  <PresentationFormat>宽屏</PresentationFormat>
  <Paragraphs>212</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868</cp:revision>
  <dcterms:created xsi:type="dcterms:W3CDTF">2019-06-19T02:08:00Z</dcterms:created>
  <dcterms:modified xsi:type="dcterms:W3CDTF">2026-04-14T05:48:32Z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