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75" r:id="rId12"/>
    <p:sldId id="348" r:id="rId13"/>
    <p:sldId id="352" r:id="rId14"/>
    <p:sldId id="371" r:id="rId15"/>
    <p:sldId id="325" r:id="rId16"/>
    <p:sldId id="355" r:id="rId17"/>
    <p:sldId id="372" r:id="rId18"/>
    <p:sldId id="331" r:id="rId19"/>
    <p:sldId id="278" r:id="rId20"/>
    <p:sldId id="326" r:id="rId21"/>
    <p:sldId id="335" r:id="rId22"/>
    <p:sldId id="336" r:id="rId23"/>
    <p:sldId id="350"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4" Type="http://schemas.openxmlformats.org/officeDocument/2006/relationships/slideLayout" Target="../slideLayouts/slideLayout2.xml"/><Relationship Id="rId23" Type="http://schemas.openxmlformats.org/officeDocument/2006/relationships/tags" Target="../tags/tag89.xml"/><Relationship Id="rId22" Type="http://schemas.openxmlformats.org/officeDocument/2006/relationships/image" Target="../media/image21.png"/><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1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6" Type="http://schemas.openxmlformats.org/officeDocument/2006/relationships/slideLayout" Target="../slideLayouts/slideLayout2.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2.png"/><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5.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6.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8.png"/><Relationship Id="rId4" Type="http://schemas.openxmlformats.org/officeDocument/2006/relationships/tags" Target="../tags/tag130.xml"/><Relationship Id="rId3" Type="http://schemas.openxmlformats.org/officeDocument/2006/relationships/image" Target="../media/image27.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30.png"/><Relationship Id="rId4" Type="http://schemas.openxmlformats.org/officeDocument/2006/relationships/tags" Target="../tags/tag134.xml"/><Relationship Id="rId3" Type="http://schemas.openxmlformats.org/officeDocument/2006/relationships/image" Target="../media/image29.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蚂蚁上树，主力现身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358775" y="795655"/>
            <a:ext cx="3656330" cy="5565140"/>
          </a:xfrm>
          <a:prstGeom prst="rect">
            <a:avLst/>
          </a:prstGeom>
        </p:spPr>
      </p:pic>
      <p:pic>
        <p:nvPicPr>
          <p:cNvPr id="7" name="图片 6"/>
          <p:cNvPicPr>
            <a:picLocks noChangeAspect="1"/>
          </p:cNvPicPr>
          <p:nvPr/>
        </p:nvPicPr>
        <p:blipFill>
          <a:blip r:embed="rId3"/>
          <a:stretch>
            <a:fillRect/>
          </a:stretch>
        </p:blipFill>
        <p:spPr>
          <a:xfrm>
            <a:off x="4164965" y="795655"/>
            <a:ext cx="4326255" cy="5565140"/>
          </a:xfrm>
          <a:prstGeom prst="rect">
            <a:avLst/>
          </a:prstGeom>
        </p:spPr>
      </p:pic>
      <p:pic>
        <p:nvPicPr>
          <p:cNvPr id="11" name="图片 10"/>
          <p:cNvPicPr>
            <a:picLocks noChangeAspect="1"/>
          </p:cNvPicPr>
          <p:nvPr/>
        </p:nvPicPr>
        <p:blipFill>
          <a:blip r:embed="rId4"/>
          <a:stretch>
            <a:fillRect/>
          </a:stretch>
        </p:blipFill>
        <p:spPr>
          <a:xfrm>
            <a:off x="8568690" y="795655"/>
            <a:ext cx="3340100" cy="5563235"/>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23850" y="1667510"/>
            <a:ext cx="8286115" cy="3983355"/>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857885" y="941070"/>
            <a:ext cx="10905490" cy="527177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371330" y="2417445"/>
            <a:ext cx="2701290" cy="215011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上证指数，平均股价死叉延续，下方</a:t>
            </a:r>
            <a:r>
              <a:rPr lang="en-US" altLang="zh-CN" sz="2000">
                <a:solidFill>
                  <a:schemeClr val="tx1"/>
                </a:solidFill>
              </a:rPr>
              <a:t>5</a:t>
            </a:r>
            <a:r>
              <a:rPr lang="zh-CN" altLang="en-US" sz="2000">
                <a:solidFill>
                  <a:schemeClr val="tx1"/>
                </a:solidFill>
              </a:rPr>
              <a:t>日线支撑</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2.4</a:t>
            </a:r>
            <a:r>
              <a:rPr lang="zh-CN" altLang="en-US" sz="2000">
                <a:solidFill>
                  <a:schemeClr val="tx1"/>
                </a:solidFill>
              </a:rPr>
              <a:t>月份业绩</a:t>
            </a:r>
            <a:r>
              <a:rPr lang="en-US" altLang="zh-CN" sz="2000">
                <a:solidFill>
                  <a:schemeClr val="tx1"/>
                </a:solidFill>
              </a:rPr>
              <a:t>+</a:t>
            </a:r>
            <a:r>
              <a:rPr lang="zh-CN" altLang="en-US" sz="2000">
                <a:solidFill>
                  <a:schemeClr val="tx1"/>
                </a:solidFill>
              </a:rPr>
              <a:t>趋势的思路是重要的获利手段，景气方向包括：光通信、</a:t>
            </a:r>
            <a:r>
              <a:rPr lang="en-US" altLang="zh-CN" sz="2000">
                <a:solidFill>
                  <a:schemeClr val="tx1"/>
                </a:solidFill>
              </a:rPr>
              <a:t>PCB</a:t>
            </a:r>
            <a:r>
              <a:rPr lang="zh-CN" altLang="en-US" sz="2000">
                <a:solidFill>
                  <a:schemeClr val="tx1"/>
                </a:solidFill>
              </a:rPr>
              <a:t>、锂电储能、算力租赁等</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00355" y="828675"/>
            <a:ext cx="4349750" cy="5447665"/>
          </a:xfrm>
          <a:prstGeom prst="rect">
            <a:avLst/>
          </a:prstGeom>
        </p:spPr>
      </p:pic>
      <p:pic>
        <p:nvPicPr>
          <p:cNvPr id="6" name="图片 5"/>
          <p:cNvPicPr>
            <a:picLocks noChangeAspect="1"/>
          </p:cNvPicPr>
          <p:nvPr/>
        </p:nvPicPr>
        <p:blipFill>
          <a:blip r:embed="rId3"/>
          <a:stretch>
            <a:fillRect/>
          </a:stretch>
        </p:blipFill>
        <p:spPr>
          <a:xfrm>
            <a:off x="4756150" y="828675"/>
            <a:ext cx="4508500" cy="544703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0" name="文本框 9"/>
          <p:cNvSpPr txBox="1"/>
          <p:nvPr>
            <p:custDataLst>
              <p:tags r:id="rId2"/>
            </p:custDataLst>
          </p:nvPr>
        </p:nvSpPr>
        <p:spPr>
          <a:xfrm>
            <a:off x="1384300" y="5761990"/>
            <a:ext cx="4334510" cy="609600"/>
          </a:xfrm>
          <a:prstGeom prst="rect">
            <a:avLst/>
          </a:prstGeom>
          <a:noFill/>
        </p:spPr>
        <p:txBody>
          <a:bodyPr wrap="square" rtlCol="0">
            <a:noAutofit/>
          </a:bodyPr>
          <a:p>
            <a:r>
              <a:rPr lang="zh-CN" sz="2000">
                <a:solidFill>
                  <a:schemeClr val="tx1"/>
                </a:solidFill>
              </a:rPr>
              <a:t>宏观利好，为本轮上升行情打</a:t>
            </a:r>
            <a:r>
              <a:rPr lang="en-US" altLang="zh-CN" sz="2000">
                <a:solidFill>
                  <a:schemeClr val="tx1"/>
                </a:solidFill>
              </a:rPr>
              <a:t>CALL</a:t>
            </a:r>
            <a:endParaRPr lang="en-US" altLang="zh-CN" sz="2000">
              <a:solidFill>
                <a:schemeClr val="tx1"/>
              </a:solidFill>
            </a:endParaRPr>
          </a:p>
        </p:txBody>
      </p:sp>
      <p:sp>
        <p:nvSpPr>
          <p:cNvPr id="8" name="文本框 7"/>
          <p:cNvSpPr txBox="1"/>
          <p:nvPr>
            <p:custDataLst>
              <p:tags r:id="rId3"/>
            </p:custDataLst>
          </p:nvPr>
        </p:nvSpPr>
        <p:spPr>
          <a:xfrm>
            <a:off x="7607300" y="5152390"/>
            <a:ext cx="3724910" cy="609600"/>
          </a:xfrm>
          <a:prstGeom prst="rect">
            <a:avLst/>
          </a:prstGeom>
          <a:noFill/>
        </p:spPr>
        <p:txBody>
          <a:bodyPr wrap="square" rtlCol="0">
            <a:noAutofit/>
          </a:bodyPr>
          <a:p>
            <a:r>
              <a:rPr lang="zh-CN" sz="2000">
                <a:solidFill>
                  <a:schemeClr val="tx1"/>
                </a:solidFill>
              </a:rPr>
              <a:t>算力景气度高，成长性稀缺</a:t>
            </a:r>
            <a:endParaRPr lang="en-US" altLang="zh-CN" sz="2000">
              <a:solidFill>
                <a:schemeClr val="tx1"/>
              </a:solidFill>
            </a:endParaRPr>
          </a:p>
        </p:txBody>
      </p:sp>
      <p:pic>
        <p:nvPicPr>
          <p:cNvPr id="2" name="图片 1"/>
          <p:cNvPicPr>
            <a:picLocks noChangeAspect="1"/>
          </p:cNvPicPr>
          <p:nvPr/>
        </p:nvPicPr>
        <p:blipFill>
          <a:blip r:embed="rId4"/>
          <a:stretch>
            <a:fillRect/>
          </a:stretch>
        </p:blipFill>
        <p:spPr>
          <a:xfrm>
            <a:off x="317500" y="768350"/>
            <a:ext cx="6172200" cy="1990725"/>
          </a:xfrm>
          <a:prstGeom prst="rect">
            <a:avLst/>
          </a:prstGeom>
        </p:spPr>
      </p:pic>
      <p:pic>
        <p:nvPicPr>
          <p:cNvPr id="3" name="图片 2"/>
          <p:cNvPicPr>
            <a:picLocks noChangeAspect="1"/>
          </p:cNvPicPr>
          <p:nvPr/>
        </p:nvPicPr>
        <p:blipFill>
          <a:blip r:embed="rId5"/>
          <a:stretch>
            <a:fillRect/>
          </a:stretch>
        </p:blipFill>
        <p:spPr>
          <a:xfrm>
            <a:off x="946150" y="2870200"/>
            <a:ext cx="4914900" cy="2891790"/>
          </a:xfrm>
          <a:prstGeom prst="rect">
            <a:avLst/>
          </a:prstGeom>
        </p:spPr>
      </p:pic>
      <p:pic>
        <p:nvPicPr>
          <p:cNvPr id="6" name="图片 5"/>
          <p:cNvPicPr>
            <a:picLocks noChangeAspect="1"/>
          </p:cNvPicPr>
          <p:nvPr/>
        </p:nvPicPr>
        <p:blipFill>
          <a:blip r:embed="rId6"/>
          <a:stretch>
            <a:fillRect/>
          </a:stretch>
        </p:blipFill>
        <p:spPr>
          <a:xfrm>
            <a:off x="6523990" y="1701165"/>
            <a:ext cx="5450840" cy="3048635"/>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3.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A" val="v5.2.11"/>
  <p:tag name="KSO_WM_DIAGRAM_VIRTUALLY_FRAME" val="{&quot;height&quot;:404.2,&quot;left&quot;:49.4,&quot;top&quot;:87.15,&quot;width&quot;:861.3034645669292}"/>
</p:tagLst>
</file>

<file path=ppt/tags/tag10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2195</Words>
  <Application>WPS 演示</Application>
  <PresentationFormat>宽屏</PresentationFormat>
  <Paragraphs>214</Paragraphs>
  <Slides>23</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870</cp:revision>
  <dcterms:created xsi:type="dcterms:W3CDTF">2019-06-19T02:08:00Z</dcterms:created>
  <dcterms:modified xsi:type="dcterms:W3CDTF">2026-04-16T05:39:17Z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