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79" r:id="rId3"/>
    <p:sldId id="260" r:id="rId4"/>
    <p:sldId id="329" r:id="rId5"/>
    <p:sldId id="368" r:id="rId6"/>
    <p:sldId id="369" r:id="rId7"/>
    <p:sldId id="277" r:id="rId8"/>
    <p:sldId id="333" r:id="rId9"/>
    <p:sldId id="360" r:id="rId10"/>
    <p:sldId id="374" r:id="rId11"/>
    <p:sldId id="348" r:id="rId12"/>
    <p:sldId id="352" r:id="rId13"/>
    <p:sldId id="371" r:id="rId14"/>
    <p:sldId id="325" r:id="rId15"/>
    <p:sldId id="355" r:id="rId16"/>
    <p:sldId id="372" r:id="rId17"/>
    <p:sldId id="331" r:id="rId18"/>
    <p:sldId id="278" r:id="rId19"/>
    <p:sldId id="326" r:id="rId20"/>
    <p:sldId id="335" r:id="rId21"/>
    <p:sldId id="336" r:id="rId22"/>
    <p:sldId id="350" r:id="rId23"/>
    <p:sldId id="276" r:id="rId24"/>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3C28"/>
    <a:srgbClr val="B82C1C"/>
    <a:srgbClr val="FFF5AD"/>
    <a:srgbClr val="FFF9CA"/>
    <a:srgbClr val="FFF4A1"/>
    <a:srgbClr val="F5F7F9"/>
    <a:srgbClr val="FFF6CD"/>
    <a:srgbClr val="FFFDF5"/>
    <a:srgbClr val="F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38.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4" Type="http://schemas.openxmlformats.org/officeDocument/2006/relationships/image" Target="../media/image2.png"/><Relationship Id="rId3" Type="http://schemas.openxmlformats.org/officeDocument/2006/relationships/tags" Target="../tags/tag1.xm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34.xml"/><Relationship Id="rId4" Type="http://schemas.openxmlformats.org/officeDocument/2006/relationships/tags" Target="../tags/tag33.xml"/><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image" Target="../media/image1.png"/><Relationship Id="rId2" Type="http://schemas.openxmlformats.org/officeDocument/2006/relationships/tags" Target="../tags/tag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25.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2" name="图片 1" descr="神奇色阶ppt 拷贝"/>
          <p:cNvPicPr>
            <a:picLocks noChangeAspect="1"/>
          </p:cNvPicPr>
          <p:nvPr userDrawn="1"/>
        </p:nvPicPr>
        <p:blipFill>
          <a:blip r:embed="rId2"/>
          <a:stretch>
            <a:fillRect/>
          </a:stretch>
        </p:blipFill>
        <p:spPr>
          <a:xfrm>
            <a:off x="0" y="0"/>
            <a:ext cx="12192000" cy="6858000"/>
          </a:xfrm>
          <a:prstGeom prst="rect">
            <a:avLst/>
          </a:prstGeom>
        </p:spPr>
      </p:pic>
      <p:pic>
        <p:nvPicPr>
          <p:cNvPr id="5" name="图片 4" descr="矢量智能对象"/>
          <p:cNvPicPr>
            <a:picLocks noChangeAspect="1"/>
          </p:cNvPicPr>
          <p:nvPr userDrawn="1">
            <p:custDataLst>
              <p:tags r:id="rId3"/>
            </p:custDataLst>
          </p:nvPr>
        </p:nvPicPr>
        <p:blipFill>
          <a:blip r:embed="rId4"/>
          <a:stretch>
            <a:fillRect/>
          </a:stretch>
        </p:blipFill>
        <p:spPr>
          <a:xfrm>
            <a:off x="246380" y="262890"/>
            <a:ext cx="1529080" cy="3314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2" name="图片 1" descr="神奇色阶ppt 拷贝"/>
          <p:cNvPicPr>
            <a:picLocks noChangeAspect="1"/>
          </p:cNvPicPr>
          <p:nvPr userDrawn="1">
            <p:custDataLst>
              <p:tags r:id="rId2"/>
            </p:custDataLst>
          </p:nvPr>
        </p:nvPicPr>
        <p:blipFill>
          <a:blip r:embed="rId3"/>
          <a:stretch>
            <a:fillRect/>
          </a:stretch>
        </p:blipFill>
        <p:spPr>
          <a:xfrm>
            <a:off x="0" y="0"/>
            <a:ext cx="12192000" cy="6858000"/>
          </a:xfrm>
          <a:prstGeom prst="rect">
            <a:avLst/>
          </a:prstGeom>
        </p:spPr>
      </p:pic>
      <p:sp>
        <p:nvSpPr>
          <p:cNvPr id="5" name="圆角矩形 4"/>
          <p:cNvSpPr/>
          <p:nvPr userDrawn="1"/>
        </p:nvSpPr>
        <p:spPr>
          <a:xfrm>
            <a:off x="248920" y="723265"/>
            <a:ext cx="11734800" cy="5687060"/>
          </a:xfrm>
          <a:prstGeom prst="roundRect">
            <a:avLst>
              <a:gd name="adj" fmla="val 180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矢量智能对象"/>
          <p:cNvPicPr>
            <a:picLocks noChangeAspect="1"/>
          </p:cNvPicPr>
          <p:nvPr userDrawn="1">
            <p:custDataLst>
              <p:tags r:id="rId4"/>
            </p:custDataLst>
          </p:nvPr>
        </p:nvPicPr>
        <p:blipFill>
          <a:blip r:embed="rId5"/>
          <a:stretch>
            <a:fillRect/>
          </a:stretch>
        </p:blipFill>
        <p:spPr>
          <a:xfrm>
            <a:off x="246380" y="262890"/>
            <a:ext cx="1529080" cy="33147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101" name="图片 100"/>
          <p:cNvPicPr/>
          <p:nvPr userDrawn="1">
            <p:custDataLst>
              <p:tags r:id="rId2"/>
            </p:custDataLst>
          </p:nvPr>
        </p:nvPicPr>
        <p:blipFill>
          <a:blip r:embed="rId3"/>
          <a:stretch>
            <a:fillRect/>
          </a:stretch>
        </p:blipFill>
        <p:spPr>
          <a:xfrm>
            <a:off x="-3175" y="0"/>
            <a:ext cx="12190730" cy="6858000"/>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2" name="图片 1" descr="神奇色阶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a:xfrm>
            <a:off x="608400" y="608400"/>
            <a:ext cx="10969200" cy="705600"/>
          </a:xfrm>
        </p:spPr>
        <p:txBody>
          <a:bodyPr/>
          <a:p>
            <a:r>
              <a:rPr lang="zh-CN" altLang="en-US"/>
              <a:t>单击此处编辑母版标题样式</a:t>
            </a: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40.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4" Type="http://schemas.openxmlformats.org/officeDocument/2006/relationships/slideLayout" Target="../slideLayouts/slideLayout2.xml"/><Relationship Id="rId23" Type="http://schemas.openxmlformats.org/officeDocument/2006/relationships/tags" Target="../tags/tag86.xml"/><Relationship Id="rId22" Type="http://schemas.openxmlformats.org/officeDocument/2006/relationships/image" Target="../media/image17.png"/><Relationship Id="rId21" Type="http://schemas.openxmlformats.org/officeDocument/2006/relationships/tags" Target="../tags/tag85.xml"/><Relationship Id="rId20" Type="http://schemas.openxmlformats.org/officeDocument/2006/relationships/tags" Target="../tags/tag84.xml"/><Relationship Id="rId2" Type="http://schemas.openxmlformats.org/officeDocument/2006/relationships/tags" Target="../tags/tag66.xml"/><Relationship Id="rId19" Type="http://schemas.openxmlformats.org/officeDocument/2006/relationships/tags" Target="../tags/tag83.xml"/><Relationship Id="rId18" Type="http://schemas.openxmlformats.org/officeDocument/2006/relationships/tags" Target="../tags/tag82.xml"/><Relationship Id="rId17" Type="http://schemas.openxmlformats.org/officeDocument/2006/relationships/tags" Target="../tags/tag81.xml"/><Relationship Id="rId16" Type="http://schemas.openxmlformats.org/officeDocument/2006/relationships/tags" Target="../tags/tag80.xml"/><Relationship Id="rId15" Type="http://schemas.openxmlformats.org/officeDocument/2006/relationships/tags" Target="../tags/tag79.xml"/><Relationship Id="rId14" Type="http://schemas.openxmlformats.org/officeDocument/2006/relationships/tags" Target="../tags/tag78.xml"/><Relationship Id="rId13" Type="http://schemas.openxmlformats.org/officeDocument/2006/relationships/tags" Target="../tags/tag77.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11.xml.rels><?xml version="1.0" encoding="UTF-8" standalone="yes"?>
<Relationships xmlns="http://schemas.openxmlformats.org/package/2006/relationships"><Relationship Id="rId9" Type="http://schemas.openxmlformats.org/officeDocument/2006/relationships/tags" Target="../tags/tag95.xml"/><Relationship Id="rId8" Type="http://schemas.openxmlformats.org/officeDocument/2006/relationships/tags" Target="../tags/tag94.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6" Type="http://schemas.openxmlformats.org/officeDocument/2006/relationships/slideLayout" Target="../slideLayouts/slideLayout2.xml"/><Relationship Id="rId15" Type="http://schemas.openxmlformats.org/officeDocument/2006/relationships/tags" Target="../tags/tag101.xml"/><Relationship Id="rId14" Type="http://schemas.openxmlformats.org/officeDocument/2006/relationships/tags" Target="../tags/tag100.xml"/><Relationship Id="rId13" Type="http://schemas.openxmlformats.org/officeDocument/2006/relationships/tags" Target="../tags/tag99.xml"/><Relationship Id="rId12" Type="http://schemas.openxmlformats.org/officeDocument/2006/relationships/tags" Target="../tags/tag98.xml"/><Relationship Id="rId11" Type="http://schemas.openxmlformats.org/officeDocument/2006/relationships/tags" Target="../tags/tag97.xml"/><Relationship Id="rId10" Type="http://schemas.openxmlformats.org/officeDocument/2006/relationships/tags" Target="../tags/tag96.xml"/><Relationship Id="rId1" Type="http://schemas.openxmlformats.org/officeDocument/2006/relationships/tags" Target="../tags/tag87.xml"/></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4.xml"/><Relationship Id="rId3" Type="http://schemas.openxmlformats.org/officeDocument/2006/relationships/image" Target="../media/image18.png"/><Relationship Id="rId2" Type="http://schemas.openxmlformats.org/officeDocument/2006/relationships/tags" Target="../tags/tag103.xml"/><Relationship Id="rId1" Type="http://schemas.openxmlformats.org/officeDocument/2006/relationships/tags" Target="../tags/tag10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tags" Target="../tags/tag105.xml"/></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19.xml"/><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image" Target="../media/image21.png"/><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22.png"/><Relationship Id="rId2" Type="http://schemas.openxmlformats.org/officeDocument/2006/relationships/tags" Target="../tags/tag121.xml"/><Relationship Id="rId1" Type="http://schemas.openxmlformats.org/officeDocument/2006/relationships/tags" Target="../tags/tag120.xml"/></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28.xml"/><Relationship Id="rId5" Type="http://schemas.openxmlformats.org/officeDocument/2006/relationships/image" Target="../media/image24.png"/><Relationship Id="rId4" Type="http://schemas.openxmlformats.org/officeDocument/2006/relationships/tags" Target="../tags/tag127.xml"/><Relationship Id="rId3" Type="http://schemas.openxmlformats.org/officeDocument/2006/relationships/image" Target="../media/image23.png"/><Relationship Id="rId2" Type="http://schemas.openxmlformats.org/officeDocument/2006/relationships/tags" Target="../tags/tag126.xml"/><Relationship Id="rId1" Type="http://schemas.openxmlformats.org/officeDocument/2006/relationships/tags" Target="../tags/tag125.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tags" Target="../tags/tag45.xml"/></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2.xml"/><Relationship Id="rId5" Type="http://schemas.openxmlformats.org/officeDocument/2006/relationships/image" Target="../media/image26.png"/><Relationship Id="rId4" Type="http://schemas.openxmlformats.org/officeDocument/2006/relationships/tags" Target="../tags/tag131.xml"/><Relationship Id="rId3" Type="http://schemas.openxmlformats.org/officeDocument/2006/relationships/image" Target="../media/image25.png"/><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image" Target="../media/image27.pn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137.xml"/><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8.xml"/><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ags" Target="../tags/tag47.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50.xml"/><Relationship Id="rId2" Type="http://schemas.openxmlformats.org/officeDocument/2006/relationships/image" Target="../media/image8.png"/><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2.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tags" Target="../tags/tag51.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56.xml"/><Relationship Id="rId4" Type="http://schemas.openxmlformats.org/officeDocument/2006/relationships/image" Target="../media/image11.png"/><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59.xml"/><Relationship Id="rId3" Type="http://schemas.openxmlformats.org/officeDocument/2006/relationships/image" Target="../media/image12.png"/><Relationship Id="rId2" Type="http://schemas.openxmlformats.org/officeDocument/2006/relationships/tags" Target="../tags/tag58.xml"/><Relationship Id="rId1" Type="http://schemas.openxmlformats.org/officeDocument/2006/relationships/tags" Target="../tags/tag57.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61.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tags" Target="../tags/tag60.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4.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tags" Target="../tags/tag63.xml"/><Relationship Id="rId1" Type="http://schemas.openxmlformats.org/officeDocument/2006/relationships/tags" Target="../tags/tag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descr="矢量智能对象"/>
          <p:cNvPicPr>
            <a:picLocks noChangeAspect="1"/>
          </p:cNvPicPr>
          <p:nvPr userDrawn="1"/>
        </p:nvPicPr>
        <p:blipFill>
          <a:blip r:embed="rId1"/>
          <a:stretch>
            <a:fillRect/>
          </a:stretch>
        </p:blipFill>
        <p:spPr>
          <a:xfrm>
            <a:off x="5334000" y="718185"/>
            <a:ext cx="1524000" cy="330200"/>
          </a:xfrm>
          <a:prstGeom prst="rect">
            <a:avLst/>
          </a:prstGeom>
        </p:spPr>
      </p:pic>
      <p:sp>
        <p:nvSpPr>
          <p:cNvPr id="3" name="文本框 2"/>
          <p:cNvSpPr txBox="1"/>
          <p:nvPr>
            <p:custDataLst>
              <p:tags r:id="rId2"/>
            </p:custDataLst>
          </p:nvPr>
        </p:nvSpPr>
        <p:spPr>
          <a:xfrm>
            <a:off x="1210310" y="1852295"/>
            <a:ext cx="10262235" cy="1240155"/>
          </a:xfrm>
          <a:prstGeom prst="rect">
            <a:avLst/>
          </a:prstGeom>
          <a:noFill/>
        </p:spPr>
        <p:txBody>
          <a:bodyPr wrap="square" rtlCol="0">
            <a:spAutoFit/>
          </a:bodyPr>
          <a:p>
            <a:pPr indent="0" algn="ctr" fontAlgn="auto">
              <a:lnSpc>
                <a:spcPct val="90000"/>
              </a:lnSpc>
            </a:pPr>
            <a:r>
              <a:rPr 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神奇色阶</a:t>
            </a:r>
            <a:r>
              <a:rPr lang="en-US" altLang="zh-CN"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神奇</a:t>
            </a:r>
            <a:r>
              <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rPr>
              <a:t>战法</a:t>
            </a:r>
            <a:endParaRPr lang="zh-CN" altLang="en-US" sz="8300" kern="0" spc="-200">
              <a:gradFill>
                <a:gsLst>
                  <a:gs pos="0">
                    <a:srgbClr val="FFFDF5"/>
                  </a:gs>
                  <a:gs pos="100000">
                    <a:srgbClr val="FFF6CD"/>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grpSp>
        <p:nvGrpSpPr>
          <p:cNvPr id="7" name="组合 6"/>
          <p:cNvGrpSpPr/>
          <p:nvPr/>
        </p:nvGrpSpPr>
        <p:grpSpPr>
          <a:xfrm>
            <a:off x="3138170" y="3429000"/>
            <a:ext cx="6108700" cy="1076325"/>
            <a:chOff x="4585" y="6136"/>
            <a:chExt cx="9620" cy="1695"/>
          </a:xfrm>
        </p:grpSpPr>
        <p:sp>
          <p:nvSpPr>
            <p:cNvPr id="12" name="文本框 11"/>
            <p:cNvSpPr txBox="1"/>
            <p:nvPr>
              <p:custDataLst>
                <p:tags r:id="rId3"/>
              </p:custDataLst>
            </p:nvPr>
          </p:nvSpPr>
          <p:spPr>
            <a:xfrm>
              <a:off x="9547" y="6136"/>
              <a:ext cx="4658" cy="1695"/>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投资</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顾问执业编号：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A1120625040003</a:t>
              </a:r>
              <a:endPar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基金从业执业编号：</a:t>
              </a:r>
              <a:r>
                <a:rPr lang="en-US" altLang="zh-CN"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A20250618012527</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6" name="文本框 5"/>
            <p:cNvSpPr txBox="1"/>
            <p:nvPr>
              <p:custDataLst>
                <p:tags r:id="rId4"/>
              </p:custDataLst>
            </p:nvPr>
          </p:nvSpPr>
          <p:spPr>
            <a:xfrm>
              <a:off x="4585" y="6136"/>
              <a:ext cx="4658" cy="531"/>
            </a:xfrm>
            <a:prstGeom prst="rect">
              <a:avLst/>
            </a:prstGeom>
            <a:noFill/>
            <a:ln>
              <a:solidFill>
                <a:schemeClr val="bg1"/>
              </a:solidFill>
            </a:ln>
          </p:spPr>
          <p:txBody>
            <a:bodyPr wrap="square" rtlCol="0">
              <a:spAutoFit/>
            </a:bodyPr>
            <a:p>
              <a:pPr algn="ct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r>
                <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何祖光</a:t>
              </a:r>
              <a:endParaRPr lang="zh-CN" altLang="en-US" sz="160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道氏理论（古老、</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著名）</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cxnSp>
        <p:nvCxnSpPr>
          <p:cNvPr id="16" name="肘形连接符 15"/>
          <p:cNvCxnSpPr/>
          <p:nvPr>
            <p:custDataLst>
              <p:tags r:id="rId2"/>
            </p:custDataLst>
          </p:nvPr>
        </p:nvCxnSpPr>
        <p:spPr>
          <a:xfrm rot="10800000" flipV="1">
            <a:off x="4856481" y="2845436"/>
            <a:ext cx="1092835" cy="378000"/>
          </a:xfrm>
          <a:prstGeom prst="bentConnector3">
            <a:avLst>
              <a:gd name="adj1" fmla="val 57408"/>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38" name="肘形连接符 37"/>
          <p:cNvCxnSpPr/>
          <p:nvPr>
            <p:custDataLst>
              <p:tags r:id="rId3"/>
            </p:custDataLst>
          </p:nvPr>
        </p:nvCxnSpPr>
        <p:spPr>
          <a:xfrm rot="10800000" flipV="1">
            <a:off x="4856481" y="3625851"/>
            <a:ext cx="1092835" cy="288000"/>
          </a:xfrm>
          <a:prstGeom prst="bentConnector3">
            <a:avLst>
              <a:gd name="adj1" fmla="val 48576"/>
            </a:avLst>
          </a:prstGeom>
          <a:ln w="12700" cmpd="sng">
            <a:solidFill>
              <a:schemeClr val="accent2">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cxnSp>
        <p:nvCxnSpPr>
          <p:cNvPr id="43" name="肘形连接符 42"/>
          <p:cNvCxnSpPr/>
          <p:nvPr>
            <p:custDataLst>
              <p:tags r:id="rId4"/>
            </p:custDataLst>
          </p:nvPr>
        </p:nvCxnSpPr>
        <p:spPr>
          <a:xfrm rot="10800000" flipV="1">
            <a:off x="4761230" y="4418966"/>
            <a:ext cx="1188000" cy="468000"/>
          </a:xfrm>
          <a:prstGeom prst="bentConnector3">
            <a:avLst>
              <a:gd name="adj1" fmla="val 33933"/>
            </a:avLst>
          </a:prstGeom>
          <a:ln w="12700" cmpd="sng">
            <a:solidFill>
              <a:schemeClr val="accent1">
                <a:lumMod val="60000"/>
                <a:lumOff val="40000"/>
              </a:schemeClr>
            </a:solidFill>
            <a:prstDash val="dash"/>
            <a:headEnd type="oval" w="med" len="med"/>
          </a:ln>
        </p:spPr>
        <p:style>
          <a:lnRef idx="2">
            <a:schemeClr val="accent1"/>
          </a:lnRef>
          <a:fillRef idx="0">
            <a:srgbClr val="FFFFFF"/>
          </a:fillRef>
          <a:effectRef idx="0">
            <a:srgbClr val="FFFFFF"/>
          </a:effectRef>
          <a:fontRef idx="minor">
            <a:schemeClr val="tx1"/>
          </a:fontRef>
        </p:style>
      </p:cxnSp>
      <p:sp>
        <p:nvSpPr>
          <p:cNvPr id="12" name="等腰三角形 5"/>
          <p:cNvSpPr/>
          <p:nvPr>
            <p:custDataLst>
              <p:tags r:id="rId5"/>
            </p:custDataLst>
          </p:nvPr>
        </p:nvSpPr>
        <p:spPr>
          <a:xfrm>
            <a:off x="1562100" y="2176146"/>
            <a:ext cx="3388995" cy="2058035"/>
          </a:xfrm>
          <a:custGeom>
            <a:avLst/>
            <a:gdLst>
              <a:gd name="connsiteX0" fmla="*/ 0 w 5337"/>
              <a:gd name="connsiteY0" fmla="*/ 3241 h 3241"/>
              <a:gd name="connsiteX1" fmla="*/ 2700 w 5337"/>
              <a:gd name="connsiteY1" fmla="*/ 0 h 3241"/>
              <a:gd name="connsiteX2" fmla="*/ 5337 w 5337"/>
              <a:gd name="connsiteY2" fmla="*/ 1978 h 3241"/>
              <a:gd name="connsiteX3" fmla="*/ 0 w 5337"/>
              <a:gd name="connsiteY3" fmla="*/ 3241 h 3241"/>
            </a:gdLst>
            <a:ahLst/>
            <a:cxnLst>
              <a:cxn ang="0">
                <a:pos x="connsiteX0" y="connsiteY0"/>
              </a:cxn>
              <a:cxn ang="0">
                <a:pos x="connsiteX1" y="connsiteY1"/>
              </a:cxn>
              <a:cxn ang="0">
                <a:pos x="connsiteX2" y="connsiteY2"/>
              </a:cxn>
              <a:cxn ang="0">
                <a:pos x="connsiteX3" y="connsiteY3"/>
              </a:cxn>
            </a:cxnLst>
            <a:rect l="l" t="t" r="r" b="b"/>
            <a:pathLst>
              <a:path w="5337" h="3241">
                <a:moveTo>
                  <a:pt x="0" y="3241"/>
                </a:moveTo>
                <a:lnTo>
                  <a:pt x="2700" y="0"/>
                </a:lnTo>
                <a:lnTo>
                  <a:pt x="5337" y="1978"/>
                </a:lnTo>
                <a:lnTo>
                  <a:pt x="0" y="3241"/>
                </a:lnTo>
                <a:close/>
              </a:path>
            </a:pathLst>
          </a:custGeom>
          <a:gradFill>
            <a:gsLst>
              <a:gs pos="30000">
                <a:schemeClr val="accent1">
                  <a:lumMod val="80000"/>
                  <a:alpha val="100000"/>
                </a:schemeClr>
              </a:gs>
              <a:gs pos="100000">
                <a:schemeClr val="accent1">
                  <a:lumMod val="95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14" name="梯形 6"/>
          <p:cNvSpPr/>
          <p:nvPr>
            <p:custDataLst>
              <p:tags r:id="rId6"/>
            </p:custDataLst>
          </p:nvPr>
        </p:nvSpPr>
        <p:spPr>
          <a:xfrm rot="12600000">
            <a:off x="2679065" y="2230121"/>
            <a:ext cx="2596515" cy="594995"/>
          </a:xfrm>
          <a:custGeom>
            <a:avLst/>
            <a:gdLst>
              <a:gd name="connsiteX0" fmla="*/ 188 w 3400"/>
              <a:gd name="connsiteY0" fmla="*/ 411 h 779"/>
              <a:gd name="connsiteX1" fmla="*/ 0 w 3400"/>
              <a:gd name="connsiteY1" fmla="*/ 0 h 779"/>
              <a:gd name="connsiteX2" fmla="*/ 2726 w 3400"/>
              <a:gd name="connsiteY2" fmla="*/ 316 h 779"/>
              <a:gd name="connsiteX3" fmla="*/ 3400 w 3400"/>
              <a:gd name="connsiteY3" fmla="*/ 779 h 779"/>
              <a:gd name="connsiteX4" fmla="*/ 188 w 3400"/>
              <a:gd name="connsiteY4" fmla="*/ 411 h 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00" h="779">
                <a:moveTo>
                  <a:pt x="188" y="411"/>
                </a:moveTo>
                <a:lnTo>
                  <a:pt x="0" y="0"/>
                </a:lnTo>
                <a:lnTo>
                  <a:pt x="2726" y="316"/>
                </a:lnTo>
                <a:lnTo>
                  <a:pt x="3400" y="779"/>
                </a:lnTo>
                <a:lnTo>
                  <a:pt x="188" y="411"/>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18" name="等腰三角形 5"/>
          <p:cNvSpPr/>
          <p:nvPr>
            <p:custDataLst>
              <p:tags r:id="rId7"/>
            </p:custDataLst>
          </p:nvPr>
        </p:nvSpPr>
        <p:spPr>
          <a:xfrm>
            <a:off x="2687956" y="3306446"/>
            <a:ext cx="2209800" cy="1329055"/>
          </a:xfrm>
          <a:custGeom>
            <a:avLst/>
            <a:gdLst>
              <a:gd name="connsiteX0" fmla="*/ 0 w 3012"/>
              <a:gd name="connsiteY0" fmla="*/ 1816 h 1816"/>
              <a:gd name="connsiteX1" fmla="*/ 1511 w 3012"/>
              <a:gd name="connsiteY1" fmla="*/ 0 h 1816"/>
              <a:gd name="connsiteX2" fmla="*/ 3012 w 3012"/>
              <a:gd name="connsiteY2" fmla="*/ 1102 h 1816"/>
              <a:gd name="connsiteX3" fmla="*/ 0 w 3012"/>
              <a:gd name="connsiteY3" fmla="*/ 1816 h 1816"/>
            </a:gdLst>
            <a:ahLst/>
            <a:cxnLst>
              <a:cxn ang="0">
                <a:pos x="connsiteX0" y="connsiteY0"/>
              </a:cxn>
              <a:cxn ang="0">
                <a:pos x="connsiteX1" y="connsiteY1"/>
              </a:cxn>
              <a:cxn ang="0">
                <a:pos x="connsiteX2" y="connsiteY2"/>
              </a:cxn>
              <a:cxn ang="0">
                <a:pos x="connsiteX3" y="connsiteY3"/>
              </a:cxn>
            </a:cxnLst>
            <a:rect l="l" t="t" r="r" b="b"/>
            <a:pathLst>
              <a:path w="3012" h="1816">
                <a:moveTo>
                  <a:pt x="0" y="1816"/>
                </a:moveTo>
                <a:lnTo>
                  <a:pt x="1511" y="0"/>
                </a:lnTo>
                <a:lnTo>
                  <a:pt x="3012" y="1102"/>
                </a:lnTo>
                <a:lnTo>
                  <a:pt x="0" y="1816"/>
                </a:lnTo>
                <a:close/>
              </a:path>
            </a:pathLst>
          </a:custGeom>
          <a:gradFill>
            <a:gsLst>
              <a:gs pos="30000">
                <a:schemeClr val="accent2">
                  <a:lumMod val="80000"/>
                  <a:alpha val="100000"/>
                </a:schemeClr>
              </a:gs>
              <a:gs pos="100000">
                <a:schemeClr val="accent2">
                  <a:lumMod val="95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b="1">
              <a:solidFill>
                <a:schemeClr val="lt1"/>
              </a:solidFill>
              <a:latin typeface="+mj-ea"/>
              <a:ea typeface="+mj-ea"/>
              <a:sym typeface="+mn-ea"/>
            </a:endParaRPr>
          </a:p>
        </p:txBody>
      </p:sp>
      <p:sp>
        <p:nvSpPr>
          <p:cNvPr id="20" name="梯形 6"/>
          <p:cNvSpPr/>
          <p:nvPr>
            <p:custDataLst>
              <p:tags r:id="rId8"/>
            </p:custDataLst>
          </p:nvPr>
        </p:nvSpPr>
        <p:spPr>
          <a:xfrm rot="12600000">
            <a:off x="3260090" y="3157856"/>
            <a:ext cx="1895475" cy="520065"/>
          </a:xfrm>
          <a:custGeom>
            <a:avLst/>
            <a:gdLst>
              <a:gd name="connsiteX0" fmla="*/ 206 w 2584"/>
              <a:gd name="connsiteY0" fmla="*/ 443 h 711"/>
              <a:gd name="connsiteX1" fmla="*/ 0 w 2584"/>
              <a:gd name="connsiteY1" fmla="*/ 0 h 711"/>
              <a:gd name="connsiteX2" fmla="*/ 1855 w 2584"/>
              <a:gd name="connsiteY2" fmla="*/ 202 h 711"/>
              <a:gd name="connsiteX3" fmla="*/ 2584 w 2584"/>
              <a:gd name="connsiteY3" fmla="*/ 711 h 711"/>
              <a:gd name="connsiteX4" fmla="*/ 206 w 2584"/>
              <a:gd name="connsiteY4" fmla="*/ 443 h 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84" h="711">
                <a:moveTo>
                  <a:pt x="206" y="443"/>
                </a:moveTo>
                <a:lnTo>
                  <a:pt x="0" y="0"/>
                </a:lnTo>
                <a:lnTo>
                  <a:pt x="1855" y="202"/>
                </a:lnTo>
                <a:lnTo>
                  <a:pt x="2584" y="711"/>
                </a:lnTo>
                <a:lnTo>
                  <a:pt x="206" y="443"/>
                </a:lnTo>
                <a:close/>
              </a:path>
            </a:pathLst>
          </a:custGeom>
          <a:gradFill>
            <a:gsLst>
              <a:gs pos="25000">
                <a:schemeClr val="accent2">
                  <a:lumMod val="95000"/>
                  <a:lumOff val="5000"/>
                  <a:alpha val="100000"/>
                </a:schemeClr>
              </a:gs>
              <a:gs pos="90000">
                <a:schemeClr val="accent2">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2" name="等腰三角形 3"/>
          <p:cNvSpPr/>
          <p:nvPr>
            <p:custDataLst>
              <p:tags r:id="rId9"/>
            </p:custDataLst>
          </p:nvPr>
        </p:nvSpPr>
        <p:spPr>
          <a:xfrm rot="7800000">
            <a:off x="4041141" y="3786506"/>
            <a:ext cx="790575" cy="1581785"/>
          </a:xfrm>
          <a:custGeom>
            <a:avLst/>
            <a:gdLst>
              <a:gd name="connsiteX0" fmla="*/ 0 w 1055958"/>
              <a:gd name="connsiteY0" fmla="*/ 2628900 h 2628900"/>
              <a:gd name="connsiteX1" fmla="*/ 527979 w 1055958"/>
              <a:gd name="connsiteY1" fmla="*/ 0 h 2628900"/>
              <a:gd name="connsiteX2" fmla="*/ 1055958 w 1055958"/>
              <a:gd name="connsiteY2" fmla="*/ 2628900 h 2628900"/>
              <a:gd name="connsiteX3" fmla="*/ 0 w 1055958"/>
              <a:gd name="connsiteY3" fmla="*/ 2628900 h 2628900"/>
              <a:gd name="connsiteX0-1" fmla="*/ 0 w 1055958"/>
              <a:gd name="connsiteY0-2" fmla="*/ 1257719 h 1257719"/>
              <a:gd name="connsiteX1-3" fmla="*/ 590560 w 1055958"/>
              <a:gd name="connsiteY1-4" fmla="*/ 0 h 1257719"/>
              <a:gd name="connsiteX2-5" fmla="*/ 1055958 w 1055958"/>
              <a:gd name="connsiteY2-6" fmla="*/ 1257719 h 1257719"/>
              <a:gd name="connsiteX3-7" fmla="*/ 0 w 1055958"/>
              <a:gd name="connsiteY3-8" fmla="*/ 1257719 h 1257719"/>
              <a:gd name="connsiteX0-9" fmla="*/ 0 w 1055958"/>
              <a:gd name="connsiteY0-10" fmla="*/ 1267490 h 1267490"/>
              <a:gd name="connsiteX1-11" fmla="*/ 594795 w 1055958"/>
              <a:gd name="connsiteY1-12" fmla="*/ 0 h 1267490"/>
              <a:gd name="connsiteX2-13" fmla="*/ 1055958 w 1055958"/>
              <a:gd name="connsiteY2-14" fmla="*/ 1267490 h 1267490"/>
              <a:gd name="connsiteX3-15" fmla="*/ 0 w 1055958"/>
              <a:gd name="connsiteY3-16" fmla="*/ 1267490 h 1267490"/>
              <a:gd name="connsiteX0-17" fmla="*/ 0 w 1055958"/>
              <a:gd name="connsiteY0-18" fmla="*/ 1278435 h 1278435"/>
              <a:gd name="connsiteX1-19" fmla="*/ 585611 w 1055958"/>
              <a:gd name="connsiteY1-20" fmla="*/ 0 h 1278435"/>
              <a:gd name="connsiteX2-21" fmla="*/ 1055958 w 1055958"/>
              <a:gd name="connsiteY2-22" fmla="*/ 1278435 h 1278435"/>
              <a:gd name="connsiteX3-23" fmla="*/ 0 w 1055958"/>
              <a:gd name="connsiteY3-24" fmla="*/ 1278435 h 1278435"/>
              <a:gd name="connsiteX0-25" fmla="*/ 421317 w 470347"/>
              <a:gd name="connsiteY0-26" fmla="*/ 433522 h 1278435"/>
              <a:gd name="connsiteX1-27" fmla="*/ 0 w 470347"/>
              <a:gd name="connsiteY1-28" fmla="*/ 0 h 1278435"/>
              <a:gd name="connsiteX2-29" fmla="*/ 470347 w 470347"/>
              <a:gd name="connsiteY2-30" fmla="*/ 1278435 h 1278435"/>
              <a:gd name="connsiteX3-31" fmla="*/ 421317 w 470347"/>
              <a:gd name="connsiteY3-32" fmla="*/ 433522 h 1278435"/>
              <a:gd name="connsiteX0-33" fmla="*/ 0 w 626883"/>
              <a:gd name="connsiteY0-34" fmla="*/ 436469 h 1281382"/>
              <a:gd name="connsiteX1-35" fmla="*/ 626883 w 626883"/>
              <a:gd name="connsiteY1-36" fmla="*/ 0 h 1281382"/>
              <a:gd name="connsiteX2-37" fmla="*/ 49030 w 626883"/>
              <a:gd name="connsiteY2-38" fmla="*/ 1281382 h 1281382"/>
              <a:gd name="connsiteX3-39" fmla="*/ 0 w 626883"/>
              <a:gd name="connsiteY3-40" fmla="*/ 436469 h 1281382"/>
              <a:gd name="connsiteX0-41" fmla="*/ 0 w 635969"/>
              <a:gd name="connsiteY0-42" fmla="*/ 435673 h 1280586"/>
              <a:gd name="connsiteX1-43" fmla="*/ 635969 w 635969"/>
              <a:gd name="connsiteY1-44" fmla="*/ 0 h 1280586"/>
              <a:gd name="connsiteX2-45" fmla="*/ 49030 w 635969"/>
              <a:gd name="connsiteY2-46" fmla="*/ 1280586 h 1280586"/>
              <a:gd name="connsiteX3-47" fmla="*/ 0 w 635969"/>
              <a:gd name="connsiteY3-48" fmla="*/ 435673 h 1280586"/>
              <a:gd name="connsiteX0-49" fmla="*/ 0 w 629268"/>
              <a:gd name="connsiteY0-50" fmla="*/ 463723 h 1280586"/>
              <a:gd name="connsiteX1-51" fmla="*/ 629268 w 629268"/>
              <a:gd name="connsiteY1-52" fmla="*/ 0 h 1280586"/>
              <a:gd name="connsiteX2-53" fmla="*/ 42329 w 629268"/>
              <a:gd name="connsiteY2-54" fmla="*/ 1280586 h 1280586"/>
              <a:gd name="connsiteX3-55" fmla="*/ 0 w 629268"/>
              <a:gd name="connsiteY3-56" fmla="*/ 463723 h 1280586"/>
              <a:gd name="connsiteX0-57" fmla="*/ 0 w 619445"/>
              <a:gd name="connsiteY0-58" fmla="*/ 438644 h 1255507"/>
              <a:gd name="connsiteX1-59" fmla="*/ 619445 w 619445"/>
              <a:gd name="connsiteY1-60" fmla="*/ 0 h 1255507"/>
              <a:gd name="connsiteX2-61" fmla="*/ 42329 w 619445"/>
              <a:gd name="connsiteY2-62" fmla="*/ 1255507 h 1255507"/>
              <a:gd name="connsiteX3-63" fmla="*/ 0 w 619445"/>
              <a:gd name="connsiteY3-64" fmla="*/ 438644 h 1255507"/>
              <a:gd name="connsiteX0-65" fmla="*/ 0 w 630442"/>
              <a:gd name="connsiteY0-66" fmla="*/ 442259 h 1255507"/>
              <a:gd name="connsiteX1-67" fmla="*/ 630442 w 630442"/>
              <a:gd name="connsiteY1-68" fmla="*/ 0 h 1255507"/>
              <a:gd name="connsiteX2-69" fmla="*/ 53326 w 630442"/>
              <a:gd name="connsiteY2-70" fmla="*/ 1255507 h 1255507"/>
              <a:gd name="connsiteX3-71" fmla="*/ 0 w 630442"/>
              <a:gd name="connsiteY3-72" fmla="*/ 442259 h 1255507"/>
              <a:gd name="connsiteX0-73" fmla="*/ 0 w 632618"/>
              <a:gd name="connsiteY0-74" fmla="*/ 449697 h 1262945"/>
              <a:gd name="connsiteX1-75" fmla="*/ 632618 w 632618"/>
              <a:gd name="connsiteY1-76" fmla="*/ 0 h 1262945"/>
              <a:gd name="connsiteX2-77" fmla="*/ 53326 w 632618"/>
              <a:gd name="connsiteY2-78" fmla="*/ 1262945 h 1262945"/>
              <a:gd name="connsiteX3-79" fmla="*/ 0 w 632618"/>
              <a:gd name="connsiteY3-80" fmla="*/ 449697 h 1262945"/>
            </a:gdLst>
            <a:ahLst/>
            <a:cxnLst>
              <a:cxn ang="0">
                <a:pos x="connsiteX0-1" y="connsiteY0-2"/>
              </a:cxn>
              <a:cxn ang="0">
                <a:pos x="connsiteX1-3" y="connsiteY1-4"/>
              </a:cxn>
              <a:cxn ang="0">
                <a:pos x="connsiteX2-5" y="connsiteY2-6"/>
              </a:cxn>
              <a:cxn ang="0">
                <a:pos x="connsiteX3-7" y="connsiteY3-8"/>
              </a:cxn>
            </a:cxnLst>
            <a:rect l="l" t="t" r="r" b="b"/>
            <a:pathLst>
              <a:path w="632618" h="1262945">
                <a:moveTo>
                  <a:pt x="0" y="449697"/>
                </a:moveTo>
                <a:lnTo>
                  <a:pt x="632618" y="0"/>
                </a:lnTo>
                <a:lnTo>
                  <a:pt x="53326" y="1262945"/>
                </a:lnTo>
                <a:lnTo>
                  <a:pt x="0" y="449697"/>
                </a:lnTo>
                <a:close/>
              </a:path>
            </a:pathLst>
          </a:custGeom>
          <a:gradFill>
            <a:gsLst>
              <a:gs pos="25000">
                <a:schemeClr val="accent1">
                  <a:lumMod val="95000"/>
                  <a:lumOff val="5000"/>
                  <a:alpha val="100000"/>
                </a:schemeClr>
              </a:gs>
              <a:gs pos="90000">
                <a:schemeClr val="accent1">
                  <a:lumMod val="90000"/>
                  <a:lumOff val="10000"/>
                  <a:alpha val="100000"/>
                </a:schemeClr>
              </a:gs>
            </a:gsLst>
            <a:lin ang="27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323850" bIns="39624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en-US" altLang="zh-CN" b="1">
              <a:solidFill>
                <a:schemeClr val="lt1"/>
              </a:solidFill>
              <a:latin typeface="+mj-ea"/>
              <a:ea typeface="+mj-ea"/>
              <a:sym typeface="+mn-ea"/>
            </a:endParaRPr>
          </a:p>
        </p:txBody>
      </p:sp>
      <p:sp>
        <p:nvSpPr>
          <p:cNvPr id="44" name="任意多边形 43"/>
          <p:cNvSpPr/>
          <p:nvPr>
            <p:custDataLst>
              <p:tags r:id="rId10"/>
            </p:custDataLst>
          </p:nvPr>
        </p:nvSpPr>
        <p:spPr>
          <a:xfrm>
            <a:off x="997585" y="1622426"/>
            <a:ext cx="2275840" cy="2613660"/>
          </a:xfrm>
          <a:custGeom>
            <a:avLst/>
            <a:gdLst>
              <a:gd name="connsiteX0" fmla="*/ 2627 w 2980"/>
              <a:gd name="connsiteY0" fmla="*/ 0 h 3422"/>
              <a:gd name="connsiteX1" fmla="*/ 2980 w 2980"/>
              <a:gd name="connsiteY1" fmla="*/ 740 h 3422"/>
              <a:gd name="connsiteX2" fmla="*/ 751 w 2980"/>
              <a:gd name="connsiteY2" fmla="*/ 3422 h 3422"/>
              <a:gd name="connsiteX3" fmla="*/ 0 w 2980"/>
              <a:gd name="connsiteY3" fmla="*/ 3159 h 3422"/>
              <a:gd name="connsiteX4" fmla="*/ 2627 w 2980"/>
              <a:gd name="connsiteY4" fmla="*/ 0 h 34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0" h="3422">
                <a:moveTo>
                  <a:pt x="2627" y="0"/>
                </a:moveTo>
                <a:lnTo>
                  <a:pt x="2980" y="740"/>
                </a:lnTo>
                <a:lnTo>
                  <a:pt x="751" y="3422"/>
                </a:lnTo>
                <a:lnTo>
                  <a:pt x="0" y="3159"/>
                </a:lnTo>
                <a:lnTo>
                  <a:pt x="2627"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01</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45" name="任意多边形 44"/>
          <p:cNvSpPr/>
          <p:nvPr>
            <p:custDataLst>
              <p:tags r:id="rId11"/>
            </p:custDataLst>
          </p:nvPr>
        </p:nvSpPr>
        <p:spPr>
          <a:xfrm>
            <a:off x="2129791" y="2720341"/>
            <a:ext cx="1668145" cy="1914525"/>
          </a:xfrm>
          <a:custGeom>
            <a:avLst/>
            <a:gdLst/>
            <a:ahLst/>
            <a:cxnLst>
              <a:cxn ang="3">
                <a:pos x="hc" y="t"/>
              </a:cxn>
              <a:cxn ang="cd2">
                <a:pos x="l" y="vc"/>
              </a:cxn>
              <a:cxn ang="cd4">
                <a:pos x="hc" y="b"/>
              </a:cxn>
              <a:cxn ang="0">
                <a:pos x="r" y="vc"/>
              </a:cxn>
            </a:cxnLst>
            <a:rect l="l" t="t" r="r" b="b"/>
            <a:pathLst>
              <a:path w="2273" h="2615">
                <a:moveTo>
                  <a:pt x="1896" y="0"/>
                </a:moveTo>
                <a:lnTo>
                  <a:pt x="2273" y="803"/>
                </a:lnTo>
                <a:lnTo>
                  <a:pt x="762" y="2615"/>
                </a:lnTo>
                <a:lnTo>
                  <a:pt x="0" y="2338"/>
                </a:lnTo>
                <a:lnTo>
                  <a:pt x="1896" y="0"/>
                </a:lnTo>
                <a:close/>
              </a:path>
            </a:pathLst>
          </a:custGeom>
          <a:gradFill>
            <a:gsLst>
              <a:gs pos="0">
                <a:schemeClr val="accent2">
                  <a:lumMod val="50000"/>
                  <a:lumOff val="50000"/>
                  <a:alpha val="100000"/>
                </a:schemeClr>
              </a:gs>
              <a:gs pos="70000">
                <a:schemeClr val="accent2">
                  <a:lumMod val="70000"/>
                  <a:lumOff val="30000"/>
                  <a:alpha val="100000"/>
                </a:schemeClr>
              </a:gs>
            </a:gsLst>
            <a:lin ang="2700000" scaled="0"/>
          </a:gradFill>
          <a:ln>
            <a:noFill/>
          </a:ln>
          <a:effectLst>
            <a:outerShdw blurRad="76200" dist="76200" dir="8100000" algn="tr" rotWithShape="0">
              <a:schemeClr val="accent2">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0"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rPr>
              <a:t>02</a:t>
            </a:r>
            <a:endParaRPr lang="en-US" altLang="zh-CN" b="1">
              <a:solidFill>
                <a:srgbClr val="FFFFFF"/>
              </a:solidFill>
              <a:effectLst>
                <a:outerShdw blurRad="50800" dist="38100" dir="5400000" algn="t" rotWithShape="0">
                  <a:schemeClr val="accent2">
                    <a:lumMod val="50000"/>
                    <a:alpha val="40000"/>
                  </a:schemeClr>
                </a:outerShdw>
              </a:effectLst>
              <a:latin typeface="+mn-ea"/>
              <a:cs typeface="+mn-ea"/>
              <a:sym typeface="+mn-ea"/>
            </a:endParaRPr>
          </a:p>
        </p:txBody>
      </p:sp>
      <p:sp>
        <p:nvSpPr>
          <p:cNvPr id="46" name="任意多边形 45"/>
          <p:cNvSpPr/>
          <p:nvPr>
            <p:custDataLst>
              <p:tags r:id="rId12"/>
            </p:custDataLst>
          </p:nvPr>
        </p:nvSpPr>
        <p:spPr>
          <a:xfrm>
            <a:off x="3188971" y="3812541"/>
            <a:ext cx="1599565" cy="1570990"/>
          </a:xfrm>
          <a:custGeom>
            <a:avLst/>
            <a:gdLst/>
            <a:ahLst/>
            <a:cxnLst>
              <a:cxn ang="3">
                <a:pos x="hc" y="t"/>
              </a:cxn>
              <a:cxn ang="cd2">
                <a:pos x="l" y="vc"/>
              </a:cxn>
              <a:cxn ang="cd4">
                <a:pos x="hc" y="b"/>
              </a:cxn>
              <a:cxn ang="0">
                <a:pos x="r" y="vc"/>
              </a:cxn>
            </a:cxnLst>
            <a:rect l="l" t="t" r="r" b="b"/>
            <a:pathLst>
              <a:path w="2179" h="2147">
                <a:moveTo>
                  <a:pt x="1158" y="0"/>
                </a:moveTo>
                <a:lnTo>
                  <a:pt x="2179" y="2147"/>
                </a:lnTo>
                <a:lnTo>
                  <a:pt x="0" y="1380"/>
                </a:lnTo>
                <a:lnTo>
                  <a:pt x="1158" y="0"/>
                </a:lnTo>
                <a:close/>
              </a:path>
            </a:pathLst>
          </a:custGeom>
          <a:gradFill>
            <a:gsLst>
              <a:gs pos="0">
                <a:schemeClr val="accent1">
                  <a:lumMod val="50000"/>
                  <a:lumOff val="50000"/>
                  <a:alpha val="100000"/>
                </a:schemeClr>
              </a:gs>
              <a:gs pos="70000">
                <a:schemeClr val="accent1">
                  <a:lumMod val="70000"/>
                  <a:lumOff val="30000"/>
                  <a:alpha val="100000"/>
                </a:schemeClr>
              </a:gs>
            </a:gsLst>
            <a:lin ang="2700000" scaled="0"/>
          </a:gradFill>
          <a:ln>
            <a:noFill/>
          </a:ln>
          <a:effectLst>
            <a:outerShdw blurRad="76200" dist="76200" dir="8100000" algn="tr" rotWithShape="0">
              <a:schemeClr val="accent1">
                <a:lumMod val="7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lIns="215900" tIns="252095" rIns="179705" bIns="215900" numCol="1" spcCol="0" rtlCol="0" fromWordArt="0" anchor="ctr" anchorCtr="0" forceAA="0" compatLnSpc="1">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spcBef>
                <a:spcPct val="0"/>
              </a:spcBef>
              <a:spcAft>
                <a:spcPct val="0"/>
              </a:spcAft>
              <a:buClrTx/>
              <a:buSzTx/>
              <a:buFontTx/>
            </a:pPr>
            <a:r>
              <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rPr>
              <a:t>03</a:t>
            </a:r>
            <a:endParaRPr lang="en-US" altLang="zh-CN" b="1">
              <a:solidFill>
                <a:srgbClr val="FFFFFF"/>
              </a:solidFill>
              <a:effectLst>
                <a:outerShdw blurRad="50800" dist="38100" dir="5400000" algn="t" rotWithShape="0">
                  <a:schemeClr val="accent1">
                    <a:lumMod val="50000"/>
                    <a:alpha val="40000"/>
                  </a:schemeClr>
                </a:outerShdw>
              </a:effectLst>
              <a:latin typeface="+mn-ea"/>
              <a:cs typeface="+mn-ea"/>
              <a:sym typeface="+mn-ea"/>
            </a:endParaRPr>
          </a:p>
        </p:txBody>
      </p:sp>
      <p:sp>
        <p:nvSpPr>
          <p:cNvPr id="6" name="矩形 5"/>
          <p:cNvSpPr/>
          <p:nvPr>
            <p:custDataLst>
              <p:tags r:id="rId13"/>
            </p:custDataLst>
          </p:nvPr>
        </p:nvSpPr>
        <p:spPr>
          <a:xfrm>
            <a:off x="6106161" y="264731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长期趋势（主要</a:t>
            </a:r>
            <a:r>
              <a:rPr lang="zh-CN" altLang="en-US" sz="1600" b="1">
                <a:solidFill>
                  <a:schemeClr val="accent1"/>
                </a:solidFill>
                <a:latin typeface="+mn-ea"/>
                <a:cs typeface="+mn-ea"/>
              </a:rPr>
              <a:t>趋势）</a:t>
            </a:r>
            <a:endParaRPr lang="zh-CN" altLang="en-US" sz="1600" b="1">
              <a:solidFill>
                <a:schemeClr val="accent1"/>
              </a:solidFill>
              <a:latin typeface="+mn-ea"/>
              <a:cs typeface="+mn-ea"/>
            </a:endParaRPr>
          </a:p>
        </p:txBody>
      </p:sp>
      <p:sp>
        <p:nvSpPr>
          <p:cNvPr id="10" name="矩形 9"/>
          <p:cNvSpPr/>
          <p:nvPr>
            <p:custDataLst>
              <p:tags r:id="rId14"/>
            </p:custDataLst>
          </p:nvPr>
        </p:nvSpPr>
        <p:spPr>
          <a:xfrm>
            <a:off x="6106161" y="2988311"/>
            <a:ext cx="4431665"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行情的长期方向，可能会持续一年以上，甚至</a:t>
            </a:r>
            <a:r>
              <a:rPr lang="zh-CN" altLang="en-US" sz="1400">
                <a:solidFill>
                  <a:schemeClr val="tx1">
                    <a:lumMod val="85000"/>
                    <a:lumOff val="15000"/>
                  </a:schemeClr>
                </a:solidFill>
                <a:latin typeface="+mn-ea"/>
                <a:cs typeface="+mn-ea"/>
              </a:rPr>
              <a:t>更久</a:t>
            </a:r>
            <a:endParaRPr lang="zh-CN" altLang="en-US" sz="1400">
              <a:solidFill>
                <a:schemeClr val="tx1">
                  <a:lumMod val="85000"/>
                  <a:lumOff val="15000"/>
                </a:schemeClr>
              </a:solidFill>
              <a:latin typeface="+mn-ea"/>
              <a:cs typeface="+mn-ea"/>
            </a:endParaRPr>
          </a:p>
        </p:txBody>
      </p:sp>
      <p:sp>
        <p:nvSpPr>
          <p:cNvPr id="11" name="矩形 10"/>
          <p:cNvSpPr/>
          <p:nvPr>
            <p:custDataLst>
              <p:tags r:id="rId15"/>
            </p:custDataLst>
          </p:nvPr>
        </p:nvSpPr>
        <p:spPr>
          <a:xfrm>
            <a:off x="6106161" y="3431541"/>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2"/>
                </a:solidFill>
                <a:latin typeface="+mn-ea"/>
                <a:cs typeface="+mn-ea"/>
              </a:rPr>
              <a:t>中期趋势（次要</a:t>
            </a:r>
            <a:r>
              <a:rPr lang="zh-CN" altLang="en-US" sz="1600" b="1">
                <a:solidFill>
                  <a:schemeClr val="accent2"/>
                </a:solidFill>
                <a:latin typeface="+mn-ea"/>
                <a:cs typeface="+mn-ea"/>
              </a:rPr>
              <a:t>趋势）</a:t>
            </a:r>
            <a:endParaRPr lang="zh-CN" altLang="en-US" sz="1600" b="1">
              <a:solidFill>
                <a:schemeClr val="accent2"/>
              </a:solidFill>
              <a:latin typeface="+mn-ea"/>
              <a:cs typeface="+mn-ea"/>
            </a:endParaRPr>
          </a:p>
        </p:txBody>
      </p:sp>
      <p:sp>
        <p:nvSpPr>
          <p:cNvPr id="13" name="矩形 12"/>
          <p:cNvSpPr/>
          <p:nvPr>
            <p:custDataLst>
              <p:tags r:id="rId16"/>
            </p:custDataLst>
          </p:nvPr>
        </p:nvSpPr>
        <p:spPr>
          <a:xfrm>
            <a:off x="6106160" y="3757930"/>
            <a:ext cx="5530215" cy="469265"/>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股价上升趋势中的回档，或下降趋势中的回升，持续时间两周到几个月</a:t>
            </a:r>
            <a:endParaRPr lang="zh-CN" altLang="en-US" sz="1400">
              <a:solidFill>
                <a:schemeClr val="tx1">
                  <a:lumMod val="85000"/>
                  <a:lumOff val="15000"/>
                </a:schemeClr>
              </a:solidFill>
              <a:latin typeface="+mn-ea"/>
              <a:cs typeface="+mn-ea"/>
            </a:endParaRPr>
          </a:p>
        </p:txBody>
      </p:sp>
      <p:sp>
        <p:nvSpPr>
          <p:cNvPr id="15" name="矩形 14"/>
          <p:cNvSpPr/>
          <p:nvPr>
            <p:custDataLst>
              <p:tags r:id="rId17"/>
            </p:custDataLst>
          </p:nvPr>
        </p:nvSpPr>
        <p:spPr>
          <a:xfrm>
            <a:off x="6106161" y="4215766"/>
            <a:ext cx="4431030" cy="334645"/>
          </a:xfrm>
          <a:prstGeom prst="rect">
            <a:avLst/>
          </a:prstGeom>
          <a:noFill/>
        </p:spPr>
        <p:txBody>
          <a:bodyPr wrap="square" lIns="0" tIns="0" rIns="0" bIns="0" rtlCol="0" anchor="b" anchorCtr="0">
            <a:noAutofit/>
          </a:bodyPr>
          <a:lstStyle/>
          <a:p>
            <a:pPr algn="just">
              <a:spcBef>
                <a:spcPct val="0"/>
              </a:spcBef>
              <a:spcAft>
                <a:spcPct val="0"/>
              </a:spcAft>
            </a:pPr>
            <a:r>
              <a:rPr lang="zh-CN" altLang="en-US" sz="1600" b="1">
                <a:solidFill>
                  <a:schemeClr val="accent1"/>
                </a:solidFill>
                <a:latin typeface="+mn-ea"/>
                <a:cs typeface="+mn-ea"/>
              </a:rPr>
              <a:t>短期趋势（日常</a:t>
            </a:r>
            <a:r>
              <a:rPr lang="zh-CN" altLang="en-US" sz="1600" b="1">
                <a:solidFill>
                  <a:schemeClr val="accent1"/>
                </a:solidFill>
                <a:latin typeface="+mn-ea"/>
                <a:cs typeface="+mn-ea"/>
              </a:rPr>
              <a:t>波动）</a:t>
            </a:r>
            <a:endParaRPr lang="zh-CN" altLang="en-US" sz="1600" b="1">
              <a:solidFill>
                <a:schemeClr val="accent1"/>
              </a:solidFill>
              <a:latin typeface="+mn-ea"/>
              <a:cs typeface="+mn-ea"/>
            </a:endParaRPr>
          </a:p>
        </p:txBody>
      </p:sp>
      <p:sp>
        <p:nvSpPr>
          <p:cNvPr id="17" name="矩形 16"/>
          <p:cNvSpPr/>
          <p:nvPr>
            <p:custDataLst>
              <p:tags r:id="rId18"/>
            </p:custDataLst>
          </p:nvPr>
        </p:nvSpPr>
        <p:spPr>
          <a:xfrm>
            <a:off x="6106160" y="4556760"/>
            <a:ext cx="5666740" cy="454660"/>
          </a:xfrm>
          <a:prstGeom prst="rect">
            <a:avLst/>
          </a:prstGeom>
          <a:noFill/>
        </p:spPr>
        <p:txBody>
          <a:bodyPr wrap="square" lIns="0" tIns="0" rIns="0" bIns="0" rtlCol="0" anchor="t" anchorCtr="0">
            <a:noAutofit/>
          </a:bodyPr>
          <a:lstStyle/>
          <a:p>
            <a:pPr algn="just">
              <a:lnSpc>
                <a:spcPct val="130000"/>
              </a:lnSpc>
              <a:spcBef>
                <a:spcPct val="0"/>
              </a:spcBef>
              <a:spcAft>
                <a:spcPct val="0"/>
              </a:spcAft>
            </a:pPr>
            <a:r>
              <a:rPr lang="zh-CN" altLang="en-US" sz="1400">
                <a:solidFill>
                  <a:schemeClr val="tx1">
                    <a:lumMod val="85000"/>
                    <a:lumOff val="15000"/>
                  </a:schemeClr>
                </a:solidFill>
                <a:latin typeface="+mn-ea"/>
                <a:cs typeface="+mn-ea"/>
              </a:rPr>
              <a:t>持续时间短，通常几天到</a:t>
            </a:r>
            <a:r>
              <a:rPr lang="zh-CN" altLang="en-US" sz="1400">
                <a:solidFill>
                  <a:schemeClr val="tx1">
                    <a:lumMod val="85000"/>
                    <a:lumOff val="15000"/>
                  </a:schemeClr>
                </a:solidFill>
                <a:latin typeface="+mn-ea"/>
                <a:cs typeface="+mn-ea"/>
              </a:rPr>
              <a:t>几周，受突发事件影响大，</a:t>
            </a:r>
            <a:r>
              <a:rPr lang="zh-CN" altLang="en-US" sz="1400">
                <a:solidFill>
                  <a:schemeClr val="tx1">
                    <a:lumMod val="85000"/>
                    <a:lumOff val="15000"/>
                  </a:schemeClr>
                </a:solidFill>
                <a:latin typeface="+mn-ea"/>
                <a:cs typeface="+mn-ea"/>
              </a:rPr>
              <a:t>变盘快</a:t>
            </a:r>
            <a:endParaRPr lang="zh-CN" altLang="en-US" sz="1400">
              <a:solidFill>
                <a:schemeClr val="tx1">
                  <a:lumMod val="85000"/>
                  <a:lumOff val="15000"/>
                </a:schemeClr>
              </a:solidFill>
              <a:latin typeface="+mn-ea"/>
              <a:cs typeface="+mn-ea"/>
            </a:endParaRPr>
          </a:p>
        </p:txBody>
      </p:sp>
      <p:sp>
        <p:nvSpPr>
          <p:cNvPr id="50" name="椭圆 49"/>
          <p:cNvSpPr>
            <a:spLocks noChangeAspect="1"/>
          </p:cNvSpPr>
          <p:nvPr>
            <p:custDataLst>
              <p:tags r:id="rId19"/>
            </p:custDataLst>
          </p:nvPr>
        </p:nvSpPr>
        <p:spPr>
          <a:xfrm>
            <a:off x="5927091" y="28238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1" name="椭圆 50"/>
          <p:cNvSpPr>
            <a:spLocks noChangeAspect="1"/>
          </p:cNvSpPr>
          <p:nvPr>
            <p:custDataLst>
              <p:tags r:id="rId20"/>
            </p:custDataLst>
          </p:nvPr>
        </p:nvSpPr>
        <p:spPr>
          <a:xfrm>
            <a:off x="5927091" y="360489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sp>
        <p:nvSpPr>
          <p:cNvPr id="52" name="椭圆 51"/>
          <p:cNvSpPr>
            <a:spLocks noChangeAspect="1"/>
          </p:cNvSpPr>
          <p:nvPr>
            <p:custDataLst>
              <p:tags r:id="rId21"/>
            </p:custDataLst>
          </p:nvPr>
        </p:nvSpPr>
        <p:spPr>
          <a:xfrm>
            <a:off x="5927091" y="4398646"/>
            <a:ext cx="43200" cy="43200"/>
          </a:xfrm>
          <a:prstGeom prst="ellipse">
            <a:avLst/>
          </a:prstGeom>
          <a:solidFill>
            <a:srgbClr val="FFFFF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solidFill>
                <a:schemeClr val="lt1"/>
              </a:solidFill>
            </a:endParaRPr>
          </a:p>
        </p:txBody>
      </p:sp>
      <p:pic>
        <p:nvPicPr>
          <p:cNvPr id="9" name="图片 8"/>
          <p:cNvPicPr>
            <a:picLocks noChangeAspect="1"/>
          </p:cNvPicPr>
          <p:nvPr/>
        </p:nvPicPr>
        <p:blipFill>
          <a:blip r:embed="rId22"/>
          <a:stretch>
            <a:fillRect/>
          </a:stretch>
        </p:blipFill>
        <p:spPr>
          <a:xfrm>
            <a:off x="10121900" y="802005"/>
            <a:ext cx="1852295" cy="2053590"/>
          </a:xfrm>
          <a:prstGeom prst="rect">
            <a:avLst/>
          </a:prstGeom>
        </p:spPr>
      </p:pic>
    </p:spTree>
    <p:custDataLst>
      <p:tags r:id="rId23"/>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神奇四</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维</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grpSp>
        <p:nvGrpSpPr>
          <p:cNvPr id="3" name="îṡ1íḋè"/>
          <p:cNvGrpSpPr/>
          <p:nvPr>
            <p:custDataLst>
              <p:tags r:id="rId2"/>
            </p:custDataLst>
          </p:nvPr>
        </p:nvGrpSpPr>
        <p:grpSpPr>
          <a:xfrm>
            <a:off x="4462463" y="1631245"/>
            <a:ext cx="3267074" cy="3323294"/>
            <a:chOff x="4270896" y="1952252"/>
            <a:chExt cx="3485539" cy="3545517"/>
          </a:xfrm>
        </p:grpSpPr>
        <p:sp>
          <p:nvSpPr>
            <p:cNvPr id="5" name="ïṧľîḍè"/>
            <p:cNvSpPr/>
            <p:nvPr>
              <p:custDataLst>
                <p:tags r:id="rId3"/>
              </p:custDataLst>
            </p:nvPr>
          </p:nvSpPr>
          <p:spPr bwMode="auto">
            <a:xfrm>
              <a:off x="5775517" y="2465118"/>
              <a:ext cx="1980918" cy="2260770"/>
            </a:xfrm>
            <a:custGeom>
              <a:avLst/>
              <a:gdLst>
                <a:gd name="T0" fmla="*/ 457 w 457"/>
                <a:gd name="T1" fmla="*/ 214 h 522"/>
                <a:gd name="T2" fmla="*/ 370 w 457"/>
                <a:gd name="T3" fmla="*/ 0 h 522"/>
                <a:gd name="T4" fmla="*/ 266 w 457"/>
                <a:gd name="T5" fmla="*/ 102 h 522"/>
                <a:gd name="T6" fmla="*/ 197 w 457"/>
                <a:gd name="T7" fmla="*/ 434 h 522"/>
                <a:gd name="T8" fmla="*/ 197 w 457"/>
                <a:gd name="T9" fmla="*/ 434 h 522"/>
                <a:gd name="T10" fmla="*/ 194 w 457"/>
                <a:gd name="T11" fmla="*/ 437 h 522"/>
                <a:gd name="T12" fmla="*/ 63 w 457"/>
                <a:gd name="T13" fmla="*/ 493 h 522"/>
                <a:gd name="T14" fmla="*/ 0 w 457"/>
                <a:gd name="T15" fmla="*/ 483 h 522"/>
                <a:gd name="T16" fmla="*/ 152 w 457"/>
                <a:gd name="T17" fmla="*/ 522 h 522"/>
                <a:gd name="T18" fmla="*/ 367 w 457"/>
                <a:gd name="T19" fmla="*/ 432 h 522"/>
                <a:gd name="T20" fmla="*/ 457 w 457"/>
                <a:gd name="T21" fmla="*/ 214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7" h="522">
                  <a:moveTo>
                    <a:pt x="457" y="214"/>
                  </a:moveTo>
                  <a:cubicBezTo>
                    <a:pt x="457" y="134"/>
                    <a:pt x="426" y="58"/>
                    <a:pt x="370" y="0"/>
                  </a:cubicBezTo>
                  <a:cubicBezTo>
                    <a:pt x="266" y="102"/>
                    <a:pt x="266" y="102"/>
                    <a:pt x="266" y="102"/>
                  </a:cubicBezTo>
                  <a:cubicBezTo>
                    <a:pt x="309" y="216"/>
                    <a:pt x="282" y="346"/>
                    <a:pt x="197" y="434"/>
                  </a:cubicBezTo>
                  <a:cubicBezTo>
                    <a:pt x="197" y="434"/>
                    <a:pt x="197" y="434"/>
                    <a:pt x="197" y="434"/>
                  </a:cubicBezTo>
                  <a:cubicBezTo>
                    <a:pt x="196" y="435"/>
                    <a:pt x="195" y="436"/>
                    <a:pt x="194" y="437"/>
                  </a:cubicBezTo>
                  <a:cubicBezTo>
                    <a:pt x="159" y="472"/>
                    <a:pt x="112" y="492"/>
                    <a:pt x="63" y="493"/>
                  </a:cubicBezTo>
                  <a:cubicBezTo>
                    <a:pt x="41" y="493"/>
                    <a:pt x="20" y="489"/>
                    <a:pt x="0" y="483"/>
                  </a:cubicBezTo>
                  <a:cubicBezTo>
                    <a:pt x="46" y="508"/>
                    <a:pt x="98" y="522"/>
                    <a:pt x="152" y="522"/>
                  </a:cubicBezTo>
                  <a:cubicBezTo>
                    <a:pt x="233" y="521"/>
                    <a:pt x="310" y="489"/>
                    <a:pt x="367" y="432"/>
                  </a:cubicBezTo>
                  <a:cubicBezTo>
                    <a:pt x="425" y="374"/>
                    <a:pt x="457" y="296"/>
                    <a:pt x="457" y="214"/>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7" name="í$ľîḓê"/>
            <p:cNvSpPr/>
            <p:nvPr>
              <p:custDataLst>
                <p:tags r:id="rId4"/>
              </p:custDataLst>
            </p:nvPr>
          </p:nvSpPr>
          <p:spPr bwMode="auto">
            <a:xfrm>
              <a:off x="5135863" y="3522339"/>
              <a:ext cx="2260770" cy="1975430"/>
            </a:xfrm>
            <a:custGeom>
              <a:avLst/>
              <a:gdLst>
                <a:gd name="T0" fmla="*/ 91 w 522"/>
                <a:gd name="T1" fmla="*/ 366 h 456"/>
                <a:gd name="T2" fmla="*/ 308 w 522"/>
                <a:gd name="T3" fmla="*/ 456 h 456"/>
                <a:gd name="T4" fmla="*/ 522 w 522"/>
                <a:gd name="T5" fmla="*/ 369 h 456"/>
                <a:gd name="T6" fmla="*/ 419 w 522"/>
                <a:gd name="T7" fmla="*/ 266 h 456"/>
                <a:gd name="T8" fmla="*/ 247 w 522"/>
                <a:gd name="T9" fmla="*/ 280 h 456"/>
                <a:gd name="T10" fmla="*/ 88 w 522"/>
                <a:gd name="T11" fmla="*/ 197 h 456"/>
                <a:gd name="T12" fmla="*/ 88 w 522"/>
                <a:gd name="T13" fmla="*/ 197 h 456"/>
                <a:gd name="T14" fmla="*/ 85 w 522"/>
                <a:gd name="T15" fmla="*/ 193 h 456"/>
                <a:gd name="T16" fmla="*/ 30 w 522"/>
                <a:gd name="T17" fmla="*/ 62 h 456"/>
                <a:gd name="T18" fmla="*/ 39 w 522"/>
                <a:gd name="T19" fmla="*/ 0 h 456"/>
                <a:gd name="T20" fmla="*/ 1 w 522"/>
                <a:gd name="T21" fmla="*/ 151 h 456"/>
                <a:gd name="T22" fmla="*/ 91 w 522"/>
                <a:gd name="T23" fmla="*/ 36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56">
                  <a:moveTo>
                    <a:pt x="91" y="366"/>
                  </a:moveTo>
                  <a:cubicBezTo>
                    <a:pt x="149" y="425"/>
                    <a:pt x="226" y="456"/>
                    <a:pt x="308" y="456"/>
                  </a:cubicBezTo>
                  <a:cubicBezTo>
                    <a:pt x="389" y="456"/>
                    <a:pt x="465" y="426"/>
                    <a:pt x="522" y="369"/>
                  </a:cubicBezTo>
                  <a:cubicBezTo>
                    <a:pt x="419" y="266"/>
                    <a:pt x="419" y="266"/>
                    <a:pt x="419" y="266"/>
                  </a:cubicBezTo>
                  <a:cubicBezTo>
                    <a:pt x="364" y="286"/>
                    <a:pt x="305" y="291"/>
                    <a:pt x="247" y="280"/>
                  </a:cubicBezTo>
                  <a:cubicBezTo>
                    <a:pt x="187" y="268"/>
                    <a:pt x="132" y="239"/>
                    <a:pt x="88" y="197"/>
                  </a:cubicBezTo>
                  <a:cubicBezTo>
                    <a:pt x="88" y="197"/>
                    <a:pt x="88" y="197"/>
                    <a:pt x="88" y="197"/>
                  </a:cubicBezTo>
                  <a:cubicBezTo>
                    <a:pt x="87" y="195"/>
                    <a:pt x="86" y="194"/>
                    <a:pt x="85" y="193"/>
                  </a:cubicBezTo>
                  <a:cubicBezTo>
                    <a:pt x="50" y="158"/>
                    <a:pt x="30" y="112"/>
                    <a:pt x="30" y="62"/>
                  </a:cubicBezTo>
                  <a:cubicBezTo>
                    <a:pt x="29" y="40"/>
                    <a:pt x="33" y="19"/>
                    <a:pt x="39" y="0"/>
                  </a:cubicBezTo>
                  <a:cubicBezTo>
                    <a:pt x="14" y="45"/>
                    <a:pt x="0" y="97"/>
                    <a:pt x="1" y="151"/>
                  </a:cubicBezTo>
                  <a:cubicBezTo>
                    <a:pt x="1" y="233"/>
                    <a:pt x="33" y="309"/>
                    <a:pt x="91" y="366"/>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8" name="îsḻîḓe"/>
            <p:cNvSpPr/>
            <p:nvPr>
              <p:custDataLst>
                <p:tags r:id="rId5"/>
              </p:custDataLst>
            </p:nvPr>
          </p:nvSpPr>
          <p:spPr bwMode="auto">
            <a:xfrm>
              <a:off x="4270896" y="2836426"/>
              <a:ext cx="2074004" cy="2225102"/>
            </a:xfrm>
            <a:custGeom>
              <a:avLst/>
              <a:gdLst>
                <a:gd name="T0" fmla="*/ 424 w 487"/>
                <a:gd name="T1" fmla="*/ 29 h 522"/>
                <a:gd name="T2" fmla="*/ 487 w 487"/>
                <a:gd name="T3" fmla="*/ 39 h 522"/>
                <a:gd name="T4" fmla="*/ 335 w 487"/>
                <a:gd name="T5" fmla="*/ 0 h 522"/>
                <a:gd name="T6" fmla="*/ 120 w 487"/>
                <a:gd name="T7" fmla="*/ 90 h 522"/>
                <a:gd name="T8" fmla="*/ 117 w 487"/>
                <a:gd name="T9" fmla="*/ 522 h 522"/>
                <a:gd name="T10" fmla="*/ 220 w 487"/>
                <a:gd name="T11" fmla="*/ 416 h 522"/>
                <a:gd name="T12" fmla="*/ 207 w 487"/>
                <a:gd name="T13" fmla="*/ 245 h 522"/>
                <a:gd name="T14" fmla="*/ 290 w 487"/>
                <a:gd name="T15" fmla="*/ 88 h 522"/>
                <a:gd name="T16" fmla="*/ 290 w 487"/>
                <a:gd name="T17" fmla="*/ 88 h 522"/>
                <a:gd name="T18" fmla="*/ 293 w 487"/>
                <a:gd name="T19" fmla="*/ 84 h 522"/>
                <a:gd name="T20" fmla="*/ 424 w 487"/>
                <a:gd name="T21" fmla="*/ 2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7" h="522">
                  <a:moveTo>
                    <a:pt x="424" y="29"/>
                  </a:moveTo>
                  <a:cubicBezTo>
                    <a:pt x="446" y="29"/>
                    <a:pt x="467" y="32"/>
                    <a:pt x="487" y="39"/>
                  </a:cubicBezTo>
                  <a:cubicBezTo>
                    <a:pt x="441" y="13"/>
                    <a:pt x="389" y="0"/>
                    <a:pt x="335" y="0"/>
                  </a:cubicBezTo>
                  <a:cubicBezTo>
                    <a:pt x="254" y="1"/>
                    <a:pt x="177" y="33"/>
                    <a:pt x="120" y="90"/>
                  </a:cubicBezTo>
                  <a:cubicBezTo>
                    <a:pt x="1" y="209"/>
                    <a:pt x="0" y="402"/>
                    <a:pt x="117" y="522"/>
                  </a:cubicBezTo>
                  <a:cubicBezTo>
                    <a:pt x="220" y="416"/>
                    <a:pt x="220" y="416"/>
                    <a:pt x="220" y="416"/>
                  </a:cubicBezTo>
                  <a:cubicBezTo>
                    <a:pt x="200" y="362"/>
                    <a:pt x="195" y="303"/>
                    <a:pt x="207" y="245"/>
                  </a:cubicBezTo>
                  <a:cubicBezTo>
                    <a:pt x="219" y="186"/>
                    <a:pt x="247" y="131"/>
                    <a:pt x="290" y="88"/>
                  </a:cubicBezTo>
                  <a:cubicBezTo>
                    <a:pt x="290" y="88"/>
                    <a:pt x="290" y="88"/>
                    <a:pt x="290" y="88"/>
                  </a:cubicBezTo>
                  <a:cubicBezTo>
                    <a:pt x="291" y="86"/>
                    <a:pt x="292" y="85"/>
                    <a:pt x="293" y="84"/>
                  </a:cubicBezTo>
                  <a:cubicBezTo>
                    <a:pt x="328" y="49"/>
                    <a:pt x="375" y="30"/>
                    <a:pt x="424" y="29"/>
                  </a:cubicBezTo>
                  <a:close/>
                </a:path>
              </a:pathLst>
            </a:custGeom>
            <a:solidFill>
              <a:srgbClr val="E60025"/>
            </a:soli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19" name="iṥḷîdé"/>
            <p:cNvSpPr/>
            <p:nvPr>
              <p:custDataLst>
                <p:tags r:id="rId6"/>
              </p:custDataLst>
            </p:nvPr>
          </p:nvSpPr>
          <p:spPr bwMode="auto">
            <a:xfrm>
              <a:off x="4818242" y="1952252"/>
              <a:ext cx="2185133" cy="2040165"/>
            </a:xfrm>
            <a:custGeom>
              <a:avLst/>
              <a:gdLst>
                <a:gd name="T0" fmla="*/ 431 w 522"/>
                <a:gd name="T1" fmla="*/ 120 h 487"/>
                <a:gd name="T2" fmla="*/ 0 w 522"/>
                <a:gd name="T3" fmla="*/ 117 h 487"/>
                <a:gd name="T4" fmla="*/ 101 w 522"/>
                <a:gd name="T5" fmla="*/ 222 h 487"/>
                <a:gd name="T6" fmla="*/ 433 w 522"/>
                <a:gd name="T7" fmla="*/ 290 h 487"/>
                <a:gd name="T8" fmla="*/ 433 w 522"/>
                <a:gd name="T9" fmla="*/ 290 h 487"/>
                <a:gd name="T10" fmla="*/ 433 w 522"/>
                <a:gd name="T11" fmla="*/ 290 h 487"/>
                <a:gd name="T12" fmla="*/ 433 w 522"/>
                <a:gd name="T13" fmla="*/ 290 h 487"/>
                <a:gd name="T14" fmla="*/ 437 w 522"/>
                <a:gd name="T15" fmla="*/ 293 h 487"/>
                <a:gd name="T16" fmla="*/ 492 w 522"/>
                <a:gd name="T17" fmla="*/ 425 h 487"/>
                <a:gd name="T18" fmla="*/ 482 w 522"/>
                <a:gd name="T19" fmla="*/ 487 h 487"/>
                <a:gd name="T20" fmla="*/ 521 w 522"/>
                <a:gd name="T21" fmla="*/ 335 h 487"/>
                <a:gd name="T22" fmla="*/ 431 w 522"/>
                <a:gd name="T23" fmla="*/ 12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22" h="487">
                  <a:moveTo>
                    <a:pt x="431" y="120"/>
                  </a:moveTo>
                  <a:cubicBezTo>
                    <a:pt x="312" y="1"/>
                    <a:pt x="120" y="0"/>
                    <a:pt x="0" y="117"/>
                  </a:cubicBezTo>
                  <a:cubicBezTo>
                    <a:pt x="101" y="222"/>
                    <a:pt x="101" y="222"/>
                    <a:pt x="101" y="222"/>
                  </a:cubicBezTo>
                  <a:cubicBezTo>
                    <a:pt x="215" y="178"/>
                    <a:pt x="345" y="205"/>
                    <a:pt x="433" y="290"/>
                  </a:cubicBezTo>
                  <a:cubicBezTo>
                    <a:pt x="433" y="290"/>
                    <a:pt x="433" y="290"/>
                    <a:pt x="433" y="290"/>
                  </a:cubicBezTo>
                  <a:cubicBezTo>
                    <a:pt x="433" y="290"/>
                    <a:pt x="433" y="290"/>
                    <a:pt x="433" y="290"/>
                  </a:cubicBezTo>
                  <a:cubicBezTo>
                    <a:pt x="433" y="290"/>
                    <a:pt x="433" y="290"/>
                    <a:pt x="433" y="290"/>
                  </a:cubicBezTo>
                  <a:cubicBezTo>
                    <a:pt x="435" y="291"/>
                    <a:pt x="436" y="292"/>
                    <a:pt x="437" y="293"/>
                  </a:cubicBezTo>
                  <a:cubicBezTo>
                    <a:pt x="472" y="328"/>
                    <a:pt x="492" y="375"/>
                    <a:pt x="492" y="425"/>
                  </a:cubicBezTo>
                  <a:cubicBezTo>
                    <a:pt x="492" y="446"/>
                    <a:pt x="489" y="467"/>
                    <a:pt x="482" y="487"/>
                  </a:cubicBezTo>
                  <a:cubicBezTo>
                    <a:pt x="508" y="441"/>
                    <a:pt x="522" y="389"/>
                    <a:pt x="521" y="335"/>
                  </a:cubicBezTo>
                  <a:cubicBezTo>
                    <a:pt x="521" y="254"/>
                    <a:pt x="489" y="178"/>
                    <a:pt x="431" y="120"/>
                  </a:cubicBezTo>
                  <a:close/>
                </a:path>
              </a:pathLst>
            </a:custGeom>
            <a:gradFill>
              <a:gsLst>
                <a:gs pos="18000">
                  <a:srgbClr val="E60025"/>
                </a:gs>
                <a:gs pos="100000">
                  <a:srgbClr val="FBBB81"/>
                </a:gs>
              </a:gsLst>
              <a:lin ang="2700000" scaled="0"/>
            </a:gradFill>
            <a:ln>
              <a:noFill/>
            </a:ln>
          </p:spPr>
          <p:txBody>
            <a:bodyPr wrap="square" lIns="91440" tIns="45720" rIns="91440" bIns="4572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sz="3200" b="1" i="0" u="none" strike="noStrike" kern="0" cap="none" spc="0" normalizeH="0" baseline="0" noProof="0" dirty="0">
                <a:ln>
                  <a:noFill/>
                </a:ln>
                <a:solidFill>
                  <a:prstClr val="black"/>
                </a:solidFill>
                <a:effectLst/>
                <a:uLnTx/>
                <a:uFillTx/>
                <a:latin typeface="思源宋体 CN" panose="02020400000000000000" pitchFamily="18" charset="-122"/>
                <a:cs typeface="+mn-ea"/>
                <a:sym typeface="+mn-lt"/>
              </a:endParaRPr>
            </a:p>
          </p:txBody>
        </p:sp>
        <p:sp>
          <p:nvSpPr>
            <p:cNvPr id="24" name="îSḷíḑê"/>
            <p:cNvSpPr txBox="1"/>
            <p:nvPr>
              <p:custDataLst>
                <p:tags r:id="rId7"/>
              </p:custDataLst>
            </p:nvPr>
          </p:nvSpPr>
          <p:spPr>
            <a:xfrm>
              <a:off x="5288891" y="2126648"/>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01</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5" name="îşľîḍé"/>
            <p:cNvSpPr txBox="1"/>
            <p:nvPr>
              <p:custDataLst>
                <p:tags r:id="rId8"/>
              </p:custDataLst>
            </p:nvPr>
          </p:nvSpPr>
          <p:spPr>
            <a:xfrm>
              <a:off x="4392143" y="388256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02</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6" name="îşḻiḓé"/>
            <p:cNvSpPr txBox="1"/>
            <p:nvPr>
              <p:custDataLst>
                <p:tags r:id="rId9"/>
              </p:custDataLst>
            </p:nvPr>
          </p:nvSpPr>
          <p:spPr>
            <a:xfrm>
              <a:off x="6199006" y="4811326"/>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03</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sp>
          <p:nvSpPr>
            <p:cNvPr id="27" name="ïṥḻiḑé"/>
            <p:cNvSpPr txBox="1"/>
            <p:nvPr>
              <p:custDataLst>
                <p:tags r:id="rId10"/>
              </p:custDataLst>
            </p:nvPr>
          </p:nvSpPr>
          <p:spPr>
            <a:xfrm>
              <a:off x="6984458" y="2910534"/>
              <a:ext cx="735489" cy="523220"/>
            </a:xfrm>
            <a:prstGeom prst="rect">
              <a:avLst/>
            </a:prstGeom>
            <a:noFill/>
          </p:spPr>
          <p:txBody>
            <a:bodyPr wrap="square" lIns="91440" tIns="45720" rIns="91440" bIns="45720">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rPr>
                <a:t>04</a:t>
              </a:r>
              <a:endParaRPr kumimoji="0" lang="en-US" altLang="zh-CN" sz="3200" b="1" i="0" u="none" strike="noStrike" kern="0" cap="none" spc="0" normalizeH="0" baseline="0" noProof="0" dirty="0">
                <a:ln>
                  <a:noFill/>
                </a:ln>
                <a:solidFill>
                  <a:srgbClr val="FFFFFF"/>
                </a:solidFill>
                <a:effectLst/>
                <a:uLnTx/>
                <a:uFillTx/>
                <a:latin typeface="思源宋体 CN" panose="02020400000000000000" pitchFamily="18" charset="-122"/>
                <a:ea typeface="思源宋体 CN" panose="02020400000000000000" pitchFamily="18" charset="-122"/>
                <a:cs typeface="+mn-ea"/>
                <a:sym typeface="+mn-lt"/>
              </a:endParaRPr>
            </a:p>
          </p:txBody>
        </p:sp>
      </p:grpSp>
      <p:sp>
        <p:nvSpPr>
          <p:cNvPr id="28" name="PA-矩形 4"/>
          <p:cNvSpPr>
            <a:spLocks noChangeArrowheads="1"/>
          </p:cNvSpPr>
          <p:nvPr>
            <p:custDataLst>
              <p:tags r:id="rId11"/>
            </p:custDataLst>
          </p:nvPr>
        </p:nvSpPr>
        <p:spPr bwMode="auto">
          <a:xfrm>
            <a:off x="8071213"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买卖点</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最终结果的落地，需要买卖才能实现。</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（捕捞季节、牛熊线）</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29" name="PA-矩形 4"/>
          <p:cNvSpPr>
            <a:spLocks noChangeArrowheads="1"/>
          </p:cNvSpPr>
          <p:nvPr>
            <p:custDataLst>
              <p:tags r:id="rId12"/>
            </p:custDataLst>
          </p:nvPr>
        </p:nvSpPr>
        <p:spPr bwMode="auto">
          <a:xfrm>
            <a:off x="8071213" y="3419235"/>
            <a:ext cx="3494721" cy="19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资金</a:t>
            </a:r>
            <a:endPar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短线资金主导短线趋势，中线资金主导中期趋势，长线资金主导长期趋势。</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（成交量、主力净买额、主力控盘、主力动向）</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0" name="PA-矩形 4"/>
          <p:cNvSpPr>
            <a:spLocks noChangeArrowheads="1"/>
          </p:cNvSpPr>
          <p:nvPr>
            <p:custDataLst>
              <p:tags r:id="rId13"/>
            </p:custDataLst>
          </p:nvPr>
        </p:nvSpPr>
        <p:spPr bwMode="auto">
          <a:xfrm>
            <a:off x="627466" y="1510225"/>
            <a:ext cx="3494721"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逻辑（题材热点</a:t>
            </a:r>
            <a:r>
              <a:rPr lang="en-US" altLang="zh-CN"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a:t>
            </a: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业绩预期）</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有看好逻辑，才会有主力资金做。</a:t>
            </a: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（主力净买额）</a:t>
            </a: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p:txBody>
      </p:sp>
      <p:sp>
        <p:nvSpPr>
          <p:cNvPr id="31" name="PA-矩形 4"/>
          <p:cNvSpPr>
            <a:spLocks noChangeArrowheads="1"/>
          </p:cNvSpPr>
          <p:nvPr>
            <p:custDataLst>
              <p:tags r:id="rId14"/>
            </p:custDataLst>
          </p:nvPr>
        </p:nvSpPr>
        <p:spPr bwMode="auto">
          <a:xfrm>
            <a:off x="627466" y="3419235"/>
            <a:ext cx="3494721" cy="267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r" eaLnBrk="1" hangingPunct="1">
              <a:lnSpc>
                <a:spcPct val="150000"/>
              </a:lnSpc>
              <a:defRPr/>
            </a:pPr>
            <a:r>
              <a:rPr lang="zh-CN" altLang="en-US" sz="2000" b="1" kern="0" dirty="0">
                <a:solidFill>
                  <a:schemeClr val="accent1"/>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趋势</a:t>
            </a:r>
            <a:endParaRPr lang="en-US" altLang="zh-CN" sz="2000" b="1" kern="0" dirty="0">
              <a:solidFill>
                <a:schemeClr val="tx1">
                  <a:lumMod val="65000"/>
                  <a:lumOff val="35000"/>
                </a:schemeClr>
              </a:solidFill>
              <a:latin typeface="思源宋体 CN" panose="02020400000000000000" pitchFamily="18" charset="-122"/>
              <a:ea typeface="思源宋体 CN" panose="02020400000000000000" pitchFamily="18" charset="-122"/>
              <a:cs typeface="+mn-ea"/>
              <a:sym typeface="思源黑体 CN Bold" panose="020B0800000000000000" charset="-122"/>
            </a:endParaRPr>
          </a:p>
          <a:p>
            <a:pPr lvl="0" algn="r" eaLnBrk="1" hangingPunct="1">
              <a:lnSpc>
                <a:spcPct val="150000"/>
              </a:lnSpc>
              <a:defRPr/>
            </a:pPr>
            <a:r>
              <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rPr>
              <a:t>股市最大的规律是股价行情以趋势方式运行趋势本质上是大资金决定的，但大资金又不是盲目的。只有主流资金的共振，加上基本面或题材配合，趋势才会形成。</a:t>
            </a:r>
            <a:r>
              <a:rPr lang="zh-CN" altLang="en-US" sz="1600" b="1" kern="0" dirty="0">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rPr>
              <a:t>（神奇色阶、神奇K线、中期生命线）</a:t>
            </a:r>
            <a:endParaRPr lang="zh-CN" altLang="en-US" sz="1600" b="1" kern="0" dirty="0">
              <a:ln w="12700" cmpd="sng">
                <a:solidFill>
                  <a:schemeClr val="accent4"/>
                </a:solidFill>
                <a:prstDash val="solid"/>
              </a:ln>
              <a:solidFill>
                <a:srgbClr val="FF0000"/>
              </a:solidFill>
              <a:effectLst>
                <a:outerShdw blurRad="38100" dist="25400" dir="5400000" algn="ctr" rotWithShape="0">
                  <a:srgbClr val="6E747A">
                    <a:alpha val="43000"/>
                  </a:srgbClr>
                </a:outerShdw>
              </a:effectLst>
              <a:latin typeface="思源宋体 CN" panose="02020400000000000000" pitchFamily="18" charset="-122"/>
              <a:ea typeface="思源宋体 CN" panose="02020400000000000000" pitchFamily="18" charset="-122"/>
              <a:cs typeface="+mn-ea"/>
              <a:sym typeface="思源黑体 CN Bold" panose="020B0800000000000000" charset="-122"/>
            </a:endParaRPr>
          </a:p>
        </p:txBody>
      </p:sp>
    </p:spTree>
    <p:custDataLst>
      <p:tags r:id="rId15"/>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择时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6" name="PA-矩形 4"/>
          <p:cNvSpPr>
            <a:spLocks noChangeArrowheads="1"/>
          </p:cNvSpPr>
          <p:nvPr>
            <p:custDataLst>
              <p:tags r:id="rId2"/>
            </p:custDataLst>
          </p:nvPr>
        </p:nvSpPr>
        <p:spPr bwMode="auto">
          <a:xfrm>
            <a:off x="8671560" y="1667510"/>
            <a:ext cx="3234055" cy="253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algn="l" eaLnBrk="1" hangingPunct="1">
              <a:lnSpc>
                <a:spcPct val="150000"/>
              </a:lnSpc>
              <a:defRPr/>
            </a:pPr>
            <a:r>
              <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趋势向上（积极把握）</a:t>
            </a: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rPr>
              <a:t>满足</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至少前三阶红（或者上</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站中期生命线</a:t>
            </a:r>
            <a:r>
              <a:rPr lang="en-US" altLang="zh-CN"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至少前三阶</a:t>
            </a:r>
            <a:r>
              <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rPr>
              <a:t>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趋势向下或震荡（观望）</a:t>
            </a:r>
            <a:endParaRPr lang="zh-CN" altLang="en-US"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r>
              <a:rPr lang="zh-CN" altLang="en-US" sz="1600" b="1" kern="0" dirty="0">
                <a:solidFill>
                  <a:srgbClr val="00B050"/>
                </a:solidFill>
                <a:latin typeface="思源黑体 CN Normal" panose="020B0400000000000000" charset="-122"/>
                <a:ea typeface="思源黑体 CN Normal" panose="020B0400000000000000" charset="-122"/>
                <a:cs typeface="+mn-ea"/>
                <a:sym typeface="思源黑体 CN Bold" panose="020B0800000000000000" charset="-122"/>
              </a:rPr>
              <a:t>不满足</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神奇</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K</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中期生命线红</a:t>
            </a:r>
            <a:r>
              <a:rPr lang="en-US" altLang="zh-CN" sz="1600" kern="0" dirty="0">
                <a:latin typeface="思源黑体 CN Normal" panose="020B0400000000000000" charset="-122"/>
                <a:ea typeface="思源黑体 CN Normal" panose="020B0400000000000000" charset="-122"/>
                <a:cs typeface="+mn-ea"/>
                <a:sym typeface="思源黑体 CN Bold" panose="020B0800000000000000" charset="-122"/>
              </a:rPr>
              <a:t>+</a:t>
            </a:r>
            <a:r>
              <a:rPr lang="zh-CN" altLang="en-US" sz="1600" kern="0" dirty="0">
                <a:latin typeface="思源黑体 CN Normal" panose="020B0400000000000000" charset="-122"/>
                <a:ea typeface="思源黑体 CN Normal" panose="020B0400000000000000" charset="-122"/>
                <a:cs typeface="+mn-ea"/>
                <a:sym typeface="思源黑体 CN Bold" panose="020B0800000000000000" charset="-122"/>
              </a:rPr>
              <a:t>至少前三阶红</a:t>
            </a:r>
            <a:endParaRPr lang="zh-CN" altLang="en-US" sz="1600" kern="0" dirty="0">
              <a:solidFill>
                <a:schemeClr val="tx1"/>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b="1" kern="0" dirty="0">
              <a:solidFill>
                <a:srgbClr val="FF0000"/>
              </a:solidFill>
              <a:latin typeface="思源黑体 CN Normal" panose="020B0400000000000000" charset="-122"/>
              <a:ea typeface="思源黑体 CN Normal" panose="020B0400000000000000" charset="-122"/>
              <a:cs typeface="+mn-ea"/>
              <a:sym typeface="思源黑体 CN Bold" panose="020B0800000000000000" charset="-122"/>
            </a:endParaRPr>
          </a:p>
          <a:p>
            <a:pPr lvl="0" algn="l" eaLnBrk="1" hangingPunct="1">
              <a:lnSpc>
                <a:spcPct val="150000"/>
              </a:lnSpc>
              <a:defRPr/>
            </a:pPr>
            <a:endParaRPr lang="zh-CN" altLang="en-US" sz="1600" kern="0" dirty="0">
              <a:solidFill>
                <a:schemeClr val="tx1">
                  <a:lumMod val="65000"/>
                  <a:lumOff val="35000"/>
                </a:schemeClr>
              </a:solidFill>
              <a:latin typeface="思源黑体 CN Normal" panose="020B0400000000000000" charset="-122"/>
              <a:ea typeface="思源黑体 CN Normal" panose="020B0400000000000000" charset="-122"/>
              <a:cs typeface="+mn-ea"/>
              <a:sym typeface="思源黑体 CN Bold" panose="020B0800000000000000" charset="-122"/>
            </a:endParaRPr>
          </a:p>
        </p:txBody>
      </p:sp>
      <p:pic>
        <p:nvPicPr>
          <p:cNvPr id="3" name="图片 2"/>
          <p:cNvPicPr>
            <a:picLocks noChangeAspect="1"/>
          </p:cNvPicPr>
          <p:nvPr/>
        </p:nvPicPr>
        <p:blipFill>
          <a:blip r:embed="rId3"/>
          <a:stretch>
            <a:fillRect/>
          </a:stretch>
        </p:blipFill>
        <p:spPr>
          <a:xfrm>
            <a:off x="265430" y="1565275"/>
            <a:ext cx="8387080" cy="4020820"/>
          </a:xfrm>
          <a:prstGeom prst="rect">
            <a:avLst/>
          </a:prstGeom>
          <a:ln>
            <a:solidFill>
              <a:schemeClr val="accent1"/>
            </a:solidFill>
          </a:ln>
        </p:spPr>
      </p:pic>
    </p:spTree>
    <p:custDataLst>
      <p:tags r:id="rId4"/>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神奇三板斧</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&amp;</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回档</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5" name="文本框 4"/>
          <p:cNvSpPr txBox="1"/>
          <p:nvPr/>
        </p:nvSpPr>
        <p:spPr>
          <a:xfrm>
            <a:off x="6697980" y="1487805"/>
            <a:ext cx="4926330" cy="3665855"/>
          </a:xfrm>
          <a:prstGeom prst="rect">
            <a:avLst/>
          </a:prstGeom>
          <a:noFill/>
        </p:spPr>
        <p:txBody>
          <a:bodyPr wrap="square" rtlCol="0">
            <a:noAutofit/>
          </a:bodyPr>
          <a:p>
            <a:pPr>
              <a:lnSpc>
                <a:spcPct val="110000"/>
              </a:lnSpc>
            </a:pPr>
            <a:r>
              <a:rPr lang="zh-CN" altLang="en-US" sz="2800" b="1"/>
              <a:t>《神奇回档》</a:t>
            </a:r>
            <a:r>
              <a:rPr lang="zh-CN" altLang="en-US" sz="2800" b="1">
                <a:solidFill>
                  <a:schemeClr val="accent4"/>
                </a:solidFill>
                <a:sym typeface="+mn-ea"/>
              </a:rPr>
              <a:t>第</a:t>
            </a:r>
            <a:r>
              <a:rPr lang="en-US" altLang="zh-CN" sz="2800" b="1">
                <a:solidFill>
                  <a:schemeClr val="accent4"/>
                </a:solidFill>
                <a:sym typeface="+mn-ea"/>
              </a:rPr>
              <a:t>2</a:t>
            </a:r>
            <a:r>
              <a:rPr lang="zh-CN" altLang="en-US" sz="2800" b="1">
                <a:solidFill>
                  <a:schemeClr val="accent4"/>
                </a:solidFill>
                <a:sym typeface="+mn-ea"/>
              </a:rPr>
              <a:t>波</a:t>
            </a:r>
            <a:r>
              <a:rPr lang="en-US" altLang="zh-CN" sz="2800" b="1">
                <a:solidFill>
                  <a:schemeClr val="accent4"/>
                </a:solidFill>
                <a:sym typeface="+mn-ea"/>
              </a:rPr>
              <a:t>.</a:t>
            </a:r>
            <a:r>
              <a:rPr lang="zh-CN" altLang="en-US" sz="2800" b="1">
                <a:solidFill>
                  <a:schemeClr val="accent4"/>
                </a:solidFill>
                <a:sym typeface="+mn-ea"/>
              </a:rPr>
              <a:t>买点</a:t>
            </a:r>
            <a:endParaRPr lang="en-US" altLang="zh-CN" sz="2800" b="1"/>
          </a:p>
          <a:p>
            <a:pPr>
              <a:lnSpc>
                <a:spcPct val="110000"/>
              </a:lnSpc>
            </a:pPr>
            <a:r>
              <a:rPr lang="en-US" altLang="zh-CN" sz="2800" b="1"/>
              <a:t>1.k</a:t>
            </a:r>
            <a:r>
              <a:rPr lang="zh-CN" altLang="en-US" sz="2800" b="1"/>
              <a:t>线回档不一定是买点</a:t>
            </a:r>
            <a:endParaRPr lang="en-US" altLang="zh-CN" sz="2800" b="1"/>
          </a:p>
          <a:p>
            <a:pPr>
              <a:lnSpc>
                <a:spcPct val="110000"/>
              </a:lnSpc>
            </a:pPr>
            <a:r>
              <a:rPr lang="en-US" altLang="zh-CN" sz="2800" b="1"/>
              <a:t>2.</a:t>
            </a:r>
            <a:r>
              <a:rPr lang="zh-CN" altLang="en-US" sz="2800" b="1"/>
              <a:t>捕捞季节</a:t>
            </a:r>
            <a:r>
              <a:rPr lang="en-US" altLang="zh-CN" sz="2800" b="1"/>
              <a:t>～</a:t>
            </a:r>
            <a:r>
              <a:rPr lang="zh-CN" altLang="en-US" sz="2800" b="1"/>
              <a:t>有金叉有红柱</a:t>
            </a:r>
            <a:endParaRPr lang="zh-CN" altLang="en-US" sz="2800" b="1"/>
          </a:p>
          <a:p>
            <a:pPr>
              <a:lnSpc>
                <a:spcPct val="110000"/>
              </a:lnSpc>
            </a:pPr>
            <a:r>
              <a:rPr lang="en-US" altLang="zh-CN" sz="2800" b="1"/>
              <a:t>3.</a:t>
            </a:r>
            <a:r>
              <a:rPr lang="zh-CN" altLang="en-US" sz="2800" b="1"/>
              <a:t>神奇色阶</a:t>
            </a:r>
            <a:r>
              <a:rPr lang="en-US" altLang="zh-CN" sz="2800" b="1"/>
              <a:t>～</a:t>
            </a:r>
            <a:r>
              <a:rPr lang="zh-CN" altLang="en-US" sz="2800" b="1"/>
              <a:t>标准四阶全红</a:t>
            </a:r>
            <a:endParaRPr lang="zh-CN" altLang="en-US" sz="2800" b="1"/>
          </a:p>
          <a:p>
            <a:pPr>
              <a:lnSpc>
                <a:spcPct val="110000"/>
              </a:lnSpc>
            </a:pPr>
            <a:r>
              <a:rPr lang="zh-CN" altLang="en-US" sz="2800" b="1"/>
              <a:t>（勉强</a:t>
            </a:r>
            <a:r>
              <a:rPr lang="en-US" altLang="zh-CN" sz="2800" b="1"/>
              <a:t>.</a:t>
            </a:r>
            <a:r>
              <a:rPr lang="zh-CN" altLang="en-US" sz="2800" b="1"/>
              <a:t>前三色阶红色）</a:t>
            </a:r>
            <a:endParaRPr lang="zh-CN" altLang="en-US" sz="2800" b="1"/>
          </a:p>
          <a:p>
            <a:pPr>
              <a:lnSpc>
                <a:spcPct val="110000"/>
              </a:lnSpc>
            </a:pPr>
            <a:r>
              <a:rPr lang="en-US" altLang="zh-CN" sz="2800" b="1"/>
              <a:t>4.</a:t>
            </a:r>
            <a:r>
              <a:rPr lang="zh-CN" altLang="en-US" sz="2800" b="1"/>
              <a:t>成交量～量增价升</a:t>
            </a:r>
            <a:endParaRPr lang="zh-CN" altLang="en-US" sz="2800" b="1"/>
          </a:p>
        </p:txBody>
      </p:sp>
      <p:sp>
        <p:nvSpPr>
          <p:cNvPr id="6" name="文本框 5"/>
          <p:cNvSpPr txBox="1"/>
          <p:nvPr/>
        </p:nvSpPr>
        <p:spPr>
          <a:xfrm>
            <a:off x="558165" y="1487805"/>
            <a:ext cx="5538470" cy="4958715"/>
          </a:xfrm>
          <a:prstGeom prst="rect">
            <a:avLst/>
          </a:prstGeom>
          <a:noFill/>
        </p:spPr>
        <p:txBody>
          <a:bodyPr wrap="square" rtlCol="0">
            <a:spAutoFit/>
          </a:bodyPr>
          <a:p>
            <a:r>
              <a:rPr lang="zh-CN" altLang="en-US" sz="2800" b="1">
                <a:sym typeface="+mn-ea"/>
              </a:rPr>
              <a:t>《神奇三板斧》</a:t>
            </a:r>
            <a:r>
              <a:rPr lang="zh-CN" altLang="en-US" sz="2800" b="1">
                <a:solidFill>
                  <a:schemeClr val="accent6"/>
                </a:solidFill>
                <a:sym typeface="+mn-ea"/>
              </a:rPr>
              <a:t>第</a:t>
            </a:r>
            <a:r>
              <a:rPr lang="en-US" altLang="zh-CN" sz="2800" b="1">
                <a:solidFill>
                  <a:schemeClr val="accent6"/>
                </a:solidFill>
                <a:sym typeface="+mn-ea"/>
              </a:rPr>
              <a:t>1</a:t>
            </a:r>
            <a:r>
              <a:rPr lang="zh-CN" altLang="en-US" sz="2800" b="1">
                <a:solidFill>
                  <a:schemeClr val="accent6"/>
                </a:solidFill>
                <a:sym typeface="+mn-ea"/>
              </a:rPr>
              <a:t>波</a:t>
            </a:r>
            <a:r>
              <a:rPr lang="en-US" altLang="zh-CN" sz="2800" b="1">
                <a:solidFill>
                  <a:schemeClr val="accent6"/>
                </a:solidFill>
                <a:sym typeface="+mn-ea"/>
              </a:rPr>
              <a:t>.</a:t>
            </a:r>
            <a:r>
              <a:rPr lang="zh-CN" altLang="en-US" sz="2800" b="1">
                <a:solidFill>
                  <a:schemeClr val="accent6"/>
                </a:solidFill>
                <a:sym typeface="+mn-ea"/>
              </a:rPr>
              <a:t>买点</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神奇</a:t>
            </a:r>
            <a:r>
              <a:rPr lang="en-US" altLang="zh-CN" sz="2800" b="1">
                <a:solidFill>
                  <a:schemeClr val="tx1"/>
                </a:solidFill>
                <a:sym typeface="+mn-ea"/>
              </a:rPr>
              <a:t>K</a:t>
            </a:r>
            <a:r>
              <a:rPr lang="zh-CN" altLang="en-US" sz="2800" b="1">
                <a:solidFill>
                  <a:schemeClr val="tx1"/>
                </a:solidFill>
                <a:sym typeface="+mn-ea"/>
              </a:rPr>
              <a:t>线红</a:t>
            </a:r>
            <a:r>
              <a:rPr lang="en-US" altLang="zh-CN" sz="2800" b="1">
                <a:solidFill>
                  <a:schemeClr val="tx1"/>
                </a:solidFill>
                <a:sym typeface="+mn-ea"/>
              </a:rPr>
              <a:t>+</a:t>
            </a:r>
            <a:r>
              <a:rPr lang="zh-CN" altLang="en-US" sz="2800" b="1">
                <a:solidFill>
                  <a:schemeClr val="tx1"/>
                </a:solidFill>
                <a:sym typeface="+mn-ea"/>
              </a:rPr>
              <a:t>上站中期生命线红</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捕捞季节</a:t>
            </a:r>
            <a:r>
              <a:rPr lang="en-US" altLang="zh-CN" sz="2800" b="1">
                <a:sym typeface="+mn-ea"/>
              </a:rPr>
              <a:t>～</a:t>
            </a:r>
            <a:r>
              <a:rPr lang="zh-CN" altLang="en-US" sz="2800" b="1">
                <a:sym typeface="+mn-ea"/>
              </a:rPr>
              <a:t>有金叉有红柱</a:t>
            </a:r>
            <a:endParaRPr lang="zh-CN" altLang="en-US" sz="2800" b="1">
              <a:sym typeface="+mn-ea"/>
            </a:endParaRPr>
          </a:p>
          <a:p>
            <a:pPr>
              <a:lnSpc>
                <a:spcPct val="120000"/>
              </a:lnSpc>
            </a:pPr>
            <a:r>
              <a:rPr lang="en-US" altLang="zh-CN" sz="2800" b="1">
                <a:sym typeface="+mn-ea"/>
              </a:rPr>
              <a:t>3.</a:t>
            </a:r>
            <a:r>
              <a:rPr lang="zh-CN" altLang="en-US" sz="2800" b="1">
                <a:sym typeface="+mn-ea"/>
              </a:rPr>
              <a:t>神奇色阶</a:t>
            </a:r>
            <a:r>
              <a:rPr lang="en-US" altLang="zh-CN" sz="2800" b="1">
                <a:sym typeface="+mn-ea"/>
              </a:rPr>
              <a:t>～</a:t>
            </a:r>
            <a:r>
              <a:rPr lang="zh-CN" altLang="en-US" sz="2800" b="1">
                <a:sym typeface="+mn-ea"/>
              </a:rPr>
              <a:t>标准四阶全红</a:t>
            </a:r>
            <a:endParaRPr lang="zh-CN" altLang="en-US" sz="2800" b="1"/>
          </a:p>
          <a:p>
            <a:pPr>
              <a:lnSpc>
                <a:spcPct val="120000"/>
              </a:lnSpc>
            </a:pPr>
            <a:r>
              <a:rPr lang="zh-CN" altLang="en-US" sz="2800" b="1">
                <a:sym typeface="+mn-ea"/>
              </a:rPr>
              <a:t>（勉强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4.</a:t>
            </a:r>
            <a:r>
              <a:rPr lang="zh-CN" altLang="en-US" sz="2800" b="1">
                <a:sym typeface="+mn-ea"/>
              </a:rPr>
              <a:t>成交量～量增价升</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7" name="文本框 6"/>
          <p:cNvSpPr txBox="1"/>
          <p:nvPr/>
        </p:nvSpPr>
        <p:spPr>
          <a:xfrm>
            <a:off x="3260090" y="455549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5.</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529195"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神奇趋势</a:t>
            </a:r>
            <a:r>
              <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rPr>
              <a:t>选股</a:t>
            </a:r>
            <a:endParaRPr lang="zh-CN" altLang="en-US" sz="440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sym typeface="+mn-ea"/>
            </a:endParaRPr>
          </a:p>
        </p:txBody>
      </p:sp>
      <p:pic>
        <p:nvPicPr>
          <p:cNvPr id="5" name="图片 4"/>
          <p:cNvPicPr>
            <a:picLocks noChangeAspect="1"/>
          </p:cNvPicPr>
          <p:nvPr/>
        </p:nvPicPr>
        <p:blipFill>
          <a:blip r:embed="rId2"/>
          <a:stretch>
            <a:fillRect/>
          </a:stretch>
        </p:blipFill>
        <p:spPr>
          <a:xfrm>
            <a:off x="1158240" y="922655"/>
            <a:ext cx="10464800" cy="5012690"/>
          </a:xfrm>
          <a:prstGeom prst="rect">
            <a:avLst/>
          </a:prstGeom>
          <a:ln>
            <a:solidFill>
              <a:schemeClr val="accent1"/>
            </a:solidFill>
          </a:ln>
        </p:spPr>
      </p:pic>
      <p:pic>
        <p:nvPicPr>
          <p:cNvPr id="3" name="图片 2"/>
          <p:cNvPicPr>
            <a:picLocks noChangeAspect="1"/>
          </p:cNvPicPr>
          <p:nvPr/>
        </p:nvPicPr>
        <p:blipFill>
          <a:blip r:embed="rId3"/>
          <a:stretch>
            <a:fillRect/>
          </a:stretch>
        </p:blipFill>
        <p:spPr>
          <a:xfrm>
            <a:off x="335280" y="1238250"/>
            <a:ext cx="3238500" cy="2743200"/>
          </a:xfrm>
          <a:prstGeom prst="rect">
            <a:avLst/>
          </a:prstGeom>
          <a:ln>
            <a:solidFill>
              <a:schemeClr val="accent1"/>
            </a:solidFill>
          </a:ln>
        </p:spPr>
      </p:pic>
    </p:spTree>
    <p:custDataLst>
      <p:tags r:id="rId4"/>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回马枪</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框 1"/>
          <p:cNvSpPr txBox="1"/>
          <p:nvPr/>
        </p:nvSpPr>
        <p:spPr>
          <a:xfrm>
            <a:off x="1737360" y="74612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6" name="文本框 5"/>
          <p:cNvSpPr txBox="1"/>
          <p:nvPr/>
        </p:nvSpPr>
        <p:spPr>
          <a:xfrm>
            <a:off x="3036570" y="1646555"/>
            <a:ext cx="7586980" cy="3444240"/>
          </a:xfrm>
          <a:prstGeom prst="rect">
            <a:avLst/>
          </a:prstGeom>
          <a:noFill/>
        </p:spPr>
        <p:txBody>
          <a:bodyPr wrap="square" rtlCol="0">
            <a:noAutofit/>
          </a:bodyPr>
          <a:p>
            <a:r>
              <a:rPr lang="zh-CN" altLang="en-US" sz="2800" b="1">
                <a:sym typeface="+mn-ea"/>
              </a:rPr>
              <a:t>《神奇</a:t>
            </a:r>
            <a:r>
              <a:rPr lang="zh-CN" altLang="en-US" sz="2800" b="1">
                <a:sym typeface="+mn-ea"/>
              </a:rPr>
              <a:t>回马枪》</a:t>
            </a:r>
            <a:endParaRPr lang="zh-CN" altLang="en-US" sz="2800" b="1">
              <a:solidFill>
                <a:schemeClr val="accent6"/>
              </a:solidFill>
              <a:sym typeface="+mn-ea"/>
            </a:endParaRPr>
          </a:p>
          <a:p>
            <a:pPr>
              <a:lnSpc>
                <a:spcPct val="120000"/>
              </a:lnSpc>
            </a:pPr>
            <a:r>
              <a:rPr lang="en-US" altLang="zh-CN" sz="2800" b="1">
                <a:solidFill>
                  <a:schemeClr val="tx1"/>
                </a:solidFill>
                <a:sym typeface="+mn-ea"/>
              </a:rPr>
              <a:t>1.</a:t>
            </a:r>
            <a:r>
              <a:rPr lang="zh-CN" altLang="en-US" sz="2800" b="1">
                <a:solidFill>
                  <a:schemeClr val="tx1"/>
                </a:solidFill>
                <a:sym typeface="+mn-ea"/>
              </a:rPr>
              <a:t>近</a:t>
            </a:r>
            <a:r>
              <a:rPr lang="en-US" altLang="zh-CN" sz="2800" b="1">
                <a:solidFill>
                  <a:schemeClr val="tx1"/>
                </a:solidFill>
                <a:sym typeface="+mn-ea"/>
              </a:rPr>
              <a:t>10</a:t>
            </a:r>
            <a:r>
              <a:rPr lang="zh-CN" altLang="en-US" sz="2800" b="1">
                <a:solidFill>
                  <a:schemeClr val="tx1"/>
                </a:solidFill>
                <a:sym typeface="+mn-ea"/>
              </a:rPr>
              <a:t>日内出现</a:t>
            </a:r>
            <a:r>
              <a:rPr lang="zh-CN" altLang="en-US" sz="2800" b="1">
                <a:solidFill>
                  <a:schemeClr val="tx1"/>
                </a:solidFill>
                <a:sym typeface="+mn-ea"/>
              </a:rPr>
              <a:t>首板或</a:t>
            </a:r>
            <a:r>
              <a:rPr lang="en-US" altLang="zh-CN" sz="2800" b="1">
                <a:solidFill>
                  <a:schemeClr val="tx1"/>
                </a:solidFill>
                <a:sym typeface="+mn-ea"/>
              </a:rPr>
              <a:t>2</a:t>
            </a:r>
            <a:r>
              <a:rPr lang="zh-CN" altLang="en-US" sz="2800" b="1">
                <a:solidFill>
                  <a:schemeClr val="tx1"/>
                </a:solidFill>
                <a:sym typeface="+mn-ea"/>
              </a:rPr>
              <a:t>连板</a:t>
            </a:r>
            <a:endParaRPr lang="zh-CN" altLang="en-US" sz="2800" b="1">
              <a:solidFill>
                <a:schemeClr val="tx1"/>
              </a:solidFill>
              <a:sym typeface="+mn-ea"/>
            </a:endParaRPr>
          </a:p>
          <a:p>
            <a:pPr>
              <a:lnSpc>
                <a:spcPct val="120000"/>
              </a:lnSpc>
            </a:pPr>
            <a:r>
              <a:rPr lang="en-US" altLang="zh-CN" sz="2800" b="1">
                <a:solidFill>
                  <a:schemeClr val="tx1"/>
                </a:solidFill>
                <a:sym typeface="+mn-ea"/>
              </a:rPr>
              <a:t>2.</a:t>
            </a:r>
            <a:r>
              <a:rPr lang="zh-CN" altLang="en-US" sz="2800" b="1">
                <a:sym typeface="+mn-ea"/>
              </a:rPr>
              <a:t>死叉阶段，神奇</a:t>
            </a:r>
            <a:r>
              <a:rPr lang="en-US" altLang="zh-CN" sz="2800" b="1">
                <a:sym typeface="+mn-ea"/>
              </a:rPr>
              <a:t>K</a:t>
            </a:r>
            <a:r>
              <a:rPr lang="zh-CN" altLang="en-US" sz="2800" b="1">
                <a:sym typeface="+mn-ea"/>
              </a:rPr>
              <a:t>线红，中期生命线红，</a:t>
            </a:r>
            <a:endParaRPr lang="zh-CN" altLang="en-US" sz="2800" b="1">
              <a:sym typeface="+mn-ea"/>
            </a:endParaRPr>
          </a:p>
          <a:p>
            <a:pPr>
              <a:lnSpc>
                <a:spcPct val="120000"/>
              </a:lnSpc>
            </a:pPr>
            <a:r>
              <a:rPr lang="zh-CN" altLang="en-US" sz="2800" b="1">
                <a:sym typeface="+mn-ea"/>
              </a:rPr>
              <a:t>神奇色阶</a:t>
            </a:r>
            <a:r>
              <a:rPr lang="zh-CN" altLang="en-US" sz="2800" b="1">
                <a:sym typeface="+mn-ea"/>
              </a:rPr>
              <a:t>标准四阶全红（勉强</a:t>
            </a:r>
            <a:r>
              <a:rPr lang="en-US" altLang="zh-CN" sz="2800" b="1">
                <a:sym typeface="+mn-ea"/>
              </a:rPr>
              <a:t>.</a:t>
            </a:r>
            <a:r>
              <a:rPr lang="zh-CN" altLang="en-US" sz="2800" b="1">
                <a:sym typeface="+mn-ea"/>
              </a:rPr>
              <a:t>前三色阶红色）</a:t>
            </a:r>
            <a:endParaRPr lang="zh-CN" altLang="en-US" sz="2800" b="1">
              <a:sym typeface="+mn-ea"/>
            </a:endParaRPr>
          </a:p>
          <a:p>
            <a:pPr>
              <a:lnSpc>
                <a:spcPct val="120000"/>
              </a:lnSpc>
            </a:pPr>
            <a:r>
              <a:rPr lang="en-US" altLang="zh-CN" sz="2800" b="1">
                <a:sym typeface="+mn-ea"/>
              </a:rPr>
              <a:t>3.</a:t>
            </a:r>
            <a:r>
              <a:rPr lang="zh-CN" altLang="en-US" sz="2800" b="1">
                <a:sym typeface="+mn-ea"/>
              </a:rPr>
              <a:t>死叉阶段，捕捞季节红柱缩短但不出绿柱</a:t>
            </a:r>
            <a:endParaRPr lang="en-US" altLang="zh-CN" sz="2800" b="1">
              <a:sym typeface="+mn-ea"/>
            </a:endParaRPr>
          </a:p>
          <a:p>
            <a:pPr>
              <a:lnSpc>
                <a:spcPct val="120000"/>
              </a:lnSpc>
            </a:pPr>
            <a:r>
              <a:rPr lang="en-US" altLang="zh-CN" sz="2800" b="1">
                <a:sym typeface="+mn-ea"/>
              </a:rPr>
              <a:t>4.</a:t>
            </a:r>
            <a:r>
              <a:rPr lang="zh-CN" altLang="en-US" sz="2800" b="1">
                <a:sym typeface="+mn-ea"/>
              </a:rPr>
              <a:t>红柱缩短到红柱延长出金叉</a:t>
            </a:r>
            <a:r>
              <a:rPr lang="zh-CN" altLang="en-US" sz="2800" b="1">
                <a:sym typeface="+mn-ea"/>
              </a:rPr>
              <a:t>信号</a:t>
            </a:r>
            <a:endParaRPr lang="zh-CN" altLang="en-US" sz="2800" b="1">
              <a:sym typeface="+mn-ea"/>
            </a:endParaRPr>
          </a:p>
          <a:p>
            <a:pPr>
              <a:lnSpc>
                <a:spcPct val="120000"/>
              </a:lnSpc>
            </a:pPr>
            <a:r>
              <a:rPr lang="zh-CN" altLang="en-US" sz="2800" b="1">
                <a:sym typeface="+mn-ea"/>
              </a:rPr>
              <a:t>即是</a:t>
            </a:r>
            <a:r>
              <a:rPr lang="zh-CN" altLang="en-US" sz="2800" b="1">
                <a:solidFill>
                  <a:srgbClr val="FF0000"/>
                </a:solidFill>
                <a:sym typeface="+mn-ea"/>
              </a:rPr>
              <a:t>神奇回马枪信号</a:t>
            </a:r>
            <a:endParaRPr lang="zh-CN" altLang="en-US" sz="2800" b="1">
              <a:sym typeface="+mn-ea"/>
            </a:endParaRPr>
          </a:p>
          <a:p>
            <a:pPr>
              <a:lnSpc>
                <a:spcPct val="120000"/>
              </a:lnSpc>
            </a:pPr>
            <a:endParaRPr lang="zh-CN" altLang="en-US" sz="2800" b="1"/>
          </a:p>
          <a:p>
            <a:pPr>
              <a:lnSpc>
                <a:spcPct val="110000"/>
              </a:lnSpc>
            </a:pPr>
            <a:endParaRPr lang="zh-CN" altLang="en-US" sz="2800" b="1"/>
          </a:p>
          <a:p>
            <a:endParaRPr lang="zh-CN" altLang="en-US" sz="2800" b="1"/>
          </a:p>
          <a:p>
            <a:endParaRPr lang="en-US" altLang="zh-CN" sz="2800" b="1">
              <a:solidFill>
                <a:schemeClr val="tx1"/>
              </a:solidFill>
              <a:sym typeface="+mn-ea"/>
            </a:endParaRPr>
          </a:p>
        </p:txBody>
      </p:sp>
    </p:spTree>
    <p:custDataLst>
      <p:tags r:id="rId2"/>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控盘</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1737360" y="772795"/>
            <a:ext cx="8590915" cy="583565"/>
          </a:xfrm>
          <a:prstGeom prst="rect">
            <a:avLst/>
          </a:prstGeom>
          <a:noFill/>
        </p:spPr>
        <p:txBody>
          <a:bodyPr wrap="square" rtlCol="0">
            <a:spAutoFit/>
          </a:bodyPr>
          <a:p>
            <a:pPr algn="ctr"/>
            <a:r>
              <a:rPr lang="zh-CN" altLang="en-US" sz="3200">
                <a:solidFill>
                  <a:srgbClr val="FF0000"/>
                </a:solidFill>
                <a:latin typeface="思源黑体 CN Heavy" panose="020B0A00000000000000" charset="-122"/>
                <a:ea typeface="思源黑体 CN Heavy" panose="020B0A00000000000000" charset="-122"/>
              </a:rPr>
              <a:t>最重要的事，时间摆在第一位！</a:t>
            </a:r>
            <a:endParaRPr lang="zh-CN" altLang="en-US" sz="3200">
              <a:solidFill>
                <a:srgbClr val="FF0000"/>
              </a:solidFill>
              <a:latin typeface="思源黑体 CN Heavy" panose="020B0A00000000000000" charset="-122"/>
              <a:ea typeface="思源黑体 CN Heavy" panose="020B0A00000000000000" charset="-122"/>
            </a:endParaRPr>
          </a:p>
        </p:txBody>
      </p:sp>
      <p:sp>
        <p:nvSpPr>
          <p:cNvPr id="8" name="文本框 7"/>
          <p:cNvSpPr txBox="1"/>
          <p:nvPr/>
        </p:nvSpPr>
        <p:spPr>
          <a:xfrm>
            <a:off x="2305050" y="1356360"/>
            <a:ext cx="8148955" cy="4874260"/>
          </a:xfrm>
          <a:prstGeom prst="rect">
            <a:avLst/>
          </a:prstGeom>
          <a:noFill/>
        </p:spPr>
        <p:txBody>
          <a:bodyPr wrap="square" rtlCol="0">
            <a:spAutoFit/>
          </a:bodyPr>
          <a:p>
            <a:r>
              <a:rPr lang="zh-CN" altLang="en-US" sz="2800" b="1">
                <a:sym typeface="+mn-ea"/>
              </a:rPr>
              <a:t>《神奇控盘》</a:t>
            </a:r>
            <a:endParaRPr lang="zh-CN" altLang="en-US" sz="2800" b="1">
              <a:sym typeface="+mn-ea"/>
            </a:endParaRPr>
          </a:p>
          <a:p>
            <a:r>
              <a:rPr sz="2800" b="1">
                <a:sym typeface="+mn-ea"/>
              </a:rPr>
              <a:t>1.神奇K线红+上站中期生命线红</a:t>
            </a:r>
            <a:endParaRPr sz="2800" b="1">
              <a:sym typeface="+mn-ea"/>
            </a:endParaRPr>
          </a:p>
          <a:p>
            <a:r>
              <a:rPr sz="2800" b="1">
                <a:sym typeface="+mn-ea"/>
              </a:rPr>
              <a:t>2.捕捞季节～有金叉有红柱</a:t>
            </a:r>
            <a:endParaRPr sz="2800" b="1">
              <a:sym typeface="+mn-ea"/>
            </a:endParaRPr>
          </a:p>
          <a:p>
            <a:r>
              <a:rPr sz="2800" b="1">
                <a:sym typeface="+mn-ea"/>
              </a:rPr>
              <a:t>3.神奇色阶～标准四阶全红</a:t>
            </a:r>
            <a:endParaRPr sz="2800" b="1">
              <a:sym typeface="+mn-ea"/>
            </a:endParaRPr>
          </a:p>
          <a:p>
            <a:r>
              <a:rPr sz="2800" b="1">
                <a:sym typeface="+mn-ea"/>
              </a:rPr>
              <a:t>（勉强.前三色阶红色）</a:t>
            </a:r>
            <a:endParaRPr sz="2800" b="1">
              <a:sym typeface="+mn-ea"/>
            </a:endParaRPr>
          </a:p>
          <a:p>
            <a:r>
              <a:rPr sz="2800" b="1">
                <a:sym typeface="+mn-ea"/>
              </a:rPr>
              <a:t>4.成交量～量增价升</a:t>
            </a:r>
            <a:endParaRPr sz="2800" b="1">
              <a:sym typeface="+mn-ea"/>
            </a:endParaRPr>
          </a:p>
          <a:p>
            <a:r>
              <a:rPr lang="en-US" sz="2800" b="1">
                <a:sym typeface="+mn-ea"/>
              </a:rPr>
              <a:t>5.</a:t>
            </a:r>
            <a:r>
              <a:rPr lang="zh-CN" altLang="en-US" sz="2800" b="1">
                <a:sym typeface="+mn-ea"/>
              </a:rPr>
              <a:t>主力控盘增加[</a:t>
            </a:r>
            <a:r>
              <a:rPr lang="zh-CN" altLang="en-US" sz="2800" b="1">
                <a:solidFill>
                  <a:schemeClr val="accent6"/>
                </a:solidFill>
                <a:sym typeface="+mn-ea"/>
              </a:rPr>
              <a:t>回档要有金叉</a:t>
            </a:r>
            <a:r>
              <a:rPr lang="en-US" altLang="zh-CN" sz="2800" b="1">
                <a:solidFill>
                  <a:schemeClr val="accent6"/>
                </a:solidFill>
                <a:sym typeface="+mn-ea"/>
              </a:rPr>
              <a:t>+</a:t>
            </a:r>
            <a:r>
              <a:rPr lang="zh-CN" altLang="en-US" sz="2800" b="1">
                <a:solidFill>
                  <a:schemeClr val="accent6"/>
                </a:solidFill>
                <a:sym typeface="+mn-ea"/>
              </a:rPr>
              <a:t>红柱</a:t>
            </a:r>
            <a:r>
              <a:rPr lang="zh-CN" altLang="en-US" sz="2800" b="1">
                <a:sym typeface="+mn-ea"/>
              </a:rPr>
              <a:t>]</a:t>
            </a:r>
            <a:endParaRPr lang="zh-CN" altLang="en-US" sz="2800" b="1">
              <a:sym typeface="+mn-ea"/>
            </a:endParaRPr>
          </a:p>
          <a:p>
            <a:r>
              <a:rPr lang="en-US" altLang="zh-CN" sz="2800" b="1">
                <a:sym typeface="+mn-ea"/>
              </a:rPr>
              <a:t>6.</a:t>
            </a:r>
            <a:r>
              <a:rPr lang="zh-CN" altLang="en-US" sz="2800" b="1">
                <a:sym typeface="+mn-ea"/>
              </a:rPr>
              <a:t>主力净买额</a:t>
            </a:r>
            <a:r>
              <a:rPr lang="en-US" altLang="zh-CN" sz="2800" b="1">
                <a:sym typeface="+mn-ea"/>
              </a:rPr>
              <a:t>/</a:t>
            </a:r>
            <a:r>
              <a:rPr lang="zh-CN" altLang="en-US" sz="2800" b="1">
                <a:sym typeface="+mn-ea"/>
              </a:rPr>
              <a:t>主力动向</a:t>
            </a:r>
            <a:r>
              <a:rPr lang="en-US" altLang="zh-CN" sz="2800" b="1">
                <a:sym typeface="+mn-ea"/>
              </a:rPr>
              <a:t>.</a:t>
            </a:r>
            <a:r>
              <a:rPr lang="zh-CN" altLang="en-US" sz="2800" b="1">
                <a:sym typeface="+mn-ea"/>
              </a:rPr>
              <a:t>流入[</a:t>
            </a:r>
            <a:r>
              <a:rPr lang="zh-CN" altLang="en-US" sz="2800" b="1">
                <a:solidFill>
                  <a:schemeClr val="accent6"/>
                </a:solidFill>
                <a:sym typeface="+mn-ea"/>
              </a:rPr>
              <a:t>倍量最佳</a:t>
            </a:r>
            <a:r>
              <a:rPr lang="zh-CN" altLang="en-US" sz="2800" b="1">
                <a:sym typeface="+mn-ea"/>
              </a:rPr>
              <a:t>]</a:t>
            </a:r>
            <a:endParaRPr lang="zh-CN" altLang="en-US" sz="2800" b="1">
              <a:sym typeface="+mn-ea"/>
            </a:endParaRPr>
          </a:p>
          <a:p>
            <a:pPr>
              <a:lnSpc>
                <a:spcPct val="110000"/>
              </a:lnSpc>
            </a:pPr>
            <a:endParaRPr lang="zh-CN" altLang="en-US" sz="2800" b="1"/>
          </a:p>
          <a:p>
            <a:endParaRPr lang="zh-CN" altLang="en-US" sz="2800" b="1"/>
          </a:p>
          <a:p>
            <a:endParaRPr lang="en-US" altLang="zh-CN" sz="2800" b="1">
              <a:solidFill>
                <a:schemeClr val="tx1"/>
              </a:solidFill>
              <a:sym typeface="+mn-ea"/>
            </a:endParaRPr>
          </a:p>
        </p:txBody>
      </p:sp>
      <p:sp>
        <p:nvSpPr>
          <p:cNvPr id="9" name="文本框 8"/>
          <p:cNvSpPr txBox="1"/>
          <p:nvPr/>
        </p:nvSpPr>
        <p:spPr>
          <a:xfrm>
            <a:off x="2689860" y="4768850"/>
            <a:ext cx="7379970" cy="1506855"/>
          </a:xfrm>
          <a:prstGeom prst="rect">
            <a:avLst/>
          </a:prstGeom>
          <a:noFill/>
        </p:spPr>
        <p:txBody>
          <a:bodyPr wrap="square" rtlCol="0">
            <a:spAutoFit/>
          </a:bodyPr>
          <a:p>
            <a:r>
              <a:rPr lang="en-US" altLang="zh-CN"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     7.</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细节都到位，不踩任何一个</a:t>
            </a:r>
            <a:r>
              <a:rPr lang="zh-CN" altLang="en-US" sz="32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坑！</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tx1"/>
                </a:solidFill>
                <a:latin typeface="思源黑体 CN Heavy" panose="020B0A00000000000000" charset="-122"/>
                <a:ea typeface="思源黑体 CN Heavy" panose="020B0A00000000000000" charset="-122"/>
                <a:cs typeface="思源黑体 CN Heavy" panose="020B0A00000000000000" charset="-122"/>
              </a:rPr>
              <a:t>有纪律，有标准，才有底气抗住</a:t>
            </a:r>
            <a:r>
              <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rPr>
              <a:t>小波动</a:t>
            </a:r>
            <a:endParaRPr lang="zh-CN" altLang="en-US" sz="3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r>
              <a:rPr lang="zh-CN" altLang="en-US" sz="2800">
                <a:solidFill>
                  <a:schemeClr val="accent6"/>
                </a:solidFill>
                <a:latin typeface="思源黑体 CN Heavy" panose="020B0A00000000000000" charset="-122"/>
                <a:ea typeface="思源黑体 CN Heavy" panose="020B0A00000000000000" charset="-122"/>
                <a:cs typeface="思源黑体 CN Heavy" panose="020B0A00000000000000" charset="-122"/>
              </a:rPr>
              <a:t>有利润，不贪心，</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用</a:t>
            </a:r>
            <a:r>
              <a:rPr lang="zh-CN" altLang="en-US" sz="30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标准</a:t>
            </a:r>
            <a:r>
              <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rPr>
              <a:t>克制贪念！</a:t>
            </a:r>
            <a:endParaRPr lang="zh-CN" altLang="en-US" sz="2800">
              <a:solidFill>
                <a:schemeClr val="accent1">
                  <a:lumMod val="75000"/>
                </a:schemeClr>
              </a:solidFill>
              <a:latin typeface="思源黑体 CN Heavy" panose="020B0A00000000000000" charset="-122"/>
              <a:ea typeface="思源黑体 CN Heavy" panose="020B0A00000000000000" charset="-122"/>
              <a:cs typeface="思源黑体 CN Heavy" panose="020B0A00000000000000" charset="-122"/>
            </a:endParaRPr>
          </a:p>
        </p:txBody>
      </p:sp>
    </p:spTree>
    <p:custDataLst>
      <p:tags r:id="rId2"/>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2" name="文本占位符 2"/>
          <p:cNvSpPr>
            <a:spLocks noGrp="1"/>
          </p:cNvSpPr>
          <p:nvPr>
            <p:custDataLst>
              <p:tags r:id="rId2"/>
            </p:custDataLst>
          </p:nvPr>
        </p:nvSpPr>
        <p:spPr>
          <a:xfrm>
            <a:off x="811530" y="5061585"/>
            <a:ext cx="7422515" cy="1266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20000"/>
              </a:lnSpc>
            </a:pPr>
            <a:r>
              <a:rPr sz="1900" b="1">
                <a:solidFill>
                  <a:schemeClr val="tx1"/>
                </a:solidFill>
                <a:latin typeface="思源黑体 CN Heavy" panose="020B0A00000000000000" charset="-122"/>
                <a:ea typeface="思源黑体 CN Heavy" panose="020B0A00000000000000" charset="-122"/>
                <a:sym typeface="+mn-ea"/>
              </a:rPr>
              <a:t>周期共振：</a:t>
            </a:r>
            <a:endParaRPr sz="1900" b="1">
              <a:solidFill>
                <a:schemeClr val="tx1"/>
              </a:solidFill>
              <a:latin typeface="思源黑体 CN Heavy" panose="020B0A00000000000000" charset="-122"/>
              <a:ea typeface="思源黑体 CN Heavy" panose="020B0A00000000000000" charset="-122"/>
              <a:sym typeface="+mn-ea"/>
            </a:endParaRPr>
          </a:p>
          <a:p>
            <a:pPr>
              <a:lnSpc>
                <a:spcPct val="20000"/>
              </a:lnSpc>
            </a:pPr>
            <a:r>
              <a:rPr sz="1900" b="1">
                <a:solidFill>
                  <a:schemeClr val="tx1"/>
                </a:solidFill>
                <a:latin typeface="思源黑体 CN Heavy" panose="020B0A00000000000000" charset="-122"/>
                <a:ea typeface="思源黑体 CN Heavy" panose="020B0A00000000000000" charset="-122"/>
                <a:sym typeface="+mn-ea"/>
              </a:rPr>
              <a:t>技术上形成短期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中期</a:t>
            </a:r>
            <a:r>
              <a:rPr lang="en-US" altLang="zh-CN" sz="1900" b="1">
                <a:solidFill>
                  <a:schemeClr val="tx1"/>
                </a:solidFill>
                <a:latin typeface="思源黑体 CN Heavy" panose="020B0A00000000000000" charset="-122"/>
                <a:ea typeface="思源黑体 CN Heavy" panose="020B0A00000000000000" charset="-122"/>
                <a:sym typeface="+mn-ea"/>
              </a:rPr>
              <a:t>+</a:t>
            </a:r>
            <a:r>
              <a:rPr sz="1900" b="1">
                <a:solidFill>
                  <a:schemeClr val="tx1"/>
                </a:solidFill>
                <a:latin typeface="思源黑体 CN Heavy" panose="020B0A00000000000000" charset="-122"/>
                <a:ea typeface="思源黑体 CN Heavy" panose="020B0A00000000000000" charset="-122"/>
                <a:sym typeface="+mn-ea"/>
              </a:rPr>
              <a:t>长期趋势，多周期同时走强</a:t>
            </a:r>
            <a:r>
              <a:rPr lang="en-US" altLang="zh-CN" sz="1900">
                <a:solidFill>
                  <a:schemeClr val="tx1"/>
                </a:solidFill>
                <a:latin typeface="思源黑体 CN Heavy" panose="020B0A00000000000000" charset="-122"/>
                <a:ea typeface="思源黑体 CN Heavy" panose="020B0A00000000000000" charset="-122"/>
                <a:sym typeface="+mn-ea"/>
              </a:rPr>
              <a:t>.</a:t>
            </a:r>
            <a:r>
              <a:rPr sz="2000">
                <a:solidFill>
                  <a:srgbClr val="FF0000"/>
                </a:solidFill>
                <a:latin typeface="思源黑体 CN Heavy" panose="020B0A00000000000000" charset="-122"/>
                <a:ea typeface="思源黑体 CN Heavy" panose="020B0A00000000000000" charset="-122"/>
                <a:sym typeface="+mn-ea"/>
              </a:rPr>
              <a:t>前三阶红</a:t>
            </a:r>
            <a:endParaRPr sz="1900">
              <a:solidFill>
                <a:srgbClr val="FF0000"/>
              </a:solidFill>
              <a:latin typeface="思源黑体 CN Heavy" panose="020B0A00000000000000" charset="-122"/>
              <a:ea typeface="思源黑体 CN Heavy" panose="020B0A00000000000000" charset="-122"/>
              <a:sym typeface="+mn-ea"/>
            </a:endParaRPr>
          </a:p>
          <a:p>
            <a:pPr>
              <a:lnSpc>
                <a:spcPct val="100000"/>
              </a:lnSpc>
            </a:pPr>
            <a:r>
              <a:rPr sz="2000" b="1">
                <a:solidFill>
                  <a:schemeClr val="tx1"/>
                </a:solidFill>
                <a:sym typeface="+mn-ea"/>
              </a:rPr>
              <a:t>量价共振：</a:t>
            </a:r>
            <a:r>
              <a:rPr sz="1900" b="1">
                <a:solidFill>
                  <a:schemeClr val="tx1"/>
                </a:solidFill>
                <a:sym typeface="+mn-ea"/>
              </a:rPr>
              <a:t>技术上</a:t>
            </a:r>
            <a:r>
              <a:rPr lang="en-US" altLang="zh-CN" sz="1900" b="1">
                <a:solidFill>
                  <a:schemeClr val="tx1"/>
                </a:solidFill>
                <a:sym typeface="+mn-ea"/>
              </a:rPr>
              <a:t>K</a:t>
            </a:r>
            <a:r>
              <a:rPr sz="1900" b="1">
                <a:solidFill>
                  <a:schemeClr val="tx1"/>
                </a:solidFill>
                <a:sym typeface="+mn-ea"/>
              </a:rPr>
              <a:t>线形成上涨趋势，同时成交量也同步放大，量价共振的表现</a:t>
            </a:r>
            <a:r>
              <a:rPr lang="en-US" altLang="zh-CN" sz="2000" b="1">
                <a:solidFill>
                  <a:schemeClr val="tx1"/>
                </a:solidFill>
                <a:sym typeface="+mn-ea"/>
              </a:rPr>
              <a:t>.</a:t>
            </a:r>
            <a:r>
              <a:rPr sz="2000">
                <a:solidFill>
                  <a:srgbClr val="FF0000"/>
                </a:solidFill>
                <a:latin typeface="思源黑体 CN Heavy" panose="020B0A00000000000000" charset="-122"/>
                <a:ea typeface="思源黑体 CN Heavy" panose="020B0A00000000000000" charset="-122"/>
                <a:sym typeface="+mn-ea"/>
              </a:rPr>
              <a:t>四阶全红</a:t>
            </a:r>
            <a:endParaRPr sz="2000">
              <a:solidFill>
                <a:schemeClr val="tx1"/>
              </a:solidFill>
              <a:sym typeface="+mn-ea"/>
            </a:endParaRPr>
          </a:p>
          <a:p>
            <a:endParaRPr lang="zh-CN" altLang="en-US" sz="2000">
              <a:solidFill>
                <a:schemeClr val="tx1"/>
              </a:solidFill>
              <a:sym typeface="+mn-ea"/>
            </a:endParaRPr>
          </a:p>
        </p:txBody>
      </p:sp>
      <p:pic>
        <p:nvPicPr>
          <p:cNvPr id="5" name="图片 4"/>
          <p:cNvPicPr>
            <a:picLocks noChangeAspect="1"/>
          </p:cNvPicPr>
          <p:nvPr>
            <p:custDataLst>
              <p:tags r:id="rId3"/>
            </p:custDataLst>
          </p:nvPr>
        </p:nvPicPr>
        <p:blipFill>
          <a:blip r:embed="rId4"/>
          <a:stretch>
            <a:fillRect/>
          </a:stretch>
        </p:blipFill>
        <p:spPr>
          <a:xfrm>
            <a:off x="811530" y="1252855"/>
            <a:ext cx="7414260" cy="3612515"/>
          </a:xfrm>
          <a:prstGeom prst="rect">
            <a:avLst/>
          </a:prstGeom>
          <a:ln>
            <a:solidFill>
              <a:schemeClr val="bg1">
                <a:lumMod val="85000"/>
              </a:schemeClr>
            </a:solidFill>
          </a:ln>
          <a:effectLst>
            <a:outerShdw blurRad="50800" dist="38100" dir="2700000" algn="tl" rotWithShape="0">
              <a:prstClr val="black">
                <a:alpha val="40000"/>
              </a:prstClr>
            </a:outerShdw>
          </a:effectLst>
        </p:spPr>
      </p:pic>
      <p:sp>
        <p:nvSpPr>
          <p:cNvPr id="8" name="文本框 7"/>
          <p:cNvSpPr txBox="1"/>
          <p:nvPr>
            <p:custDataLst>
              <p:tags r:id="rId5"/>
            </p:custDataLst>
          </p:nvPr>
        </p:nvSpPr>
        <p:spPr>
          <a:xfrm>
            <a:off x="8611235" y="1249045"/>
            <a:ext cx="3013710" cy="4246245"/>
          </a:xfrm>
          <a:prstGeom prst="rect">
            <a:avLst/>
          </a:prstGeom>
          <a:noFill/>
        </p:spPr>
        <p:txBody>
          <a:bodyPr wrap="square" rtlCol="0" anchor="t">
            <a:spAutoFit/>
          </a:bodyPr>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条件需求：</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1.</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神奇色阶</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前三阶红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四阶全红</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2.</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神奇</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收红色</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线</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3.</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rPr>
              <a:t>-</a:t>
            </a:r>
            <a:endPar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sym typeface="+mn-ea"/>
            </a:endParaRPr>
          </a:p>
          <a:p>
            <a:pPr algn="just">
              <a:lnSpc>
                <a:spcPct val="130000"/>
              </a:lnSpc>
              <a:spcBef>
                <a:spcPts val="150"/>
              </a:spcBef>
            </a:pP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神奇红</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K</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线并且上站中期生命线</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r>
              <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红色</a:t>
            </a:r>
            <a:r>
              <a:rPr lang="en-US" altLang="zh-CN" sz="2000">
                <a:solidFill>
                  <a:srgbClr val="FF0000"/>
                </a:solidFill>
                <a:latin typeface="思源黑体 CN Heavy" panose="020B0A00000000000000" charset="-122"/>
                <a:ea typeface="思源黑体 CN Heavy" panose="020B0A00000000000000" charset="-122"/>
                <a:cs typeface="思源黑体 CN Heavy" panose="020B0A00000000000000" charset="-122"/>
                <a:sym typeface="+mn-ea"/>
              </a:rPr>
              <a:t>)</a:t>
            </a:r>
            <a:endParaRPr lang="zh-CN" altLang="en-US" sz="2000">
              <a:solidFill>
                <a:srgbClr val="FF0000"/>
              </a:solidFill>
              <a:latin typeface="思源黑体 CN Heavy" panose="020B0A00000000000000" charset="-122"/>
              <a:ea typeface="思源黑体 CN Heavy" panose="020B0A00000000000000" charset="-122"/>
              <a:cs typeface="思源黑体 CN Heavy" panose="020B0A00000000000000" charset="-122"/>
            </a:endParaRPr>
          </a:p>
          <a:p>
            <a:pPr algn="just">
              <a:lnSpc>
                <a:spcPct val="130000"/>
              </a:lnSpc>
              <a:spcBef>
                <a:spcPts val="150"/>
              </a:spcBef>
            </a:pPr>
            <a:endParaRPr lang="zh-CN" altLang="en-US" sz="2000" dirty="0">
              <a:solidFill>
                <a:srgbClr val="FF0000"/>
              </a:solidFill>
              <a:latin typeface="思源黑体 CN Heavy" panose="020B0A00000000000000" charset="-122"/>
              <a:ea typeface="思源黑体 CN Heavy" panose="020B0A00000000000000" charset="-122"/>
              <a:cs typeface="思源黑体 CN Heavy" panose="020B0A00000000000000" charset="-122"/>
            </a:endParaRPr>
          </a:p>
        </p:txBody>
      </p:sp>
      <p:sp>
        <p:nvSpPr>
          <p:cNvPr id="6" name="文本框 5"/>
          <p:cNvSpPr txBox="1"/>
          <p:nvPr>
            <p:custDataLst>
              <p:tags r:id="rId6"/>
            </p:custDataLst>
          </p:nvPr>
        </p:nvSpPr>
        <p:spPr>
          <a:xfrm>
            <a:off x="1741170" y="187706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周期共振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（前三阶红）</a:t>
            </a:r>
            <a:endParaRPr lang="zh-CN" altLang="en-US" sz="2000">
              <a:solidFill>
                <a:srgbClr val="FF0000"/>
              </a:solidFill>
              <a:latin typeface="思源黑体 CN Heavy" panose="020B0A00000000000000" charset="-122"/>
              <a:ea typeface="思源黑体 CN Heavy" panose="020B0A00000000000000" charset="-122"/>
            </a:endParaRPr>
          </a:p>
        </p:txBody>
      </p:sp>
      <p:sp>
        <p:nvSpPr>
          <p:cNvPr id="7" name="文本框 6"/>
          <p:cNvSpPr txBox="1"/>
          <p:nvPr>
            <p:custDataLst>
              <p:tags r:id="rId7"/>
            </p:custDataLst>
          </p:nvPr>
        </p:nvSpPr>
        <p:spPr>
          <a:xfrm>
            <a:off x="4272915" y="1311910"/>
            <a:ext cx="1706880" cy="706755"/>
          </a:xfrm>
          <a:prstGeom prst="rect">
            <a:avLst/>
          </a:prstGeom>
          <a:noFill/>
        </p:spPr>
        <p:txBody>
          <a:bodyPr wrap="none" rtlCol="0">
            <a:spAutoFit/>
          </a:bodyPr>
          <a:p>
            <a:pPr algn="ctr"/>
            <a:r>
              <a:rPr lang="zh-CN" altLang="en-US" sz="2000">
                <a:solidFill>
                  <a:srgbClr val="FF0000"/>
                </a:solidFill>
                <a:latin typeface="思源黑体 CN Heavy" panose="020B0A00000000000000" charset="-122"/>
                <a:ea typeface="思源黑体 CN Heavy" panose="020B0A00000000000000" charset="-122"/>
              </a:rPr>
              <a:t>量价共振</a:t>
            </a:r>
            <a:endParaRPr lang="zh-CN" altLang="en-US" sz="2000">
              <a:solidFill>
                <a:srgbClr val="FF0000"/>
              </a:solidFill>
              <a:latin typeface="思源黑体 CN Heavy" panose="020B0A00000000000000" charset="-122"/>
              <a:ea typeface="思源黑体 CN Heavy" panose="020B0A00000000000000" charset="-122"/>
            </a:endParaRPr>
          </a:p>
          <a:p>
            <a:pPr algn="ctr"/>
            <a:r>
              <a:rPr lang="zh-CN" altLang="en-US" sz="2000">
                <a:solidFill>
                  <a:srgbClr val="FF0000"/>
                </a:solidFill>
                <a:latin typeface="思源黑体 CN Heavy" panose="020B0A00000000000000" charset="-122"/>
                <a:ea typeface="思源黑体 CN Heavy" panose="020B0A00000000000000" charset="-122"/>
              </a:rPr>
              <a:t>（四阶全红）</a:t>
            </a:r>
            <a:endParaRPr lang="zh-CN" altLang="en-US" sz="2000">
              <a:solidFill>
                <a:srgbClr val="FF0000"/>
              </a:solidFill>
              <a:latin typeface="思源黑体 CN Heavy" panose="020B0A00000000000000" charset="-122"/>
              <a:ea typeface="思源黑体 CN Heavy" panose="020B0A00000000000000" charset="-122"/>
            </a:endParaRPr>
          </a:p>
        </p:txBody>
      </p:sp>
    </p:spTree>
    <p:custDataLst>
      <p:tags r:id="rId8"/>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2663825" y="1196340"/>
            <a:ext cx="6239510" cy="3435985"/>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6" name="文本占位符 2"/>
          <p:cNvSpPr>
            <a:spLocks noGrp="1"/>
          </p:cNvSpPr>
          <p:nvPr>
            <p:custDataLst>
              <p:tags r:id="rId4"/>
            </p:custDataLst>
          </p:nvPr>
        </p:nvSpPr>
        <p:spPr>
          <a:xfrm>
            <a:off x="2663825" y="720090"/>
            <a:ext cx="6132195" cy="1012825"/>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①神奇K线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②中期生命线</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en-US" altLang="zh-CN" sz="2000">
                <a:solidFill>
                  <a:schemeClr val="tx1"/>
                </a:solidFill>
                <a:latin typeface="思源黑体 CN Heavy" panose="020B0A00000000000000" charset="-122"/>
                <a:ea typeface="思源黑体 CN Heavy" panose="020B0A00000000000000" charset="-122"/>
                <a:cs typeface="思源黑体 CN Heavy" panose="020B0A00000000000000" charset="-122"/>
              </a:rPr>
              <a:t> </a:t>
            </a:r>
            <a:r>
              <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rPr>
              <a:t>③神奇色阶</a:t>
            </a:r>
            <a:endParaRPr lang="zh-CN" altLang="en-US" sz="2000">
              <a:solidFill>
                <a:schemeClr val="tx1"/>
              </a:solidFill>
              <a:latin typeface="思源黑体 CN Heavy" panose="020B0A00000000000000" charset="-122"/>
              <a:ea typeface="思源黑体 CN Heavy" panose="020B0A00000000000000" charset="-122"/>
              <a:cs typeface="思源黑体 CN Heavy" panose="020B0A00000000000000" charset="-122"/>
            </a:endParaRPr>
          </a:p>
        </p:txBody>
      </p:sp>
      <p:sp>
        <p:nvSpPr>
          <p:cNvPr id="3" name="文本占位符 2"/>
          <p:cNvSpPr>
            <a:spLocks noGrp="1"/>
          </p:cNvSpPr>
          <p:nvPr>
            <p:custDataLst>
              <p:tags r:id="rId5"/>
            </p:custDataLst>
          </p:nvPr>
        </p:nvSpPr>
        <p:spPr>
          <a:xfrm>
            <a:off x="541020" y="4569460"/>
            <a:ext cx="11109960" cy="202184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cs typeface="思源黑体 CN Heavy" panose="020B0A00000000000000" charset="-122"/>
                <a:sym typeface="+mn-ea"/>
              </a:rPr>
              <a:t>①神奇K线：趋势型择时指标，红绿K线实时反映指数当前的趋势强弱以及择时信号，红色K线为持仓区域，绿色K线为观望趋势。</a:t>
            </a:r>
            <a:endParaRPr>
              <a:latin typeface="思源黑体 CN Heavy" panose="020B0A00000000000000" charset="-122"/>
              <a:ea typeface="思源黑体 CN Heavy" panose="020B0A00000000000000" charset="-122"/>
              <a:cs typeface="思源黑体 CN Heavy" panose="020B0A00000000000000" charset="-122"/>
              <a:sym typeface="+mn-ea"/>
            </a:endParaRPr>
          </a:p>
          <a:p>
            <a:r>
              <a:rPr>
                <a:latin typeface="思源黑体 CN Heavy" panose="020B0A00000000000000" charset="-122"/>
                <a:ea typeface="思源黑体 CN Heavy" panose="020B0A00000000000000" charset="-122"/>
                <a:cs typeface="思源黑体 CN Heavy" panose="020B0A00000000000000" charset="-122"/>
                <a:sym typeface="+mn-ea"/>
              </a:rPr>
              <a:t>②中期生命线：用于判断指数趋势变化的强弱。红色线段代表中期生命线趋势向上，标的走强，有望走出趋势上涨行情；绿色线段代表中期生命线趋势向下，标的走弱，有可能走出趋势下跌行情。</a:t>
            </a:r>
            <a:endParaRPr>
              <a:latin typeface="思源黑体 CN Heavy" panose="020B0A00000000000000" charset="-122"/>
              <a:ea typeface="思源黑体 CN Heavy" panose="020B0A00000000000000" charset="-122"/>
              <a:cs typeface="思源黑体 CN Heavy" panose="020B0A00000000000000" charset="-122"/>
              <a:sym typeface="+mn-ea"/>
            </a:endParaRPr>
          </a:p>
        </p:txBody>
      </p:sp>
    </p:spTree>
    <p:custDataLst>
      <p:tags r:id="rId6"/>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custDataLst>
              <p:tags r:id="rId2"/>
            </p:custDataLst>
          </p:nvPr>
        </p:nvPicPr>
        <p:blipFill>
          <a:blip r:embed="rId3"/>
          <a:stretch>
            <a:fillRect/>
          </a:stretch>
        </p:blipFill>
        <p:spPr>
          <a:xfrm>
            <a:off x="410845" y="902335"/>
            <a:ext cx="5420995" cy="5168900"/>
          </a:xfrm>
          <a:prstGeom prst="rect">
            <a:avLst/>
          </a:prstGeom>
          <a:ln w="38100">
            <a:solidFill>
              <a:schemeClr val="accent5"/>
            </a:solidFill>
          </a:ln>
        </p:spPr>
      </p:pic>
      <p:pic>
        <p:nvPicPr>
          <p:cNvPr id="10" name="图片 9"/>
          <p:cNvPicPr>
            <a:picLocks noChangeAspect="1"/>
          </p:cNvPicPr>
          <p:nvPr>
            <p:custDataLst>
              <p:tags r:id="rId4"/>
            </p:custDataLst>
          </p:nvPr>
        </p:nvPicPr>
        <p:blipFill>
          <a:blip r:embed="rId5"/>
          <a:stretch>
            <a:fillRect/>
          </a:stretch>
        </p:blipFill>
        <p:spPr>
          <a:xfrm>
            <a:off x="6028055" y="902335"/>
            <a:ext cx="5754370" cy="5168265"/>
          </a:xfrm>
          <a:prstGeom prst="rect">
            <a:avLst/>
          </a:prstGeom>
          <a:ln w="38100">
            <a:solidFill>
              <a:schemeClr val="accent6"/>
            </a:solidFill>
          </a:ln>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神奇战法</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3"/>
          <p:cNvPicPr>
            <a:picLocks noChangeAspect="1"/>
          </p:cNvPicPr>
          <p:nvPr/>
        </p:nvPicPr>
        <p:blipFill>
          <a:blip r:embed="rId2"/>
          <a:stretch>
            <a:fillRect/>
          </a:stretch>
        </p:blipFill>
        <p:spPr>
          <a:xfrm>
            <a:off x="1463040" y="1379220"/>
            <a:ext cx="9266555" cy="4098925"/>
          </a:xfrm>
          <a:prstGeom prst="rect">
            <a:avLst/>
          </a:prstGeom>
          <a:noFill/>
          <a:ln>
            <a:noFill/>
          </a:ln>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702945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捕捞季节</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四四边界与</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变化</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424180" y="973455"/>
            <a:ext cx="5235575" cy="5147945"/>
          </a:xfrm>
          <a:prstGeom prst="rect">
            <a:avLst/>
          </a:prstGeom>
          <a:ln w="38100">
            <a:solidFill>
              <a:schemeClr val="accent3"/>
            </a:solidFill>
          </a:ln>
        </p:spPr>
      </p:pic>
      <p:pic>
        <p:nvPicPr>
          <p:cNvPr id="6" name="图片 5"/>
          <p:cNvPicPr>
            <a:picLocks noChangeAspect="1"/>
          </p:cNvPicPr>
          <p:nvPr>
            <p:custDataLst>
              <p:tags r:id="rId4"/>
            </p:custDataLst>
          </p:nvPr>
        </p:nvPicPr>
        <p:blipFill>
          <a:blip r:embed="rId5"/>
          <a:stretch>
            <a:fillRect/>
          </a:stretch>
        </p:blipFill>
        <p:spPr>
          <a:xfrm>
            <a:off x="5964555" y="973455"/>
            <a:ext cx="5748655" cy="5147310"/>
          </a:xfrm>
          <a:prstGeom prst="rect">
            <a:avLst/>
          </a:prstGeom>
          <a:ln w="38100">
            <a:solidFill>
              <a:schemeClr val="accent4">
                <a:lumMod val="75000"/>
              </a:schemeClr>
            </a:solidFill>
          </a:ln>
        </p:spPr>
      </p:pic>
    </p:spTree>
    <p:custDataLst>
      <p:tags r:id="rId6"/>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0" y="0"/>
            <a:ext cx="12192000" cy="685800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userDrawn="1">
            <p:custDataLst>
              <p:tags r:id="rId1"/>
            </p:custDataLst>
          </p:nvPr>
        </p:nvSpPr>
        <p:spPr>
          <a:xfrm>
            <a:off x="2956560" y="1362710"/>
            <a:ext cx="6278880" cy="1014730"/>
          </a:xfrm>
          <a:prstGeom prst="rect">
            <a:avLst/>
          </a:prstGeom>
          <a:noFill/>
        </p:spPr>
        <p:txBody>
          <a:bodyPr wrap="none" rtlCol="0" anchor="ctr" anchorCtr="0">
            <a:spAutoFit/>
          </a:bodyPr>
          <a:p>
            <a:r>
              <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rPr>
              <a:t>让投资遇见美好！</a:t>
            </a:r>
            <a:endParaRPr lang="zh-CN" altLang="en-US" sz="6000" b="1">
              <a:gradFill>
                <a:gsLst>
                  <a:gs pos="0">
                    <a:srgbClr val="FFFBE0"/>
                  </a:gs>
                  <a:gs pos="100000">
                    <a:srgbClr val="FFF39A"/>
                  </a:gs>
                </a:gsLst>
                <a:lin ang="5400000" scaled="0"/>
              </a:gradFill>
              <a:latin typeface="思源黑体 CN Bold" panose="020B0800000000000000" charset="-122"/>
              <a:ea typeface="思源黑体 CN Bold" panose="020B0800000000000000" charset="-122"/>
              <a:cs typeface="思源黑体 CN Bold" panose="020B0800000000000000" charset="-122"/>
            </a:endParaRPr>
          </a:p>
        </p:txBody>
      </p:sp>
      <p:sp>
        <p:nvSpPr>
          <p:cNvPr id="4" name="圆角矩形 3"/>
          <p:cNvSpPr/>
          <p:nvPr userDrawn="1">
            <p:custDataLst>
              <p:tags r:id="rId2"/>
            </p:custDataLst>
          </p:nvPr>
        </p:nvSpPr>
        <p:spPr>
          <a:xfrm>
            <a:off x="1450975" y="2447290"/>
            <a:ext cx="8990965" cy="2712085"/>
          </a:xfrm>
          <a:prstGeom prst="roundRect">
            <a:avLst>
              <a:gd name="adj" fmla="val 4235"/>
            </a:avLst>
          </a:prstGeom>
          <a:solidFill>
            <a:schemeClr val="bg1"/>
          </a:solidFill>
          <a:ln>
            <a:solidFill>
              <a:srgbClr val="FBE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userDrawn="1">
            <p:custDataLst>
              <p:tags r:id="rId3"/>
            </p:custDataLst>
          </p:nvPr>
        </p:nvSpPr>
        <p:spPr>
          <a:xfrm>
            <a:off x="1750060" y="2773680"/>
            <a:ext cx="8393430" cy="2059940"/>
          </a:xfrm>
          <a:prstGeom prst="rect">
            <a:avLst/>
          </a:prstGeom>
          <a:noFill/>
        </p:spPr>
        <p:txBody>
          <a:bodyPr wrap="square" rtlCol="0" anchor="t">
            <a:spAutoFit/>
          </a:bodyPr>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我司所有工作人员均不允许推荐股票、不允许承诺收益、不允许代客理财、不允许合作分成、不允许私下收款，如您发现有任何违规行为，请立即拨打400-700-3809向我们举报!</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a:p>
            <a:pPr fontAlgn="auto">
              <a:lnSpc>
                <a:spcPct val="160000"/>
              </a:lnSpc>
            </a:pPr>
            <a:r>
              <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rPr>
              <a:t>风险提示:所有信息及观点均来源于公开信息及经传软件信号显示，仅供参考，不构成最终投资依据，软件作为辅助参考工具,无法承诺收益，投资者应正视市场风险，自主作出投资决策并自行承担投资风险。投资有风险，入市须谨慎!</a:t>
            </a:r>
            <a:endParaRPr lang="zh-CN" altLang="en-US" sz="1600" b="1">
              <a:solidFill>
                <a:schemeClr val="tx1">
                  <a:lumMod val="75000"/>
                  <a:lumOff val="25000"/>
                </a:schemeClr>
              </a:solidFill>
              <a:latin typeface="思源黑体 CN Light" panose="020B0300000000000000" charset="-122"/>
              <a:ea typeface="思源黑体 CN Light" panose="020B0300000000000000" charset="-122"/>
              <a:cs typeface="思源黑体 CN Light" panose="020B0300000000000000" charset="-122"/>
              <a:sym typeface="+mn-ea"/>
            </a:endParaRPr>
          </a:p>
        </p:txBody>
      </p:sp>
    </p:spTree>
    <p:custDataLst>
      <p:tags r:id="rId4"/>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交易</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6924675" y="768350"/>
            <a:ext cx="4840605" cy="3869055"/>
          </a:xfrm>
          <a:prstGeom prst="rect">
            <a:avLst/>
          </a:prstGeom>
        </p:spPr>
      </p:pic>
      <p:sp>
        <p:nvSpPr>
          <p:cNvPr id="3" name="文本框 2"/>
          <p:cNvSpPr txBox="1"/>
          <p:nvPr/>
        </p:nvSpPr>
        <p:spPr>
          <a:xfrm>
            <a:off x="1193165" y="4637405"/>
            <a:ext cx="9869170" cy="1353820"/>
          </a:xfrm>
          <a:prstGeom prst="rect">
            <a:avLst/>
          </a:prstGeom>
          <a:noFill/>
        </p:spPr>
        <p:txBody>
          <a:bodyPr wrap="square" rtlCol="0" anchor="t">
            <a:noAutofit/>
          </a:bodyPr>
          <a:p>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tx1"/>
                </a:solidFill>
                <a:latin typeface="微软雅黑" panose="020B0503020204020204" charset="-122"/>
                <a:ea typeface="微软雅黑" panose="020B0503020204020204" charset="-122"/>
                <a:cs typeface="微软雅黑" panose="020B0503020204020204" charset="-122"/>
              </a:rPr>
              <a:t>个股数量超过</a:t>
            </a:r>
            <a:r>
              <a:rPr lang="en-US" altLang="zh-CN" sz="2400">
                <a:solidFill>
                  <a:schemeClr val="tx1"/>
                </a:solidFill>
                <a:latin typeface="微软雅黑" panose="020B0503020204020204" charset="-122"/>
                <a:ea typeface="微软雅黑" panose="020B0503020204020204" charset="-122"/>
                <a:cs typeface="微软雅黑" panose="020B0503020204020204" charset="-122"/>
              </a:rPr>
              <a:t>5000</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只，</a:t>
            </a:r>
            <a:r>
              <a:rPr lang="zh-CN" altLang="en-US" sz="2400">
                <a:solidFill>
                  <a:srgbClr val="FF0000"/>
                </a:solidFill>
                <a:latin typeface="微软雅黑" panose="020B0503020204020204" charset="-122"/>
                <a:ea typeface="微软雅黑" panose="020B0503020204020204" charset="-122"/>
                <a:cs typeface="微软雅黑" panose="020B0503020204020204" charset="-122"/>
              </a:rPr>
              <a:t>板块快速轮动，板块内部个股也在轮动，涨高的不敢追，选低位的不一定涨</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，那么跟随趋势就成为普通投资者的</a:t>
            </a:r>
            <a:r>
              <a:rPr lang="zh-CN" altLang="en-US" sz="2400">
                <a:solidFill>
                  <a:schemeClr val="tx1"/>
                </a:solidFill>
                <a:latin typeface="微软雅黑" panose="020B0503020204020204" charset="-122"/>
                <a:ea typeface="微软雅黑" panose="020B0503020204020204" charset="-122"/>
                <a:cs typeface="微软雅黑" panose="020B0503020204020204" charset="-122"/>
              </a:rPr>
              <a:t>首选！</a:t>
            </a:r>
            <a:endParaRPr lang="zh-CN" altLang="en-US" sz="24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3"/>
          <a:stretch>
            <a:fillRect/>
          </a:stretch>
        </p:blipFill>
        <p:spPr>
          <a:xfrm>
            <a:off x="325755" y="877570"/>
            <a:ext cx="6598920" cy="3759835"/>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画趋势</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3524885" y="4282440"/>
            <a:ext cx="8047990" cy="1071880"/>
          </a:xfrm>
          <a:prstGeom prst="rect">
            <a:avLst/>
          </a:prstGeom>
          <a:noFill/>
        </p:spPr>
        <p:txBody>
          <a:bodyPr wrap="square" rtlCol="0" anchor="t">
            <a:noAutofit/>
          </a:bodyPr>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上升趋势线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画法：连接两个或以上逐步抬高的低点，形成一条向上倾斜的直线。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作用：判断支撑位，价格回踩趋势线时可能反弹。</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确认：至少需要</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个低点，第</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3</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点验证有效性。</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下降趋势线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画法：连接两个或以上逐步降低的高点，形成向下倾斜的直线。</a:t>
            </a:r>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作用：判断阻力位，价格反弹至趋势线时可能回落。</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2"/>
          <a:stretch>
            <a:fillRect/>
          </a:stretch>
        </p:blipFill>
        <p:spPr>
          <a:xfrm>
            <a:off x="2005965" y="768350"/>
            <a:ext cx="8546465" cy="3514090"/>
          </a:xfrm>
          <a:prstGeom prst="rect">
            <a:avLst/>
          </a:prstGeom>
        </p:spPr>
      </p:pic>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趋势交易</a:t>
            </a:r>
            <a:r>
              <a:rPr kumimoji="0" lang="en-US" altLang="zh-CN"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均线</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5930265" y="5385435"/>
            <a:ext cx="6100445"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均线：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5</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日（中期趋势）、</a:t>
            </a:r>
            <a:r>
              <a:rPr lang="en-US" altLang="zh-CN" sz="1600">
                <a:solidFill>
                  <a:schemeClr val="tx1"/>
                </a:solidFill>
                <a:latin typeface="微软雅黑" panose="020B0503020204020204" charset="-122"/>
                <a:ea typeface="微软雅黑" panose="020B0503020204020204" charset="-122"/>
                <a:cs typeface="微软雅黑" panose="020B0503020204020204" charset="-122"/>
              </a:rPr>
              <a:t>250</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日（长期</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趋势）</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pic>
        <p:nvPicPr>
          <p:cNvPr id="2" name="图片 1"/>
          <p:cNvPicPr>
            <a:picLocks noChangeAspect="1"/>
          </p:cNvPicPr>
          <p:nvPr/>
        </p:nvPicPr>
        <p:blipFill>
          <a:blip r:embed="rId2"/>
          <a:stretch>
            <a:fillRect/>
          </a:stretch>
        </p:blipFill>
        <p:spPr>
          <a:xfrm>
            <a:off x="263525" y="871855"/>
            <a:ext cx="6298565" cy="4410075"/>
          </a:xfrm>
          <a:prstGeom prst="rect">
            <a:avLst/>
          </a:prstGeom>
        </p:spPr>
      </p:pic>
      <p:pic>
        <p:nvPicPr>
          <p:cNvPr id="6" name="图片 5"/>
          <p:cNvPicPr>
            <a:picLocks noChangeAspect="1"/>
          </p:cNvPicPr>
          <p:nvPr/>
        </p:nvPicPr>
        <p:blipFill>
          <a:blip r:embed="rId3"/>
          <a:stretch>
            <a:fillRect/>
          </a:stretch>
        </p:blipFill>
        <p:spPr>
          <a:xfrm>
            <a:off x="6620510" y="768350"/>
            <a:ext cx="5348605" cy="4512945"/>
          </a:xfrm>
          <a:prstGeom prst="rect">
            <a:avLst/>
          </a:prstGeom>
        </p:spPr>
      </p:pic>
      <p:sp>
        <p:nvSpPr>
          <p:cNvPr id="7" name="文本框 6"/>
          <p:cNvSpPr txBox="1"/>
          <p:nvPr/>
        </p:nvSpPr>
        <p:spPr>
          <a:xfrm>
            <a:off x="2512695" y="5385435"/>
            <a:ext cx="2089150" cy="741045"/>
          </a:xfrm>
          <a:prstGeom prst="rect">
            <a:avLst/>
          </a:prstGeom>
          <a:noFill/>
        </p:spPr>
        <p:txBody>
          <a:bodyPr wrap="square" rtlCol="0" anchor="t">
            <a:noAutofit/>
          </a:bodyPr>
          <a:p>
            <a:endParaRPr lang="en-US" altLang="zh-CN" sz="1600">
              <a:solidFill>
                <a:schemeClr val="tx1"/>
              </a:solidFill>
              <a:latin typeface="微软雅黑" panose="020B0503020204020204" charset="-122"/>
              <a:ea typeface="微软雅黑" panose="020B0503020204020204" charset="-122"/>
              <a:cs typeface="微软雅黑" panose="020B0503020204020204" charset="-122"/>
            </a:endParaRPr>
          </a:p>
          <a:p>
            <a:r>
              <a:rPr lang="zh-CN" altLang="en-US" sz="1600">
                <a:solidFill>
                  <a:schemeClr val="tx1"/>
                </a:solidFill>
                <a:latin typeface="微软雅黑" panose="020B0503020204020204" charset="-122"/>
                <a:ea typeface="微软雅黑" panose="020B0503020204020204" charset="-122"/>
                <a:cs typeface="微软雅黑" panose="020B0503020204020204" charset="-122"/>
              </a:rPr>
              <a:t>葛南维</a:t>
            </a:r>
            <a:r>
              <a:rPr lang="zh-CN" altLang="en-US" sz="1600">
                <a:solidFill>
                  <a:schemeClr val="tx1"/>
                </a:solidFill>
                <a:latin typeface="微软雅黑" panose="020B0503020204020204" charset="-122"/>
                <a:ea typeface="微软雅黑" panose="020B0503020204020204" charset="-122"/>
                <a:cs typeface="微软雅黑" panose="020B0503020204020204" charset="-122"/>
              </a:rPr>
              <a:t>法则</a:t>
            </a:r>
            <a:endParaRPr lang="zh-CN" altLang="en-US" sz="16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神奇色阶</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占位符 2"/>
          <p:cNvSpPr>
            <a:spLocks noGrp="1"/>
          </p:cNvSpPr>
          <p:nvPr>
            <p:custDataLst>
              <p:tags r:id="rId2"/>
            </p:custDataLst>
          </p:nvPr>
        </p:nvSpPr>
        <p:spPr>
          <a:xfrm>
            <a:off x="1431290" y="1208405"/>
            <a:ext cx="931799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a:latin typeface="思源黑体 CN Heavy" panose="020B0A00000000000000" charset="-122"/>
                <a:ea typeface="思源黑体 CN Heavy" panose="020B0A00000000000000" charset="-122"/>
                <a:sym typeface="+mn-ea"/>
              </a:rPr>
              <a:t>③神奇色阶：用于判断趋势和量能变化，动态捕捉指数短中长期的趋势变化，揭示当前市场量能的变化情况。</a:t>
            </a:r>
            <a:endParaRPr>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第一条色阶代表市场短期趋势，红色代表趋势向上，灰色代表趋势震荡，绿色代表趋势向下；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第二条色阶代表市场中期趋势，红色代表趋势向上，灰色代表趋势震荡，绿色代表趋势向下；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第三条色阶代表市场长期趋势，红色代表趋势向上，灰色代表趋势震荡，绿色代表趋势向下；</a:t>
            </a:r>
            <a:endParaRPr sz="1600">
              <a:latin typeface="思源黑体 CN Heavy" panose="020B0A00000000000000" charset="-122"/>
              <a:ea typeface="思源黑体 CN Heavy" panose="020B0A00000000000000" charset="-122"/>
              <a:sym typeface="+mn-ea"/>
            </a:endParaRPr>
          </a:p>
          <a:p>
            <a:pPr>
              <a:lnSpc>
                <a:spcPct val="100000"/>
              </a:lnSpc>
            </a:pPr>
            <a:r>
              <a:rPr sz="1600">
                <a:latin typeface="思源黑体 CN Heavy" panose="020B0A00000000000000" charset="-122"/>
                <a:ea typeface="思源黑体 CN Heavy" panose="020B0A00000000000000" charset="-122"/>
                <a:sym typeface="+mn-ea"/>
              </a:rPr>
              <a:t>第四条色阶代表市场量的势能，红色代表市场量能向好，绿色代表市场量能萎靡。</a:t>
            </a:r>
            <a:endParaRPr sz="1600">
              <a:latin typeface="思源黑体 CN Heavy" panose="020B0A00000000000000" charset="-122"/>
              <a:ea typeface="思源黑体 CN Heavy" panose="020B0A00000000000000" charset="-122"/>
              <a:sym typeface="+mn-ea"/>
            </a:endParaRPr>
          </a:p>
        </p:txBody>
      </p:sp>
      <p:pic>
        <p:nvPicPr>
          <p:cNvPr id="2" name="图片 1"/>
          <p:cNvPicPr>
            <a:picLocks noChangeAspect="1"/>
          </p:cNvPicPr>
          <p:nvPr>
            <p:custDataLst>
              <p:tags r:id="rId3"/>
            </p:custDataLst>
          </p:nvPr>
        </p:nvPicPr>
        <p:blipFill>
          <a:blip r:embed="rId4"/>
          <a:stretch>
            <a:fillRect/>
          </a:stretch>
        </p:blipFill>
        <p:spPr>
          <a:xfrm>
            <a:off x="1275715" y="3936365"/>
            <a:ext cx="9706610" cy="2111375"/>
          </a:xfrm>
          <a:prstGeom prst="rect">
            <a:avLst/>
          </a:prstGeom>
          <a:ln>
            <a:solidFill>
              <a:schemeClr val="bg1">
                <a:lumMod val="95000"/>
              </a:schemeClr>
            </a:solidFill>
          </a:ln>
          <a:effectLst>
            <a:outerShdw blurRad="50800" dist="38100" dir="2700000" algn="tl" rotWithShape="0">
              <a:prstClr val="black">
                <a:alpha val="40000"/>
              </a:prstClr>
            </a:outerShdw>
          </a:effectLst>
        </p:spPr>
      </p:pic>
    </p:spTree>
    <p:custDataLst>
      <p:tags r:id="rId5"/>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量的</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八阶律</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5" name="图片 4"/>
          <p:cNvPicPr>
            <a:picLocks noChangeAspect="1"/>
          </p:cNvPicPr>
          <p:nvPr>
            <p:custDataLst>
              <p:tags r:id="rId2"/>
            </p:custDataLst>
          </p:nvPr>
        </p:nvPicPr>
        <p:blipFill>
          <a:blip r:embed="rId3"/>
          <a:stretch>
            <a:fillRect/>
          </a:stretch>
        </p:blipFill>
        <p:spPr>
          <a:xfrm>
            <a:off x="3463290" y="892175"/>
            <a:ext cx="5266055" cy="5341620"/>
          </a:xfrm>
          <a:prstGeom prst="rect">
            <a:avLst/>
          </a:prstGeom>
          <a:ln w="38100">
            <a:solidFill>
              <a:schemeClr val="accent5">
                <a:lumMod val="50000"/>
              </a:schemeClr>
            </a:solidFill>
          </a:ln>
        </p:spPr>
      </p:pic>
    </p:spTree>
    <p:custDataLst>
      <p:tags r:id="rId4"/>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大盘</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状态</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3" name="文本框 2"/>
          <p:cNvSpPr txBox="1"/>
          <p:nvPr/>
        </p:nvSpPr>
        <p:spPr>
          <a:xfrm>
            <a:off x="9539605" y="2604135"/>
            <a:ext cx="2480945" cy="2184400"/>
          </a:xfrm>
          <a:prstGeom prst="rect">
            <a:avLst/>
          </a:prstGeom>
          <a:noFill/>
        </p:spPr>
        <p:txBody>
          <a:bodyPr wrap="square" rtlCol="0">
            <a:noAutofit/>
          </a:bodyPr>
          <a:p>
            <a:r>
              <a:rPr lang="en-US" altLang="zh-CN" sz="2000">
                <a:solidFill>
                  <a:schemeClr val="tx1"/>
                </a:solidFill>
              </a:rPr>
              <a:t>1.</a:t>
            </a:r>
            <a:r>
              <a:rPr lang="zh-CN" altLang="en-US" sz="2000">
                <a:solidFill>
                  <a:schemeClr val="tx1"/>
                </a:solidFill>
              </a:rPr>
              <a:t>上证指数金叉，平均股价重新站上</a:t>
            </a:r>
            <a:r>
              <a:rPr lang="en-US" altLang="zh-CN" sz="2000">
                <a:solidFill>
                  <a:schemeClr val="tx1"/>
                </a:solidFill>
              </a:rPr>
              <a:t>5</a:t>
            </a:r>
            <a:r>
              <a:rPr lang="zh-CN" altLang="en-US" sz="2000">
                <a:solidFill>
                  <a:schemeClr val="tx1"/>
                </a:solidFill>
              </a:rPr>
              <a:t>日线</a:t>
            </a:r>
            <a:endParaRPr lang="zh-CN" altLang="en-US" sz="2000">
              <a:solidFill>
                <a:schemeClr val="tx1"/>
              </a:solidFill>
            </a:endParaRPr>
          </a:p>
          <a:p>
            <a:endParaRPr lang="zh-CN" altLang="en-US" sz="2000">
              <a:solidFill>
                <a:schemeClr val="tx1"/>
              </a:solidFill>
            </a:endParaRPr>
          </a:p>
          <a:p>
            <a:r>
              <a:rPr lang="en-US" altLang="zh-CN" sz="2000">
                <a:solidFill>
                  <a:schemeClr val="tx1"/>
                </a:solidFill>
              </a:rPr>
              <a:t>2.</a:t>
            </a:r>
            <a:r>
              <a:rPr lang="zh-CN" altLang="en-US" sz="2000">
                <a:solidFill>
                  <a:schemeClr val="tx1"/>
                </a:solidFill>
              </a:rPr>
              <a:t>战局混乱，合力更好做</a:t>
            </a:r>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a:p>
            <a:endParaRPr lang="zh-CN" altLang="en-US" sz="2000">
              <a:solidFill>
                <a:schemeClr val="tx1"/>
              </a:solidFill>
            </a:endParaRPr>
          </a:p>
        </p:txBody>
      </p:sp>
      <p:pic>
        <p:nvPicPr>
          <p:cNvPr id="5" name="图片 4"/>
          <p:cNvPicPr>
            <a:picLocks noChangeAspect="1"/>
          </p:cNvPicPr>
          <p:nvPr/>
        </p:nvPicPr>
        <p:blipFill>
          <a:blip r:embed="rId2"/>
          <a:stretch>
            <a:fillRect/>
          </a:stretch>
        </p:blipFill>
        <p:spPr>
          <a:xfrm>
            <a:off x="494665" y="791845"/>
            <a:ext cx="4107815" cy="5568315"/>
          </a:xfrm>
          <a:prstGeom prst="rect">
            <a:avLst/>
          </a:prstGeom>
        </p:spPr>
      </p:pic>
      <p:pic>
        <p:nvPicPr>
          <p:cNvPr id="7" name="图片 6"/>
          <p:cNvPicPr>
            <a:picLocks noChangeAspect="1"/>
          </p:cNvPicPr>
          <p:nvPr/>
        </p:nvPicPr>
        <p:blipFill>
          <a:blip r:embed="rId3"/>
          <a:stretch>
            <a:fillRect/>
          </a:stretch>
        </p:blipFill>
        <p:spPr>
          <a:xfrm>
            <a:off x="4860925" y="791845"/>
            <a:ext cx="4559300" cy="5567680"/>
          </a:xfrm>
          <a:prstGeom prst="rect">
            <a:avLst/>
          </a:prstGeom>
        </p:spPr>
      </p:pic>
    </p:spTree>
    <p:custDataLst>
      <p:tags r:id="rId4"/>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971800" y="0"/>
            <a:ext cx="6440170" cy="768350"/>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消息</a:t>
            </a:r>
            <a:r>
              <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面</a:t>
            </a:r>
            <a:endParaRPr kumimoji="0" lang="zh-CN" altLang="en-US" sz="44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8" name="文本框 7"/>
          <p:cNvSpPr txBox="1"/>
          <p:nvPr>
            <p:custDataLst>
              <p:tags r:id="rId2"/>
            </p:custDataLst>
          </p:nvPr>
        </p:nvSpPr>
        <p:spPr>
          <a:xfrm>
            <a:off x="3853180" y="5586095"/>
            <a:ext cx="5176520" cy="609600"/>
          </a:xfrm>
          <a:prstGeom prst="rect">
            <a:avLst/>
          </a:prstGeom>
          <a:noFill/>
        </p:spPr>
        <p:txBody>
          <a:bodyPr wrap="square" rtlCol="0">
            <a:noAutofit/>
          </a:bodyPr>
          <a:p>
            <a:r>
              <a:rPr lang="zh-CN" sz="2000">
                <a:solidFill>
                  <a:schemeClr val="tx1"/>
                </a:solidFill>
              </a:rPr>
              <a:t>算力景气度提升，锂电业绩高增景气度高</a:t>
            </a:r>
            <a:endParaRPr lang="zh-CN" sz="2000">
              <a:solidFill>
                <a:schemeClr val="tx1"/>
              </a:solidFill>
            </a:endParaRPr>
          </a:p>
        </p:txBody>
      </p:sp>
      <p:pic>
        <p:nvPicPr>
          <p:cNvPr id="5" name="图片 4"/>
          <p:cNvPicPr>
            <a:picLocks noChangeAspect="1"/>
          </p:cNvPicPr>
          <p:nvPr/>
        </p:nvPicPr>
        <p:blipFill>
          <a:blip r:embed="rId3"/>
          <a:stretch>
            <a:fillRect/>
          </a:stretch>
        </p:blipFill>
        <p:spPr>
          <a:xfrm>
            <a:off x="2530475" y="768350"/>
            <a:ext cx="6697980" cy="2219325"/>
          </a:xfrm>
          <a:prstGeom prst="rect">
            <a:avLst/>
          </a:prstGeom>
        </p:spPr>
      </p:pic>
      <p:pic>
        <p:nvPicPr>
          <p:cNvPr id="6" name="图片 5"/>
          <p:cNvPicPr>
            <a:picLocks noChangeAspect="1"/>
          </p:cNvPicPr>
          <p:nvPr/>
        </p:nvPicPr>
        <p:blipFill>
          <a:blip r:embed="rId4"/>
          <a:stretch>
            <a:fillRect/>
          </a:stretch>
        </p:blipFill>
        <p:spPr>
          <a:xfrm>
            <a:off x="2674620" y="3051175"/>
            <a:ext cx="6553835" cy="2390140"/>
          </a:xfrm>
          <a:prstGeom prst="rect">
            <a:avLst/>
          </a:prstGeom>
        </p:spPr>
      </p:pic>
    </p:spTree>
    <p:custDataLst>
      <p:tags r:id="rId5"/>
    </p:custDataLst>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00.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101.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PA" val="v5.2.11"/>
  <p:tag name="KSO_WM_DIAGRAM_VIRTUALLY_FRAME" val="{&quot;height&quot;:404.2,&quot;left&quot;:49.4,&quot;top&quot;:87.15,&quot;width&quot;:861.3034645669292}"/>
</p:tagLst>
</file>

<file path=ppt/tags/tag104.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10.xml><?xml version="1.0" encoding="utf-8"?>
<p:tagLst xmlns:p="http://schemas.openxmlformats.org/presentationml/2006/main">
  <p:tag name="KSO_WM_BEAUTIFY_FLAG" val="#wm#"/>
  <p:tag name="KSO_WM_TEMPLATE_CATEGORY" val="custom"/>
  <p:tag name="KSO_WM_TEMPLATE_INDEX" val="20205081"/>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wm#"/>
  <p:tag name="KSO_WM_TEMPLATE_CATEGORY" val="custom"/>
  <p:tag name="KSO_WM_TEMPLATE_INDEX" val="20205081"/>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wm#"/>
  <p:tag name="KSO_WM_TEMPLATE_CATEGORY" val="custom"/>
  <p:tag name="KSO_WM_TEMPLATE_INDEX" val="20205081"/>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3.xml><?xml version="1.0" encoding="utf-8"?>
<p:tagLst xmlns:p="http://schemas.openxmlformats.org/presentationml/2006/main">
  <p:tag name="KSO_WM_BEAUTIFY_FLAG" val="#wm#"/>
  <p:tag name="KSO_WM_TEMPLATE_CATEGORY" val="custom"/>
  <p:tag name="KSO_WM_TEMPLATE_INDEX" val="20205081"/>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UNIT_PLACING_PICTURE_USER_VIEWPORT" val="{&quot;height&quot;:1539,&quot;width&quot;:39003}"/>
  <p:tag name="KSO_WM_BEAUTIFY_FLAG" val=""/>
</p:tagLst>
</file>

<file path=ppt/tags/tag137.xml><?xml version="1.0" encoding="utf-8"?>
<p:tagLst xmlns:p="http://schemas.openxmlformats.org/presentationml/2006/main">
  <p:tag name="KSO_WM_BEAUTIFY_FLAG" val="#wm#"/>
  <p:tag name="KSO_WM_TEMPLATE_CATEGORY" val="custom"/>
  <p:tag name="KSO_WM_TEMPLATE_INDEX" val="20205081"/>
</p:tagLst>
</file>

<file path=ppt/tags/tag138.xml><?xml version="1.0" encoding="utf-8"?>
<p:tagLst xmlns:p="http://schemas.openxmlformats.org/presentationml/2006/main">
  <p:tag name="KSO_WPP_MARK_KEY" val="34a5c737-2527-451b-a6cc-313a70f4ce21"/>
  <p:tag name="COMMONDATA" val="eyJoZGlkIjoiNTFmYTliYTIyYWM1N2UzNDc1MDg1MjNkMDFmYjQxZWYifQ=="/>
  <p:tag name="resource_record_key" val="{&quot;65&quot;:[20205081],&quot;70&quot;:[331598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wm#"/>
  <p:tag name="KSO_WM_TEMPLATE_CATEGORY" val="custom"/>
  <p:tag name="KSO_WM_TEMPLATE_INDEX" val="2020508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wm#"/>
  <p:tag name="KSO_WM_TEMPLATE_CATEGORY" val="custom"/>
  <p:tag name="KSO_WM_TEMPLATE_INDEX" val="20205081"/>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DIAGRAM_VIRTUALLY_FRAME" val="{&quot;height&quot;:367,&quot;left&quot;:25.1,&quot;top&quot;:97.1,&quot;width&quot;:914.75}"/>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3"/>
  <p:tag name="KSO_WM_TEMPLATE_CATEGORY" val="diagram"/>
  <p:tag name="KSO_WM_TEMPLATE_INDEX" val="20231107"/>
  <p:tag name="KSO_WM_UNIT_LAYERLEVEL" val="1_1_1"/>
  <p:tag name="KSO_WM_TAG_VERSION" val="3.0"/>
  <p:tag name="KSO_WM_UNIT_TYPE" val="o_h_i"/>
  <p:tag name="KSO_WM_UNIT_INDEX" val="1_1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3"/>
  <p:tag name="KSO_WM_TEMPLATE_CATEGORY" val="diagram"/>
  <p:tag name="KSO_WM_TEMPLATE_INDEX" val="20231107"/>
  <p:tag name="KSO_WM_UNIT_LAYERLEVEL" val="1_1_1"/>
  <p:tag name="KSO_WM_TAG_VERSION" val="3.0"/>
  <p:tag name="KSO_WM_UNIT_TYPE" val="o_h_i"/>
  <p:tag name="KSO_WM_UNIT_INDEX" val="1_2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3"/>
  <p:tag name="KSO_WM_TEMPLATE_CATEGORY" val="diagram"/>
  <p:tag name="KSO_WM_TEMPLATE_INDEX" val="20231107"/>
  <p:tag name="KSO_WM_UNIT_LAYERLEVEL" val="1_1_1"/>
  <p:tag name="KSO_WM_TAG_VERSION" val="3.0"/>
  <p:tag name="KSO_WM_UNIT_TYPE" val="o_h_i"/>
  <p:tag name="KSO_WM_UNIT_INDEX" val="1_3_3"/>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solidLine&quot;:{&quot;brightness&quot;:0.4000000059604645,&quot;colorType&quot;:1,&quot;foreColorIndex&quot;:5,&quot;transparency&quot;:0},&quot;type&quot;:1},&quot;shadow&quot;:{&quot;colorType&quot;:0},&quot;threeD&quot;:{&quot;curvedSurface&quot;:{&quot;brightness&quot;:0,&quot;colorType&quot;:2,&quot;rgb&quot;:&quot;#000000&quot;},&quot;depth&quot;:{&quot;colorType&quot;:0}}},&quot;text&quot;:{&quot;fill&quot;:{},&quot;glow&quot;:{},&quot;line&quot;:{},&quot;shadow&quot;:{},&quot;threeD&quot;:{}}}"/>
  <p:tag name="KSO_WM_BEAUTIFY_FLAG" val="#wm#"/>
  <p:tag name="KSO_WM_UNIT_LINE_FORE_SCHEMECOLOR_INDEX" val="5"/>
  <p:tag name="KSO_WM_DIAGRAM_USE_COLOR_VALUE" val="{&quot;color_scheme&quot;:1,&quot;color_type&quot;:1,&quot;theme_color_indexes&quot;:[5,6,5,6,5,6]}"/>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5"/>
  <p:tag name="KSO_WM_TEMPLATE_CATEGORY" val="diagram"/>
  <p:tag name="KSO_WM_TEMPLATE_INDEX" val="20231107"/>
  <p:tag name="KSO_WM_UNIT_LAYERLEVEL" val="1_1_1"/>
  <p:tag name="KSO_WM_TAG_VERSION" val="3.0"/>
  <p:tag name="KSO_WM_UNIT_TYPE" val="o_h_i"/>
  <p:tag name="KSO_WM_UNIT_INDEX" val="1_1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4"/>
  <p:tag name="KSO_WM_TEMPLATE_CATEGORY" val="diagram"/>
  <p:tag name="KSO_WM_TEMPLATE_INDEX" val="20231107"/>
  <p:tag name="KSO_WM_UNIT_LAYERLEVEL" val="1_1_1"/>
  <p:tag name="KSO_WM_TAG_VERSION" val="3.0"/>
  <p:tag name="KSO_WM_UNIT_TYPE" val="o_h_i"/>
  <p:tag name="KSO_WM_UNIT_INDEX" val="1_1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5"/>
  <p:tag name="KSO_WM_TEMPLATE_CATEGORY" val="diagram"/>
  <p:tag name="KSO_WM_TEMPLATE_INDEX" val="20231107"/>
  <p:tag name="KSO_WM_UNIT_LAYERLEVEL" val="1_1_1"/>
  <p:tag name="KSO_WM_TAG_VERSION" val="3.0"/>
  <p:tag name="KSO_WM_UNIT_TYPE" val="o_h_i"/>
  <p:tag name="KSO_WM_UNIT_INDEX" val="1_2_5"/>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20000000298023224,&quot;colorType&quot;:1,&quot;foreColorIndex&quot;:5,&quot;pos&quot;:0.30000001192092896,&quot;transparency&quot;:0},{&quot;brightness&quot;:-0.05000000074505806,&quot;colorType&quot;:1,&quot;foreColorIndex&quot;:5,&quot;pos&quot;: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4"/>
  <p:tag name="KSO_WM_TEMPLATE_CATEGORY" val="diagram"/>
  <p:tag name="KSO_WM_TEMPLATE_INDEX" val="20231107"/>
  <p:tag name="KSO_WM_UNIT_LAYERLEVEL" val="1_1_1"/>
  <p:tag name="KSO_WM_TAG_VERSION" val="3.0"/>
  <p:tag name="KSO_WM_UNIT_TYPE" val="o_h_i"/>
  <p:tag name="KSO_WM_UNIT_INDEX" val="1_2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4"/>
  <p:tag name="KSO_WM_TEMPLATE_CATEGORY" val="diagram"/>
  <p:tag name="KSO_WM_TEMPLATE_INDEX" val="20231107"/>
  <p:tag name="KSO_WM_UNIT_LAYERLEVEL" val="1_1_1"/>
  <p:tag name="KSO_WM_TAG_VERSION" val="3.0"/>
  <p:tag name="KSO_WM_UNIT_TYPE" val="o_h_i"/>
  <p:tag name="KSO_WM_UNIT_INDEX" val="1_3_4"/>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05000000074505806,&quot;colorType&quot;:1,&quot;foreColorIndex&quot;:5,&quot;pos&quot;:0.25,&quot;transparency&quot;:0},{&quot;brightness&quot;:0.10000000149011612,&quot;colorType&quot;:1,&quot;foreColorIndex&quot;:5,&quot;pos&quot;:0.8999999761581421,&quot;transparency&quot;:0}],&quot;type&quot;:3},&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1"/>
  <p:tag name="KSO_WM_TEMPLATE_CATEGORY" val="diagram"/>
  <p:tag name="KSO_WM_TEMPLATE_INDEX" val="20231107"/>
  <p:tag name="KSO_WM_UNIT_LAYERLEVEL" val="1_1_1"/>
  <p:tag name="KSO_WM_TAG_VERSION" val="3.0"/>
  <p:tag name="KSO_WM_UNIT_TYPE" val="o_h_i"/>
  <p:tag name="KSO_WM_UNIT_INDEX" val="1_1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1"/>
  <p:tag name="KSO_WM_TEMPLATE_CATEGORY" val="diagram"/>
  <p:tag name="KSO_WM_TEMPLATE_INDEX" val="20231107"/>
  <p:tag name="KSO_WM_UNIT_LAYERLEVEL" val="1_1_1"/>
  <p:tag name="KSO_WM_TAG_VERSION" val="3.0"/>
  <p:tag name="KSO_WM_UNIT_TYPE" val="o_h_i"/>
  <p:tag name="KSO_WM_UNIT_INDEX" val="1_2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1"/>
  <p:tag name="KSO_WM_TEMPLATE_CATEGORY" val="diagram"/>
  <p:tag name="KSO_WM_TEMPLATE_INDEX" val="20231107"/>
  <p:tag name="KSO_WM_UNIT_LAYERLEVEL" val="1_1_1"/>
  <p:tag name="KSO_WM_TAG_VERSION" val="3.0"/>
  <p:tag name="KSO_WM_UNIT_TYPE" val="o_h_i"/>
  <p:tag name="KSO_WM_UNIT_INDEX" val="1_3_1"/>
  <p:tag name="KSO_WM_DIAGRAM_VERSION" val="3"/>
  <p:tag name="KSO_WM_DIAGRAM_COLOR_TRICK" val="1"/>
  <p:tag name="KSO_WM_DIAGRAM_COLOR_TEXT_CAN_REMOVE" val="n"/>
  <p:tag name="KSO_WM_UNIT_SUBTYPE" val="d"/>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gradient&quot;:[{&quot;brightness&quot;:0.5,&quot;colorType&quot;:1,&quot;foreColorIndex&quot;:5,&quot;pos&quot;:0,&quot;transparency&quot;:0},{&quot;brightness&quot;:0.30000001192092896,&quot;colorType&quot;:1,&quot;foreColorIndex&quot;:5,&quot;pos&quot;:0.699999988079071,&quot;transparency&quot;:0}],&quot;type&quot;:3},&quot;glow&quot;:{&quot;colorType&quot;:0},&quot;line&quot;:{&quot;type&quot;:0},&quot;shadow&quot;:{&quot;brightness&quot;:-0.25,&quot;colorType&quot;:1,&quot;foreColorIndex&quot;:5,&quot;transparency&quot;:0.8500000238418579},&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brightness&quot;:-0.5,&quot;colorType&quot;:1,&quot;foreColorIndex&quot;:5,&quot;transparency&quot;:0.6000000238418579},&quot;threeD&quot;:{&quot;curvedSurface&quot;:{&quot;brightness&quot;:0,&quot;colorType&quot;:2,&quot;rgb&quot;:&quot;#000000&quot;},&quot;depth&quot;:{&quot;colorType&quot;:0}}}}"/>
  <p:tag name="KSO_WM_BEAUTIFY_FLAG" val="#wm#"/>
  <p:tag name="KSO_WM_UNIT_FILL_TYPE" val="3"/>
  <p:tag name="KSO_WM_DIAGRAM_USE_COLOR_VALUE" val="{&quot;color_scheme&quot;:1,&quot;color_type&quot;:1,&quot;theme_color_indexes&quot;:[5,6,5,6,5,6]}"/>
</p:tagLst>
</file>

<file path=ppt/tags/tag77.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1_1"/>
  <p:tag name="KSO_WM_UNIT_ID" val="diagram20231107_2*o_h_a*1_1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7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1_1"/>
  <p:tag name="KSO_WM_UNIT_ID" val="diagram20231107_2*o_h_f*1_1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79.xml><?xml version="1.0" encoding="utf-8"?>
<p:tagLst xmlns:p="http://schemas.openxmlformats.org/presentationml/2006/main">
  <p:tag name="KSO_WM_UNIT_ISCONTENTSTITLE" val="0"/>
  <p:tag name="KSO_WM_UNIT_ISNUMDGMTITLE" val="0"/>
  <p:tag name="KSO_WM_UNIT_NOCLEAR" val="0"/>
  <p:tag name="KSO_WM_UNIT_VALUE" val="21"/>
  <p:tag name="KSO_WM_UNIT_HIGHLIGHT" val="0"/>
  <p:tag name="KSO_WM_UNIT_COMPATIBLE" val="0"/>
  <p:tag name="KSO_WM_UNIT_DIAGRAM_ISNUMVISUAL" val="0"/>
  <p:tag name="KSO_WM_UNIT_DIAGRAM_ISREFERUNIT" val="0"/>
  <p:tag name="KSO_WM_UNIT_TYPE" val="o_h_a"/>
  <p:tag name="KSO_WM_UNIT_INDEX" val="1_2_1"/>
  <p:tag name="KSO_WM_UNIT_ID" val="diagram20231107_2*o_h_a*1_2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2_1"/>
  <p:tag name="KSO_WM_UNIT_ID" val="diagram20231107_2*o_h_f*1_2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智能图形项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1.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o_h_a"/>
  <p:tag name="KSO_WM_UNIT_INDEX" val="1_3_1"/>
  <p:tag name="KSO_WM_UNIT_ID" val="diagram20231107_2*o_h_a*1_3_1"/>
  <p:tag name="KSO_WM_TEMPLATE_CATEGORY" val="diagram"/>
  <p:tag name="KSO_WM_TEMPLATE_INDEX" val="20231107"/>
  <p:tag name="KSO_WM_UNIT_LAYERLEVEL" val="1_1_1"/>
  <p:tag name="KSO_WM_TAG_VERSION" val="3.0"/>
  <p:tag name="KSO_WM_DIAGRAM_GROUP_CODE" val="o1-1"/>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添加标题"/>
  <p:tag name="KSO_WM_UNIT_TEXT_FILL_FORE_SCHEMECOLOR_INDEX" val="1"/>
  <p:tag name="KSO_WM_UNIT_TEXT_FILL_TYPE" val="1"/>
  <p:tag name="KSO_WM_DIAGRAM_USE_COLOR_VALUE" val="{&quot;color_scheme&quot;:1,&quot;color_type&quot;:1,&quot;theme_color_indexes&quot;:[5,6,5,6,5,6]}"/>
</p:tagLst>
</file>

<file path=ppt/tags/tag8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o1-1"/>
  <p:tag name="KSO_WM_UNIT_TYPE" val="o_h_f"/>
  <p:tag name="KSO_WM_UNIT_INDEX" val="1_3_1"/>
  <p:tag name="KSO_WM_UNIT_ID" val="diagram20231107_2*o_h_f*1_3_1"/>
  <p:tag name="KSO_WM_TEMPLATE_CATEGORY" val="diagram"/>
  <p:tag name="KSO_WM_TEMPLATE_INDEX" val="20231107"/>
  <p:tag name="KSO_WM_UNIT_LAYERLEVEL" val="1_1_1"/>
  <p:tag name="KSO_WM_TAG_VERSION" val="3.0"/>
  <p:tag name="KSO_WM_DIAGRAM_VERSION" val="3"/>
  <p:tag name="KSO_WM_DIAGRAM_COLOR_TRICK" val="1"/>
  <p:tag name="KSO_WM_DIAGRAM_COLOR_TEXT_CAN_REMOVE" val="n"/>
  <p:tag name="KSO_WM_UNIT_VALUE" val="58"/>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此处输入你的正文，文字是您思想的提炼"/>
  <p:tag name="KSO_WM_UNIT_TEXT_FILL_FORE_SCHEMECOLOR_INDEX" val="1"/>
  <p:tag name="KSO_WM_UNIT_TEXT_FILL_TYPE" val="1"/>
  <p:tag name="KSO_WM_DIAGRAM_USE_COLOR_VALUE" val="{&quot;color_scheme&quot;:1,&quot;color_type&quot;:1,&quot;theme_color_indexes&quot;:[5,6,5,6,5,6]}"/>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1_2"/>
  <p:tag name="KSO_WM_TEMPLATE_CATEGORY" val="diagram"/>
  <p:tag name="KSO_WM_TEMPLATE_INDEX" val="20231107"/>
  <p:tag name="KSO_WM_UNIT_LAYERLEVEL" val="1_1_1"/>
  <p:tag name="KSO_WM_TAG_VERSION" val="3.0"/>
  <p:tag name="KSO_WM_UNIT_TYPE" val="o_h_i"/>
  <p:tag name="KSO_WM_UNIT_INDEX" val="1_1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2_2"/>
  <p:tag name="KSO_WM_TEMPLATE_CATEGORY" val="diagram"/>
  <p:tag name="KSO_WM_TEMPLATE_INDEX" val="20231107"/>
  <p:tag name="KSO_WM_UNIT_LAYERLEVEL" val="1_1_1"/>
  <p:tag name="KSO_WM_TAG_VERSION" val="3.0"/>
  <p:tag name="KSO_WM_UNIT_TYPE" val="o_h_i"/>
  <p:tag name="KSO_WM_UNIT_INDEX" val="1_2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o1-1"/>
  <p:tag name="KSO_WM_UNIT_ID" val="diagram20231107_2*o_h_i*1_3_2"/>
  <p:tag name="KSO_WM_TEMPLATE_CATEGORY" val="diagram"/>
  <p:tag name="KSO_WM_TEMPLATE_INDEX" val="20231107"/>
  <p:tag name="KSO_WM_UNIT_LAYERLEVEL" val="1_1_1"/>
  <p:tag name="KSO_WM_TAG_VERSION" val="3.0"/>
  <p:tag name="KSO_WM_UNIT_TYPE" val="o_h_i"/>
  <p:tag name="KSO_WM_UNIT_INDEX" val="1_3_2"/>
  <p:tag name="KSO_WM_DIAGRAM_VERSION" val="3"/>
  <p:tag name="KSO_WM_DIAGRAM_COLOR_TRICK" val="1"/>
  <p:tag name="KSO_WM_DIAGRAM_COLOR_TEXT_CAN_REMOVE" val="n"/>
  <p:tag name="KSO_WM_DIAGRAM_MAX_ITEMCNT" val="6"/>
  <p:tag name="KSO_WM_DIAGRAM_MIN_ITEMCNT" val="2"/>
  <p:tag name="KSO_WM_DIAGRAM_VIRTUALLY_FRAME" val="{&quot;height&quot;:382.07940673828125,&quot;left&quot;:51.17496337890625,&quot;top&quot;:84.81029663085937,&quot;width&quot;:875.8250366210938}"/>
  <p:tag name="KSO_WM_DIAGRAM_COLOR_MATCH_VALUE" val="{&quot;shape&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DIAGRAM_USE_COLOR_VALUE" val="{&quot;color_scheme&quot;:1,&quot;color_type&quot;:1,&quot;theme_color_indexes&quot;:[5,6,5,6,5,6]}"/>
</p:tagLst>
</file>

<file path=ppt/tags/tag86.xml><?xml version="1.0" encoding="utf-8"?>
<p:tagLst xmlns:p="http://schemas.openxmlformats.org/presentationml/2006/main">
  <p:tag name="KSO_WM_BEAUTIFY_FLAG" val="#wm#"/>
  <p:tag name="KSO_WM_TEMPLATE_CATEGORY" val="custom"/>
  <p:tag name="KSO_WM_TEMPLATE_INDEX" val="20205081"/>
  <p:tag name="resource_record_key" val="{&quot;65&quot;:[20205081],&quot;70&quot;:[3315984]}"/>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89.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1.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2.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3.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4.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5.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6.xml><?xml version="1.0" encoding="utf-8"?>
<p:tagLst xmlns:p="http://schemas.openxmlformats.org/presentationml/2006/main">
  <p:tag name="KSO_WM_DIAGRAM_VIRTUALLY_FRAME" val="{&quot;height&quot;:361.1157480314961,&quot;left&quot;:49.40677165354331,&quot;top&quot;:118.91535433070867,&quot;width&quot;:861.2966929133858}"/>
</p:tagLst>
</file>

<file path=ppt/tags/tag97.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8.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ags/tag99.xml><?xml version="1.0" encoding="utf-8"?>
<p:tagLst xmlns:p="http://schemas.openxmlformats.org/presentationml/2006/main">
  <p:tag name="PA" val="v5.2.11"/>
  <p:tag name="KSO_WM_DIAGRAM_VIRTUALLY_FRAME" val="{&quot;height&quot;:361.1157480314961,&quot;left&quot;:49.40677165354331,&quot;top&quot;:118.91535433070867,&quot;width&quot;:861.296692913385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2137</Words>
  <Application>WPS 演示</Application>
  <PresentationFormat>宽屏</PresentationFormat>
  <Paragraphs>210</Paragraphs>
  <Slides>22</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22</vt:i4>
      </vt:variant>
    </vt:vector>
  </HeadingPairs>
  <TitlesOfParts>
    <vt:vector size="37" baseType="lpstr">
      <vt:lpstr>Arial</vt:lpstr>
      <vt:lpstr>宋体</vt:lpstr>
      <vt:lpstr>Wingdings</vt:lpstr>
      <vt:lpstr>Wingdings</vt:lpstr>
      <vt:lpstr>思源黑体 CN Bold</vt:lpstr>
      <vt:lpstr>黑体</vt:lpstr>
      <vt:lpstr>思源黑体 CN Medium</vt:lpstr>
      <vt:lpstr>思源黑体 CN Normal</vt:lpstr>
      <vt:lpstr>微软雅黑</vt:lpstr>
      <vt:lpstr>思源黑体 CN Heavy</vt:lpstr>
      <vt:lpstr>Arial Unicode MS</vt:lpstr>
      <vt:lpstr>Calibri</vt:lpstr>
      <vt:lpstr>思源宋体 CN</vt:lpstr>
      <vt:lpstr>思源黑体 CN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孙</cp:lastModifiedBy>
  <cp:revision>886</cp:revision>
  <dcterms:created xsi:type="dcterms:W3CDTF">2019-06-19T02:08:00Z</dcterms:created>
  <dcterms:modified xsi:type="dcterms:W3CDTF">2026-04-29T05:50:46Z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1AD5D797B13648A2958FC4A66325288A_13</vt:lpwstr>
  </property>
</Properties>
</file>