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4" r:id="rId11"/>
    <p:sldId id="376" r:id="rId12"/>
    <p:sldId id="377" r:id="rId13"/>
    <p:sldId id="348" r:id="rId14"/>
    <p:sldId id="352" r:id="rId15"/>
    <p:sldId id="371" r:id="rId16"/>
    <p:sldId id="325" r:id="rId17"/>
    <p:sldId id="355" r:id="rId18"/>
    <p:sldId id="372" r:id="rId19"/>
    <p:sldId id="331" r:id="rId20"/>
    <p:sldId id="278" r:id="rId21"/>
    <p:sldId id="326" r:id="rId22"/>
    <p:sldId id="335" r:id="rId23"/>
    <p:sldId id="336" r:id="rId24"/>
    <p:sldId id="350" r:id="rId25"/>
    <p:sldId id="375"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4.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68.xml"/></Relationships>
</file>

<file path=ppt/slides/_rels/slide12.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4" Type="http://schemas.openxmlformats.org/officeDocument/2006/relationships/slideLayout" Target="../slideLayouts/slideLayout2.xml"/><Relationship Id="rId23" Type="http://schemas.openxmlformats.org/officeDocument/2006/relationships/tags" Target="../tags/tag91.xml"/><Relationship Id="rId22" Type="http://schemas.openxmlformats.org/officeDocument/2006/relationships/image" Target="../media/image22.png"/><Relationship Id="rId21" Type="http://schemas.openxmlformats.org/officeDocument/2006/relationships/tags" Target="../tags/tag90.xml"/><Relationship Id="rId20" Type="http://schemas.openxmlformats.org/officeDocument/2006/relationships/tags" Target="../tags/tag89.xml"/><Relationship Id="rId2" Type="http://schemas.openxmlformats.org/officeDocument/2006/relationships/tags" Target="../tags/tag71.xml"/><Relationship Id="rId19" Type="http://schemas.openxmlformats.org/officeDocument/2006/relationships/tags" Target="../tags/tag88.xml"/><Relationship Id="rId18" Type="http://schemas.openxmlformats.org/officeDocument/2006/relationships/tags" Target="../tags/tag87.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tags" Target="../tags/tag83.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tags" Target="../tags/tag70.xml"/></Relationships>
</file>

<file path=ppt/slides/_rels/slide13.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6" Type="http://schemas.openxmlformats.org/officeDocument/2006/relationships/slideLayout" Target="../slideLayouts/slideLayout2.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3.png"/><Relationship Id="rId2" Type="http://schemas.openxmlformats.org/officeDocument/2006/relationships/tags" Target="../tags/tag108.xml"/><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3.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26.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image" Target="../media/image27.png"/><Relationship Id="rId2" Type="http://schemas.openxmlformats.org/officeDocument/2006/relationships/tags" Target="../tags/tag126.xml"/><Relationship Id="rId1" Type="http://schemas.openxmlformats.org/officeDocument/2006/relationships/tags" Target="../tags/tag125.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9.png"/><Relationship Id="rId4" Type="http://schemas.openxmlformats.org/officeDocument/2006/relationships/tags" Target="../tags/tag132.xml"/><Relationship Id="rId3" Type="http://schemas.openxmlformats.org/officeDocument/2006/relationships/image" Target="../media/image28.png"/><Relationship Id="rId2" Type="http://schemas.openxmlformats.org/officeDocument/2006/relationships/tags" Target="../tags/tag131.xml"/><Relationship Id="rId1" Type="http://schemas.openxmlformats.org/officeDocument/2006/relationships/tags" Target="../tags/tag130.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7.xml"/><Relationship Id="rId5" Type="http://schemas.openxmlformats.org/officeDocument/2006/relationships/image" Target="../media/image31.png"/><Relationship Id="rId4" Type="http://schemas.openxmlformats.org/officeDocument/2006/relationships/tags" Target="../tags/tag136.xml"/><Relationship Id="rId3" Type="http://schemas.openxmlformats.org/officeDocument/2006/relationships/image" Target="../media/image30.png"/><Relationship Id="rId2" Type="http://schemas.openxmlformats.org/officeDocument/2006/relationships/tags" Target="../tags/tag135.xml"/><Relationship Id="rId1" Type="http://schemas.openxmlformats.org/officeDocument/2006/relationships/tags" Target="../tags/tag13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热点淘金陪跑营</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7" name="文本框 6"/>
          <p:cNvSpPr txBox="1"/>
          <p:nvPr/>
        </p:nvSpPr>
        <p:spPr>
          <a:xfrm>
            <a:off x="3427730" y="5829935"/>
            <a:ext cx="6129655" cy="453390"/>
          </a:xfrm>
          <a:prstGeom prst="rect">
            <a:avLst/>
          </a:prstGeom>
          <a:noFill/>
        </p:spPr>
        <p:txBody>
          <a:bodyPr wrap="square" rtlCol="0">
            <a:noAutofit/>
          </a:bodyPr>
          <a:p>
            <a:r>
              <a:rPr lang="zh-CN" altLang="en-US" sz="2000">
                <a:solidFill>
                  <a:schemeClr val="tx1"/>
                </a:solidFill>
              </a:rPr>
              <a:t>热点淘金流程：大盘风格</a:t>
            </a:r>
            <a:r>
              <a:rPr lang="en-US" altLang="zh-CN" sz="2000">
                <a:solidFill>
                  <a:schemeClr val="tx1"/>
                </a:solidFill>
              </a:rPr>
              <a:t>→</a:t>
            </a:r>
            <a:r>
              <a:rPr lang="zh-CN" altLang="en-US" sz="2000">
                <a:solidFill>
                  <a:schemeClr val="tx1"/>
                </a:solidFill>
              </a:rPr>
              <a:t>热点节奏</a:t>
            </a:r>
            <a:r>
              <a:rPr lang="en-US" altLang="zh-CN" sz="2000">
                <a:solidFill>
                  <a:schemeClr val="tx1"/>
                </a:solidFill>
              </a:rPr>
              <a:t>→</a:t>
            </a:r>
            <a:r>
              <a:rPr lang="zh-CN" altLang="en-US" sz="2000">
                <a:solidFill>
                  <a:schemeClr val="tx1"/>
                </a:solidFill>
              </a:rPr>
              <a:t>个股落地</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3" name="图片 2"/>
          <p:cNvPicPr>
            <a:picLocks noChangeAspect="1"/>
          </p:cNvPicPr>
          <p:nvPr/>
        </p:nvPicPr>
        <p:blipFill>
          <a:blip r:embed="rId2"/>
          <a:stretch>
            <a:fillRect/>
          </a:stretch>
        </p:blipFill>
        <p:spPr>
          <a:xfrm>
            <a:off x="283210" y="768350"/>
            <a:ext cx="4067175" cy="3952875"/>
          </a:xfrm>
          <a:prstGeom prst="rect">
            <a:avLst/>
          </a:prstGeom>
        </p:spPr>
      </p:pic>
      <p:pic>
        <p:nvPicPr>
          <p:cNvPr id="5" name="图片 4"/>
          <p:cNvPicPr>
            <a:picLocks noChangeAspect="1"/>
          </p:cNvPicPr>
          <p:nvPr/>
        </p:nvPicPr>
        <p:blipFill>
          <a:blip r:embed="rId3"/>
          <a:stretch>
            <a:fillRect/>
          </a:stretch>
        </p:blipFill>
        <p:spPr>
          <a:xfrm>
            <a:off x="6289675" y="768350"/>
            <a:ext cx="5654675" cy="3942080"/>
          </a:xfrm>
          <a:prstGeom prst="rect">
            <a:avLst/>
          </a:prstGeom>
        </p:spPr>
      </p:pic>
      <p:pic>
        <p:nvPicPr>
          <p:cNvPr id="8" name="图片 7"/>
          <p:cNvPicPr>
            <a:picLocks noChangeAspect="1"/>
          </p:cNvPicPr>
          <p:nvPr/>
        </p:nvPicPr>
        <p:blipFill>
          <a:blip r:embed="rId4"/>
          <a:stretch>
            <a:fillRect/>
          </a:stretch>
        </p:blipFill>
        <p:spPr>
          <a:xfrm>
            <a:off x="3876675" y="1796415"/>
            <a:ext cx="4631055" cy="3942715"/>
          </a:xfrm>
          <a:prstGeom prst="rect">
            <a:avLst/>
          </a:prstGeom>
        </p:spPr>
      </p:pic>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热点淘金陪跑营</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7" name="文本框 6"/>
          <p:cNvSpPr txBox="1"/>
          <p:nvPr/>
        </p:nvSpPr>
        <p:spPr>
          <a:xfrm>
            <a:off x="3427730" y="5829935"/>
            <a:ext cx="6129655" cy="453390"/>
          </a:xfrm>
          <a:prstGeom prst="rect">
            <a:avLst/>
          </a:prstGeom>
          <a:noFill/>
        </p:spPr>
        <p:txBody>
          <a:bodyPr wrap="square" rtlCol="0">
            <a:noAutofit/>
          </a:bodyPr>
          <a:p>
            <a:r>
              <a:rPr lang="zh-CN" altLang="en-US" sz="2000">
                <a:solidFill>
                  <a:schemeClr val="tx1"/>
                </a:solidFill>
              </a:rPr>
              <a:t>热点淘金流程：大盘风格</a:t>
            </a:r>
            <a:r>
              <a:rPr lang="en-US" altLang="zh-CN" sz="2000">
                <a:solidFill>
                  <a:schemeClr val="tx1"/>
                </a:solidFill>
              </a:rPr>
              <a:t>→</a:t>
            </a:r>
            <a:r>
              <a:rPr lang="zh-CN" altLang="en-US" sz="2000">
                <a:solidFill>
                  <a:schemeClr val="tx1"/>
                </a:solidFill>
              </a:rPr>
              <a:t>热点节奏</a:t>
            </a:r>
            <a:r>
              <a:rPr lang="en-US" altLang="zh-CN" sz="2000">
                <a:solidFill>
                  <a:schemeClr val="tx1"/>
                </a:solidFill>
              </a:rPr>
              <a:t>→</a:t>
            </a:r>
            <a:r>
              <a:rPr lang="zh-CN" altLang="en-US" sz="2000">
                <a:solidFill>
                  <a:schemeClr val="tx1"/>
                </a:solidFill>
              </a:rPr>
              <a:t>个股落地</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6" name="图片 5"/>
          <p:cNvPicPr>
            <a:picLocks noChangeAspect="1"/>
          </p:cNvPicPr>
          <p:nvPr/>
        </p:nvPicPr>
        <p:blipFill>
          <a:blip r:embed="rId2"/>
          <a:stretch>
            <a:fillRect/>
          </a:stretch>
        </p:blipFill>
        <p:spPr>
          <a:xfrm>
            <a:off x="1098550" y="855345"/>
            <a:ext cx="10357485" cy="4974590"/>
          </a:xfrm>
          <a:prstGeom prst="rect">
            <a:avLst/>
          </a:prstGeom>
        </p:spPr>
      </p:pic>
      <p:pic>
        <p:nvPicPr>
          <p:cNvPr id="2" name="图片 1"/>
          <p:cNvPicPr>
            <a:picLocks noChangeAspect="1"/>
          </p:cNvPicPr>
          <p:nvPr/>
        </p:nvPicPr>
        <p:blipFill>
          <a:blip r:embed="rId3"/>
          <a:stretch>
            <a:fillRect/>
          </a:stretch>
        </p:blipFill>
        <p:spPr>
          <a:xfrm>
            <a:off x="326390" y="1219835"/>
            <a:ext cx="4381500" cy="3400425"/>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77495" y="1614170"/>
            <a:ext cx="8408035" cy="4022725"/>
          </a:xfrm>
          <a:prstGeom prst="rect">
            <a:avLst/>
          </a:prstGeom>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543560" y="891540"/>
            <a:ext cx="11360150" cy="5475605"/>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516110" y="2183130"/>
            <a:ext cx="2252345" cy="300228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上证指数、平均股价死叉延续，今日成交金额预计保持</a:t>
            </a:r>
            <a:r>
              <a:rPr lang="en-US" altLang="zh-CN" sz="2000">
                <a:solidFill>
                  <a:schemeClr val="tx1"/>
                </a:solidFill>
              </a:rPr>
              <a:t>3</a:t>
            </a:r>
            <a:r>
              <a:rPr lang="zh-CN" altLang="en-US" sz="2000">
                <a:solidFill>
                  <a:schemeClr val="tx1"/>
                </a:solidFill>
              </a:rPr>
              <a:t>万亿，结构性机会突出</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有难度的行情，抓对短线热点节奏更重要</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83845" y="910590"/>
            <a:ext cx="4577080" cy="5284470"/>
          </a:xfrm>
          <a:prstGeom prst="rect">
            <a:avLst/>
          </a:prstGeom>
        </p:spPr>
      </p:pic>
      <p:pic>
        <p:nvPicPr>
          <p:cNvPr id="6" name="图片 5"/>
          <p:cNvPicPr>
            <a:picLocks noChangeAspect="1"/>
          </p:cNvPicPr>
          <p:nvPr/>
        </p:nvPicPr>
        <p:blipFill>
          <a:blip r:embed="rId3"/>
          <a:stretch>
            <a:fillRect/>
          </a:stretch>
        </p:blipFill>
        <p:spPr>
          <a:xfrm>
            <a:off x="4878705" y="947420"/>
            <a:ext cx="4533265" cy="536130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custDataLst>
              <p:tags r:id="rId2"/>
            </p:custDataLst>
          </p:nvPr>
        </p:nvSpPr>
        <p:spPr>
          <a:xfrm>
            <a:off x="879475" y="5443855"/>
            <a:ext cx="4349115" cy="546735"/>
          </a:xfrm>
          <a:prstGeom prst="rect">
            <a:avLst/>
          </a:prstGeom>
          <a:noFill/>
        </p:spPr>
        <p:txBody>
          <a:bodyPr wrap="square" rtlCol="0">
            <a:noAutofit/>
          </a:bodyPr>
          <a:p>
            <a:pPr indent="457200"/>
            <a:r>
              <a:rPr lang="zh-CN" altLang="en-US" sz="2000">
                <a:solidFill>
                  <a:schemeClr val="tx1"/>
                </a:solidFill>
              </a:rPr>
              <a:t>电力，注意板块节奏</a:t>
            </a:r>
            <a:endParaRPr lang="zh-CN" altLang="en-US" sz="2000">
              <a:solidFill>
                <a:schemeClr val="tx1"/>
              </a:solidFill>
            </a:endParaRPr>
          </a:p>
        </p:txBody>
      </p:sp>
      <p:sp>
        <p:nvSpPr>
          <p:cNvPr id="6" name="文本框 5"/>
          <p:cNvSpPr txBox="1"/>
          <p:nvPr>
            <p:custDataLst>
              <p:tags r:id="rId3"/>
            </p:custDataLst>
          </p:nvPr>
        </p:nvSpPr>
        <p:spPr>
          <a:xfrm>
            <a:off x="7385050" y="4897120"/>
            <a:ext cx="3703320" cy="546735"/>
          </a:xfrm>
          <a:prstGeom prst="rect">
            <a:avLst/>
          </a:prstGeom>
          <a:noFill/>
        </p:spPr>
        <p:txBody>
          <a:bodyPr wrap="square" rtlCol="0">
            <a:noAutofit/>
          </a:bodyPr>
          <a:p>
            <a:pPr indent="457200"/>
            <a:r>
              <a:rPr lang="zh-CN" altLang="en-US" sz="2000">
                <a:solidFill>
                  <a:schemeClr val="tx1"/>
                </a:solidFill>
              </a:rPr>
              <a:t>午后算力再度走强，扩散</a:t>
            </a:r>
            <a:endParaRPr lang="zh-CN" altLang="en-US" sz="2000">
              <a:solidFill>
                <a:schemeClr val="tx1"/>
              </a:solidFill>
            </a:endParaRPr>
          </a:p>
        </p:txBody>
      </p:sp>
      <p:pic>
        <p:nvPicPr>
          <p:cNvPr id="2" name="图片 1"/>
          <p:cNvPicPr>
            <a:picLocks noChangeAspect="1"/>
          </p:cNvPicPr>
          <p:nvPr/>
        </p:nvPicPr>
        <p:blipFill>
          <a:blip r:embed="rId4"/>
          <a:stretch>
            <a:fillRect/>
          </a:stretch>
        </p:blipFill>
        <p:spPr>
          <a:xfrm>
            <a:off x="316865" y="1235075"/>
            <a:ext cx="6162675" cy="3914775"/>
          </a:xfrm>
          <a:prstGeom prst="rect">
            <a:avLst/>
          </a:prstGeom>
        </p:spPr>
      </p:pic>
      <p:pic>
        <p:nvPicPr>
          <p:cNvPr id="7" name="图片 6"/>
          <p:cNvPicPr>
            <a:picLocks noChangeAspect="1"/>
          </p:cNvPicPr>
          <p:nvPr/>
        </p:nvPicPr>
        <p:blipFill>
          <a:blip r:embed="rId5"/>
          <a:stretch>
            <a:fillRect/>
          </a:stretch>
        </p:blipFill>
        <p:spPr>
          <a:xfrm>
            <a:off x="6518910" y="1760220"/>
            <a:ext cx="5434965" cy="266763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3.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4.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5.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PA" val="v5.2.11"/>
  <p:tag name="KSO_WM_DIAGRAM_VIRTUALLY_FRAME" val="{&quot;height&quot;:404.2,&quot;left&quot;:49.4,&quot;top&quot;:87.15,&quot;width&quot;:861.3034645669292}"/>
</p:tagLst>
</file>

<file path=ppt/tags/tag109.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UNIT_PLACING_PICTURE_USER_VIEWPORT" val="{&quot;height&quot;:1539,&quot;width&quot;:39003}"/>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9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2220</Words>
  <Application>WPS 演示</Application>
  <PresentationFormat>宽屏</PresentationFormat>
  <Paragraphs>224</Paragraphs>
  <Slides>25</Slides>
  <Notes>4</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25</vt:i4>
      </vt:variant>
    </vt:vector>
  </HeadingPairs>
  <TitlesOfParts>
    <vt:vector size="51"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方正悠黑体</vt:lpstr>
      <vt:lpstr>方正宝黑体 简 Medium</vt:lpstr>
      <vt:lpstr>方正大黑体_GBK</vt:lpstr>
      <vt:lpstr>锦绣宋体</vt:lpstr>
      <vt:lpstr>方正宝黑体 简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898</cp:revision>
  <dcterms:created xsi:type="dcterms:W3CDTF">2019-06-19T02:08:00Z</dcterms:created>
  <dcterms:modified xsi:type="dcterms:W3CDTF">2026-05-13T05:46:46Z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1AD5D797B13648A2958FC4A66325288A_13</vt:lpwstr>
  </property>
</Properties>
</file>