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76" r:id="rId12"/>
    <p:sldId id="348" r:id="rId13"/>
    <p:sldId id="352" r:id="rId14"/>
    <p:sldId id="371" r:id="rId15"/>
    <p:sldId id="325" r:id="rId16"/>
    <p:sldId id="355" r:id="rId17"/>
    <p:sldId id="372" r:id="rId18"/>
    <p:sldId id="331" r:id="rId19"/>
    <p:sldId id="278" r:id="rId20"/>
    <p:sldId id="326" r:id="rId21"/>
    <p:sldId id="335" r:id="rId22"/>
    <p:sldId id="336" r:id="rId23"/>
    <p:sldId id="350" r:id="rId24"/>
    <p:sldId id="375"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4" Type="http://schemas.openxmlformats.org/officeDocument/2006/relationships/slideLayout" Target="../slideLayouts/slideLayout2.xml"/><Relationship Id="rId23" Type="http://schemas.openxmlformats.org/officeDocument/2006/relationships/tags" Target="../tags/tag88.xml"/><Relationship Id="rId22" Type="http://schemas.openxmlformats.org/officeDocument/2006/relationships/image" Target="../media/image17.png"/><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tags" Target="../tags/tag68.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6" Type="http://schemas.openxmlformats.org/officeDocument/2006/relationships/slideLayout" Target="../slideLayouts/slideLayout2.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18.png"/><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低吸模型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5" name="直接连接符 4"/>
          <p:cNvCxnSpPr/>
          <p:nvPr/>
        </p:nvCxnSpPr>
        <p:spPr>
          <a:xfrm flipV="1">
            <a:off x="1164590" y="1741170"/>
            <a:ext cx="3792855" cy="1835785"/>
          </a:xfrm>
          <a:prstGeom prst="line">
            <a:avLst/>
          </a:prstGeom>
          <a:ln>
            <a:solidFill>
              <a:srgbClr val="FF0000"/>
            </a:solidFill>
          </a:ln>
        </p:spPr>
        <p:style>
          <a:lnRef idx="3">
            <a:schemeClr val="accent1"/>
          </a:lnRef>
          <a:fillRef idx="0">
            <a:srgbClr val="FFFFFF"/>
          </a:fillRef>
          <a:effectRef idx="0">
            <a:srgbClr val="FFFFFF"/>
          </a:effectRef>
          <a:fontRef idx="minor">
            <a:schemeClr val="tx1"/>
          </a:fontRef>
        </p:style>
      </p:cxnSp>
      <p:cxnSp>
        <p:nvCxnSpPr>
          <p:cNvPr id="7" name="直接箭头连接符 6"/>
          <p:cNvCxnSpPr/>
          <p:nvPr/>
        </p:nvCxnSpPr>
        <p:spPr>
          <a:xfrm>
            <a:off x="4957445" y="1762760"/>
            <a:ext cx="99060" cy="2089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8" name="弧形 7"/>
          <p:cNvSpPr/>
          <p:nvPr/>
        </p:nvSpPr>
        <p:spPr>
          <a:xfrm rot="21060000" flipV="1">
            <a:off x="-3410585" y="303530"/>
            <a:ext cx="8776335" cy="3299460"/>
          </a:xfrm>
          <a:prstGeom prst="arc">
            <a:avLst>
              <a:gd name="adj1" fmla="val 16127572"/>
              <a:gd name="adj2" fmla="val 21058116"/>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弧形 8"/>
          <p:cNvSpPr/>
          <p:nvPr/>
        </p:nvSpPr>
        <p:spPr>
          <a:xfrm rot="10020000">
            <a:off x="1062355" y="2682875"/>
            <a:ext cx="4268470" cy="558800"/>
          </a:xfrm>
          <a:prstGeom prst="arc">
            <a:avLst>
              <a:gd name="adj1" fmla="val 10841984"/>
              <a:gd name="adj2" fmla="val 21186995"/>
            </a:avLst>
          </a:prstGeom>
          <a:ln>
            <a:solidFill>
              <a:schemeClr val="tx2">
                <a:lumMod val="50000"/>
                <a:lumOff val="50000"/>
              </a:schemeClr>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0" name="直接箭头连接符 9"/>
          <p:cNvCxnSpPr>
            <a:endCxn id="9" idx="0"/>
          </p:cNvCxnSpPr>
          <p:nvPr/>
        </p:nvCxnSpPr>
        <p:spPr>
          <a:xfrm>
            <a:off x="5036820" y="1852930"/>
            <a:ext cx="235585" cy="6565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186815" y="3500120"/>
            <a:ext cx="4408170" cy="86360"/>
          </a:xfrm>
          <a:prstGeom prst="line">
            <a:avLst/>
          </a:prstGeom>
          <a:ln>
            <a:solidFill>
              <a:schemeClr val="accent1">
                <a:lumMod val="50000"/>
              </a:schemeClr>
            </a:solidFill>
          </a:ln>
        </p:spPr>
        <p:style>
          <a:lnRef idx="3">
            <a:schemeClr val="accent1"/>
          </a:lnRef>
          <a:fillRef idx="0">
            <a:srgbClr val="FFFFFF"/>
          </a:fillRef>
          <a:effectRef idx="0">
            <a:srgbClr val="FFFFFF"/>
          </a:effectRef>
          <a:fontRef idx="minor">
            <a:schemeClr val="tx1"/>
          </a:fontRef>
        </p:style>
      </p:cxnSp>
      <p:cxnSp>
        <p:nvCxnSpPr>
          <p:cNvPr id="12" name="直接箭头连接符 11"/>
          <p:cNvCxnSpPr>
            <a:stCxn id="9" idx="0"/>
          </p:cNvCxnSpPr>
          <p:nvPr/>
        </p:nvCxnSpPr>
        <p:spPr>
          <a:xfrm>
            <a:off x="5272405" y="2509520"/>
            <a:ext cx="311150" cy="100139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5122545" y="1741170"/>
            <a:ext cx="820420" cy="368300"/>
          </a:xfrm>
          <a:prstGeom prst="rect">
            <a:avLst/>
          </a:prstGeom>
          <a:noFill/>
        </p:spPr>
        <p:txBody>
          <a:bodyPr wrap="square" rtlCol="0">
            <a:spAutoFit/>
          </a:bodyPr>
          <a:p>
            <a:r>
              <a:rPr lang="en-US" altLang="zh-CN"/>
              <a:t>5</a:t>
            </a:r>
            <a:r>
              <a:rPr lang="zh-CN" altLang="en-US"/>
              <a:t>日线</a:t>
            </a:r>
            <a:endParaRPr lang="zh-CN" altLang="en-US"/>
          </a:p>
        </p:txBody>
      </p:sp>
      <p:sp>
        <p:nvSpPr>
          <p:cNvPr id="14" name="文本框 13"/>
          <p:cNvSpPr txBox="1"/>
          <p:nvPr/>
        </p:nvSpPr>
        <p:spPr>
          <a:xfrm>
            <a:off x="5276215" y="2236470"/>
            <a:ext cx="1424305" cy="368300"/>
          </a:xfrm>
          <a:prstGeom prst="rect">
            <a:avLst/>
          </a:prstGeom>
          <a:noFill/>
        </p:spPr>
        <p:txBody>
          <a:bodyPr wrap="square" rtlCol="0">
            <a:spAutoFit/>
          </a:bodyPr>
          <a:p>
            <a:r>
              <a:rPr lang="zh-CN"/>
              <a:t>智能辅助线</a:t>
            </a:r>
            <a:endParaRPr lang="zh-CN"/>
          </a:p>
        </p:txBody>
      </p:sp>
      <p:sp>
        <p:nvSpPr>
          <p:cNvPr id="15" name="文本框 14"/>
          <p:cNvSpPr txBox="1"/>
          <p:nvPr/>
        </p:nvSpPr>
        <p:spPr>
          <a:xfrm>
            <a:off x="5665470" y="3208655"/>
            <a:ext cx="1424305" cy="368300"/>
          </a:xfrm>
          <a:prstGeom prst="rect">
            <a:avLst/>
          </a:prstGeom>
          <a:noFill/>
        </p:spPr>
        <p:txBody>
          <a:bodyPr wrap="square" rtlCol="0">
            <a:spAutoFit/>
          </a:bodyPr>
          <a:p>
            <a:r>
              <a:rPr lang="zh-CN"/>
              <a:t>箱体支撑</a:t>
            </a:r>
            <a:endParaRPr lang="zh-CN"/>
          </a:p>
        </p:txBody>
      </p:sp>
      <p:sp>
        <p:nvSpPr>
          <p:cNvPr id="17" name="右箭头 16"/>
          <p:cNvSpPr/>
          <p:nvPr/>
        </p:nvSpPr>
        <p:spPr>
          <a:xfrm>
            <a:off x="7178040" y="185293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右箭头 17"/>
          <p:cNvSpPr/>
          <p:nvPr/>
        </p:nvSpPr>
        <p:spPr>
          <a:xfrm>
            <a:off x="7178040" y="237617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右箭头 18"/>
          <p:cNvSpPr/>
          <p:nvPr/>
        </p:nvSpPr>
        <p:spPr>
          <a:xfrm>
            <a:off x="7171690" y="3348355"/>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9104630" y="1657350"/>
            <a:ext cx="2372995" cy="4521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强趋势阶段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1" name="文本框 20"/>
          <p:cNvSpPr txBox="1"/>
          <p:nvPr/>
        </p:nvSpPr>
        <p:spPr>
          <a:xfrm>
            <a:off x="9104630" y="3124835"/>
            <a:ext cx="2372995" cy="452120"/>
          </a:xfrm>
          <a:prstGeom prst="rect">
            <a:avLst/>
          </a:prstGeom>
          <a:noFill/>
        </p:spPr>
        <p:txBody>
          <a:bodyPr wrap="square" rtlCol="0">
            <a:noAutofit/>
          </a:bodyPr>
          <a:p>
            <a:r>
              <a:rPr lang="en-US" altLang="zh-CN" sz="2000">
                <a:solidFill>
                  <a:schemeClr val="tx1"/>
                </a:solidFill>
              </a:rPr>
              <a:t>3.</a:t>
            </a:r>
            <a:r>
              <a:rPr lang="zh-CN" altLang="en-US" sz="2000">
                <a:solidFill>
                  <a:schemeClr val="tx1"/>
                </a:solidFill>
              </a:rPr>
              <a:t>筑底或抵抗阶段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2" name="文本框 21"/>
          <p:cNvSpPr txBox="1"/>
          <p:nvPr/>
        </p:nvSpPr>
        <p:spPr>
          <a:xfrm>
            <a:off x="9104630" y="2209800"/>
            <a:ext cx="2372995" cy="452120"/>
          </a:xfrm>
          <a:prstGeom prst="rect">
            <a:avLst/>
          </a:prstGeom>
          <a:noFill/>
        </p:spPr>
        <p:txBody>
          <a:bodyPr wrap="square" rtlCol="0">
            <a:noAutofit/>
          </a:bodyPr>
          <a:p>
            <a:r>
              <a:rPr lang="en-US" altLang="zh-CN" sz="2000">
                <a:solidFill>
                  <a:schemeClr val="tx1"/>
                </a:solidFill>
              </a:rPr>
              <a:t>2.</a:t>
            </a:r>
            <a:r>
              <a:rPr lang="zh-CN" altLang="en-US" sz="2000">
                <a:solidFill>
                  <a:schemeClr val="tx1"/>
                </a:solidFill>
              </a:rPr>
              <a:t>强势整理阶段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7025" y="1667510"/>
            <a:ext cx="8344535" cy="4081145"/>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53745" y="1073785"/>
            <a:ext cx="11019790" cy="5271135"/>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411970" y="2435860"/>
            <a:ext cx="2372995"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上证指数和平均股价出金叉，延续昨天反弹之势</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科技热点波动加大，切记追涨杀跌</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90830" y="922655"/>
            <a:ext cx="4406265" cy="5231130"/>
          </a:xfrm>
          <a:prstGeom prst="rect">
            <a:avLst/>
          </a:prstGeom>
        </p:spPr>
      </p:pic>
      <p:pic>
        <p:nvPicPr>
          <p:cNvPr id="7" name="图片 6"/>
          <p:cNvPicPr>
            <a:picLocks noChangeAspect="1"/>
          </p:cNvPicPr>
          <p:nvPr/>
        </p:nvPicPr>
        <p:blipFill>
          <a:blip r:embed="rId3"/>
          <a:stretch>
            <a:fillRect/>
          </a:stretch>
        </p:blipFill>
        <p:spPr>
          <a:xfrm>
            <a:off x="4741545" y="922655"/>
            <a:ext cx="4493895" cy="523176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4923790" y="4648835"/>
            <a:ext cx="4488180" cy="546735"/>
          </a:xfrm>
          <a:prstGeom prst="rect">
            <a:avLst/>
          </a:prstGeom>
          <a:noFill/>
        </p:spPr>
        <p:txBody>
          <a:bodyPr wrap="square" rtlCol="0">
            <a:noAutofit/>
          </a:bodyPr>
          <a:p>
            <a:pPr indent="457200"/>
            <a:r>
              <a:rPr lang="zh-CN" sz="2000">
                <a:solidFill>
                  <a:schemeClr val="tx1"/>
                </a:solidFill>
              </a:rPr>
              <a:t>举国之力豪赌！</a:t>
            </a:r>
            <a:endParaRPr lang="zh-CN" sz="2000">
              <a:solidFill>
                <a:schemeClr val="tx1"/>
              </a:solidFill>
            </a:endParaRPr>
          </a:p>
        </p:txBody>
      </p:sp>
      <p:pic>
        <p:nvPicPr>
          <p:cNvPr id="2" name="图片 1"/>
          <p:cNvPicPr>
            <a:picLocks noChangeAspect="1"/>
          </p:cNvPicPr>
          <p:nvPr/>
        </p:nvPicPr>
        <p:blipFill>
          <a:blip r:embed="rId3"/>
          <a:stretch>
            <a:fillRect/>
          </a:stretch>
        </p:blipFill>
        <p:spPr>
          <a:xfrm>
            <a:off x="6515100" y="1434465"/>
            <a:ext cx="5440045" cy="2728595"/>
          </a:xfrm>
          <a:prstGeom prst="rect">
            <a:avLst/>
          </a:prstGeom>
        </p:spPr>
      </p:pic>
      <p:pic>
        <p:nvPicPr>
          <p:cNvPr id="5" name="图片 4"/>
          <p:cNvPicPr>
            <a:picLocks noChangeAspect="1"/>
          </p:cNvPicPr>
          <p:nvPr/>
        </p:nvPicPr>
        <p:blipFill>
          <a:blip r:embed="rId4"/>
          <a:stretch>
            <a:fillRect/>
          </a:stretch>
        </p:blipFill>
        <p:spPr>
          <a:xfrm>
            <a:off x="272415" y="1797685"/>
            <a:ext cx="6308725" cy="200279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PA" val="v5.2.11"/>
  <p:tag name="KSO_WM_DIAGRAM_VIRTUALLY_FRAME" val="{&quot;height&quot;:404.2,&quot;left&quot;:49.4,&quot;top&quot;:87.15,&quot;width&quot;:861.3034645669292}"/>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2174</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24</vt:i4>
      </vt:variant>
    </vt:vector>
  </HeadingPairs>
  <TitlesOfParts>
    <vt:vector size="58"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方正大黑体_GBK</vt:lpstr>
      <vt:lpstr>方正宝黑体 简 Medium</vt:lpstr>
      <vt:lpstr>兰米黑体</vt:lpstr>
      <vt:lpstr>兰米宋体</vt:lpstr>
      <vt:lpstr>方正宝黑体 简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949</cp:revision>
  <dcterms:created xsi:type="dcterms:W3CDTF">2019-06-19T02:08:00Z</dcterms:created>
  <dcterms:modified xsi:type="dcterms:W3CDTF">2026-06-30T05:55:09Z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