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tags/tag28.xml" ContentType="application/vnd.openxmlformats-officedocument.presentationml.tags+xml"/>
  <Override PartName="/ppt/notesSlides/notesSlide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63" r:id="rId2"/>
    <p:sldId id="4268" r:id="rId3"/>
    <p:sldId id="4414" r:id="rId4"/>
    <p:sldId id="4354" r:id="rId5"/>
    <p:sldId id="4349" r:id="rId6"/>
    <p:sldId id="4344" r:id="rId7"/>
    <p:sldId id="4415" r:id="rId8"/>
    <p:sldId id="4453" r:id="rId9"/>
    <p:sldId id="4454" r:id="rId10"/>
    <p:sldId id="4455" r:id="rId11"/>
    <p:sldId id="4418" r:id="rId12"/>
    <p:sldId id="256" r:id="rId13"/>
    <p:sldId id="4452" r:id="rId14"/>
    <p:sldId id="4348" r:id="rId15"/>
    <p:sldId id="4376" r:id="rId16"/>
    <p:sldId id="270" r:id="rId17"/>
    <p:sldId id="4387" r:id="rId18"/>
    <p:sldId id="4374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900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890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4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27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8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业绩窗口 神奇控盘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2024.10.17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B51CB7A-D114-2A17-AAFD-3BCC09FEE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D2DFE32-ACFA-F7A5-C36A-B56CEEE5B157}"/>
              </a:ext>
            </a:extLst>
          </p:cNvPr>
          <p:cNvSpPr txBox="1"/>
          <p:nvPr/>
        </p:nvSpPr>
        <p:spPr>
          <a:xfrm>
            <a:off x="0" y="369008"/>
            <a:ext cx="8388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主线淘金购买链接：</a:t>
            </a:r>
            <a:r>
              <a:rPr lang="en-US" altLang="zh-CN" b="1" dirty="0">
                <a:solidFill>
                  <a:schemeClr val="bg1"/>
                </a:solidFill>
              </a:rPr>
              <a:t>https://activity.n8n8.cn/pc-page/pc/zxtj?pageId=400001276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481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2EF75-51C7-05F7-123A-B08041685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0064E6A-0474-7FAF-63BA-7D4B721C9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8734B6C-0E4B-BB55-58D5-4148EC45FC55}"/>
              </a:ext>
            </a:extLst>
          </p:cNvPr>
          <p:cNvSpPr txBox="1"/>
          <p:nvPr/>
        </p:nvSpPr>
        <p:spPr>
          <a:xfrm>
            <a:off x="528297" y="6519446"/>
            <a:ext cx="93957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购买链接：</a:t>
            </a:r>
            <a:r>
              <a:rPr lang="en-US" altLang="zh-CN" sz="1600" dirty="0"/>
              <a:t> https://m.n8n8.cn/huodong/2019/profitModel/fund_zb_sqsj?open=renewal&amp;useId=400000672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19463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2带货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L2基础版-陈儒渊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355" y="4980305"/>
            <a:ext cx="1459865" cy="1459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735" y="5019040"/>
            <a:ext cx="2305050" cy="381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46745" y="5110480"/>
            <a:ext cx="26593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88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176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元</a:t>
            </a:r>
            <a:r>
              <a:rPr lang="en-US" altLang="zh-CN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/2</a:t>
            </a:r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年</a:t>
            </a:r>
          </a:p>
          <a:p>
            <a:pPr algn="ctr"/>
            <a:r>
              <a:rPr lang="zh-CN" altLang="en-US" sz="2400" spc="-100">
                <a:solidFill>
                  <a:srgbClr val="FFF213"/>
                </a:solidFill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  <a:sym typeface="+mn-ea"/>
              </a:rPr>
              <a:t>微信扫码抢购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317500" y="6101715"/>
            <a:ext cx="4848860" cy="390525"/>
          </a:xfrm>
          <a:prstGeom prst="roundRect">
            <a:avLst>
              <a:gd name="adj" fmla="val 50000"/>
            </a:avLst>
          </a:prstGeom>
          <a:solidFill>
            <a:srgbClr val="FFEE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>
                <a:solidFill>
                  <a:schemeClr val="tx1"/>
                </a:solidFill>
                <a:latin typeface="Noto Sans S Chinese Medium" panose="020B0600000000000000" charset="-122"/>
                <a:ea typeface="Noto Sans S Chinese Medium" panose="020B0600000000000000" charset="-122"/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12C4867-11B2-F21C-33CD-A55F85E1973A}"/>
              </a:ext>
            </a:extLst>
          </p:cNvPr>
          <p:cNvSpPr txBox="1"/>
          <p:nvPr/>
        </p:nvSpPr>
        <p:spPr>
          <a:xfrm>
            <a:off x="142875" y="973920"/>
            <a:ext cx="6167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 </a:t>
            </a:r>
            <a:r>
              <a:rPr lang="en-US" altLang="zh-CN" dirty="0"/>
              <a:t>https://activity.n8n8.cn/link/level-2</a:t>
            </a: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0C5DE-CCE4-5355-7541-862E379C1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5A2F963-6A79-2973-94C6-77312B6DAD67}"/>
              </a:ext>
            </a:extLst>
          </p:cNvPr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案例回顾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——9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27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日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46B7D75-FB72-2FF2-BC9E-B77ACADB6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1400175"/>
            <a:ext cx="11677650" cy="2028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9739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神奇爆量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——N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字回档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E284F1-F7BE-D03A-F71C-276D7590C84B}"/>
              </a:ext>
            </a:extLst>
          </p:cNvPr>
          <p:cNvSpPr txBox="1"/>
          <p:nvPr/>
        </p:nvSpPr>
        <p:spPr>
          <a:xfrm>
            <a:off x="290653" y="5237942"/>
            <a:ext cx="87164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②资金符合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主力动向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倍爆量（前</a:t>
            </a:r>
            <a:r>
              <a:rPr lang="en-US" altLang="zh-CN" sz="1400" dirty="0">
                <a:latin typeface="+mn-ea"/>
              </a:rPr>
              <a:t>10</a:t>
            </a:r>
            <a:r>
              <a:rPr lang="zh-CN" altLang="en-US" sz="1400" dirty="0">
                <a:latin typeface="+mn-ea"/>
              </a:rPr>
              <a:t>个交易日主力动向之和的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倍量）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③主力洗筹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震荡回档日</a:t>
            </a:r>
            <a:r>
              <a:rPr lang="en-US" altLang="zh-CN" sz="1400" dirty="0">
                <a:latin typeface="+mn-ea"/>
              </a:rPr>
              <a:t>K</a:t>
            </a:r>
            <a:r>
              <a:rPr lang="zh-CN" altLang="en-US" sz="1400" dirty="0">
                <a:latin typeface="+mn-ea"/>
              </a:rPr>
              <a:t>级别的中期生命线时，流动资金翻红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主力动向趋于平稳（小绿柱丨小红柱）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④买卖信号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神奇色阶第一色阶红柱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当日主力资金流入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</a:rPr>
              <a:t>（最好“四线开花” ）</a:t>
            </a:r>
            <a:endParaRPr lang="en-US" altLang="zh-CN" sz="1400" dirty="0">
              <a:latin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A90C962-9B9B-7B5E-DC37-C4005D8BD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54" y="928068"/>
            <a:ext cx="8643622" cy="3961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8323371-F28E-A42D-B3D8-F17459445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136" y="12583"/>
            <a:ext cx="3184864" cy="6832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0210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智能盯盘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选股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5BCF832-292A-0935-FED0-43732B5272AE}"/>
              </a:ext>
            </a:extLst>
          </p:cNvPr>
          <p:cNvSpPr txBox="1"/>
          <p:nvPr/>
        </p:nvSpPr>
        <p:spPr>
          <a:xfrm>
            <a:off x="2147056" y="5819588"/>
            <a:ext cx="7897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注意：五日内主力爆量</a:t>
            </a:r>
            <a:r>
              <a:rPr lang="en-US" altLang="zh-CN" dirty="0"/>
              <a:t>+</a:t>
            </a:r>
            <a:r>
              <a:rPr lang="zh-CN" altLang="en-US" dirty="0"/>
              <a:t>三阶全红（观察主力动向</a:t>
            </a:r>
            <a:r>
              <a:rPr lang="en-US" altLang="zh-CN" dirty="0"/>
              <a:t>+</a:t>
            </a:r>
            <a:r>
              <a:rPr lang="zh-CN" altLang="en-US" dirty="0"/>
              <a:t>流动资金</a:t>
            </a:r>
            <a:r>
              <a:rPr lang="en-US" altLang="zh-CN" dirty="0"/>
              <a:t>+</a:t>
            </a:r>
            <a:r>
              <a:rPr lang="zh-CN" altLang="en-US" dirty="0"/>
              <a:t>当日资金）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075EC18-FEE1-3EDA-B8CE-85456DEC8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33" y="744225"/>
            <a:ext cx="10422138" cy="50753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9284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神奇爆量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厂字回档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E284F1-F7BE-D03A-F71C-276D7590C84B}"/>
              </a:ext>
            </a:extLst>
          </p:cNvPr>
          <p:cNvSpPr txBox="1"/>
          <p:nvPr/>
        </p:nvSpPr>
        <p:spPr>
          <a:xfrm>
            <a:off x="1144549" y="5302830"/>
            <a:ext cx="65397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①板块符合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智能驾驶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③主力符合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主力动向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倍爆量（前</a:t>
            </a:r>
            <a:r>
              <a:rPr lang="en-US" altLang="zh-CN" sz="1400" dirty="0">
                <a:latin typeface="+mn-ea"/>
              </a:rPr>
              <a:t>10</a:t>
            </a:r>
            <a:r>
              <a:rPr lang="zh-CN" altLang="en-US" sz="1400" dirty="0">
                <a:latin typeface="+mn-ea"/>
              </a:rPr>
              <a:t>个交易日主力动向之和的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倍量）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④主力洗筹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震荡回档中期生命线时，流动资金持续翻红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主力动向趋于平稳</a:t>
            </a:r>
            <a:endParaRPr lang="en-US" altLang="zh-CN" sz="1400" dirty="0">
              <a:latin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8E4DB6E-908E-F584-8782-A474255B9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980" y="5302829"/>
            <a:ext cx="2777455" cy="9136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A35125F-99E5-25DA-E53E-3C751F942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49" y="849996"/>
            <a:ext cx="9470886" cy="43358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6849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厂字型回档买点信号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5BCF832-292A-0935-FED0-43732B5272AE}"/>
              </a:ext>
            </a:extLst>
          </p:cNvPr>
          <p:cNvSpPr txBox="1"/>
          <p:nvPr/>
        </p:nvSpPr>
        <p:spPr>
          <a:xfrm>
            <a:off x="1390810" y="5914220"/>
            <a:ext cx="9841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进场时机：当天回档</a:t>
            </a:r>
            <a:r>
              <a:rPr lang="en-US" altLang="zh-CN" dirty="0"/>
              <a:t>60</a:t>
            </a:r>
            <a:r>
              <a:rPr lang="zh-CN" altLang="en-US" dirty="0"/>
              <a:t>分钟</a:t>
            </a:r>
            <a:r>
              <a:rPr lang="en-US" altLang="zh-CN" dirty="0"/>
              <a:t>K</a:t>
            </a:r>
            <a:r>
              <a:rPr lang="zh-CN" altLang="en-US" dirty="0"/>
              <a:t>线级别的中期生命线</a:t>
            </a:r>
            <a:r>
              <a:rPr lang="en-US" altLang="zh-CN" dirty="0"/>
              <a:t>+</a:t>
            </a:r>
            <a:r>
              <a:rPr lang="zh-CN" altLang="en-US" dirty="0"/>
              <a:t>神奇色阶红柱</a:t>
            </a:r>
            <a:r>
              <a:rPr lang="en-US" altLang="zh-CN" dirty="0"/>
              <a:t>+</a:t>
            </a:r>
            <a:r>
              <a:rPr lang="zh-CN" altLang="en-US" dirty="0"/>
              <a:t>庄散博弈（主力资金流入）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7F9252-2201-A80B-2354-872AE6C35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10" y="749068"/>
            <a:ext cx="11282243" cy="51651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7E7BE97-EB4A-48F5-DA2C-35D90CB61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10" y="1468074"/>
            <a:ext cx="1993559" cy="44301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055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664807" y="5528155"/>
            <a:ext cx="90301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现状：资金翻绿（量能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1.49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万亿）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捕捞季节缩量死叉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辅助线支撑（十字路口）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策略：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的仓位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芯片半导体</a:t>
            </a:r>
            <a:r>
              <a:rPr lang="zh-CN" altLang="en-US" b="1" dirty="0"/>
              <a:t>（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</a:rPr>
              <a:t>低位</a:t>
            </a: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</a:rPr>
              <a:t>+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</a:rPr>
              <a:t>消息</a:t>
            </a:r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</a:rPr>
              <a:t>+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</a:rPr>
              <a:t>业绩</a:t>
            </a:r>
            <a:r>
              <a:rPr lang="zh-CN" altLang="en-US" b="1" dirty="0"/>
              <a:t>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53D3DC7-648E-BD2F-A2D6-7BF4C015D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7475" y="1006679"/>
            <a:ext cx="9218591" cy="44649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2E131C3-5438-21B9-5527-FBDF06C6C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98" y="1006679"/>
            <a:ext cx="2382409" cy="51112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</a:p>
          <a:p>
            <a:r>
              <a:rPr lang="zh-CN" altLang="en-US" sz="1600" dirty="0">
                <a:latin typeface="+mn-ea"/>
              </a:rPr>
              <a:t>人工智能：算力租赁；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</a:p>
          <a:p>
            <a:r>
              <a:rPr lang="zh-CN" altLang="en-US" sz="1600" dirty="0">
                <a:latin typeface="+mn-ea"/>
              </a:rPr>
              <a:t>智能制造：低空经济；软件信息；机械设备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</a:p>
          <a:p>
            <a:r>
              <a:rPr lang="zh-CN" altLang="en-US" sz="1600" dirty="0">
                <a:latin typeface="+mn-ea"/>
              </a:rPr>
              <a:t>大消费：食品饮料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智能驾驶；电子制造；电力行业；房地产业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EECB10E-5CE8-22E9-E8CA-06BB47A10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82121"/>
            <a:ext cx="5108815" cy="54233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寻找趋势风口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08372F1-DD6D-A02F-651B-A101097BCD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49"/>
          <a:stretch/>
        </p:blipFill>
        <p:spPr>
          <a:xfrm>
            <a:off x="4333205" y="1766329"/>
            <a:ext cx="7500899" cy="30975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0A7565E-7E3A-561C-CFD6-22FEB339924E}"/>
              </a:ext>
            </a:extLst>
          </p:cNvPr>
          <p:cNvSpPr txBox="1"/>
          <p:nvPr/>
        </p:nvSpPr>
        <p:spPr>
          <a:xfrm>
            <a:off x="284649" y="2023377"/>
            <a:ext cx="37958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第一色阶：短期趋势</a:t>
            </a:r>
            <a:endParaRPr lang="en-US" altLang="zh-CN" sz="20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847E872-1A9C-AE6A-F832-409D495CF2E0}"/>
              </a:ext>
            </a:extLst>
          </p:cNvPr>
          <p:cNvSpPr txBox="1"/>
          <p:nvPr/>
        </p:nvSpPr>
        <p:spPr>
          <a:xfrm>
            <a:off x="284648" y="4377048"/>
            <a:ext cx="39060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第四色阶：量能趋势</a:t>
            </a:r>
            <a:endParaRPr lang="en-US" altLang="zh-CN" sz="20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BA463B3-C34D-CC0E-A7AC-30F1E85F1314}"/>
              </a:ext>
            </a:extLst>
          </p:cNvPr>
          <p:cNvSpPr txBox="1"/>
          <p:nvPr/>
        </p:nvSpPr>
        <p:spPr>
          <a:xfrm>
            <a:off x="284649" y="3619707"/>
            <a:ext cx="39060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第三色阶：长期趋势</a:t>
            </a:r>
            <a:endParaRPr lang="en-US" altLang="zh-CN" sz="20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C615B06-8EBF-7D6D-B12F-3D11D5F3DD39}"/>
              </a:ext>
            </a:extLst>
          </p:cNvPr>
          <p:cNvSpPr txBox="1"/>
          <p:nvPr/>
        </p:nvSpPr>
        <p:spPr>
          <a:xfrm>
            <a:off x="284649" y="2862366"/>
            <a:ext cx="39423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第二色阶：中期趋势</a:t>
            </a:r>
            <a:endParaRPr lang="en-US" altLang="zh-CN" sz="2000" b="1" dirty="0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7158B725-E997-5F2B-B190-02990555FD78}"/>
              </a:ext>
            </a:extLst>
          </p:cNvPr>
          <p:cNvCxnSpPr>
            <a:cxnSpLocks/>
          </p:cNvCxnSpPr>
          <p:nvPr/>
        </p:nvCxnSpPr>
        <p:spPr>
          <a:xfrm>
            <a:off x="2675106" y="2223432"/>
            <a:ext cx="1658099" cy="4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A8856D44-2CCA-DDA5-F372-C96E25900C25}"/>
              </a:ext>
            </a:extLst>
          </p:cNvPr>
          <p:cNvCxnSpPr>
            <a:cxnSpLocks/>
          </p:cNvCxnSpPr>
          <p:nvPr/>
        </p:nvCxnSpPr>
        <p:spPr>
          <a:xfrm flipV="1">
            <a:off x="2675106" y="3060960"/>
            <a:ext cx="1658099" cy="1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BDC375E4-9BF2-0FFD-2671-77D630FD4CA7}"/>
              </a:ext>
            </a:extLst>
          </p:cNvPr>
          <p:cNvCxnSpPr/>
          <p:nvPr/>
        </p:nvCxnSpPr>
        <p:spPr>
          <a:xfrm>
            <a:off x="2675106" y="3819762"/>
            <a:ext cx="16580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CB67CDFA-4B56-13FD-0B93-A394A8E28DF1}"/>
              </a:ext>
            </a:extLst>
          </p:cNvPr>
          <p:cNvCxnSpPr>
            <a:cxnSpLocks/>
          </p:cNvCxnSpPr>
          <p:nvPr/>
        </p:nvCxnSpPr>
        <p:spPr>
          <a:xfrm flipV="1">
            <a:off x="2638860" y="4575642"/>
            <a:ext cx="1658099" cy="1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35E73186-2675-72DD-C056-8A61DE1B1221}"/>
              </a:ext>
            </a:extLst>
          </p:cNvPr>
          <p:cNvSpPr txBox="1"/>
          <p:nvPr/>
        </p:nvSpPr>
        <p:spPr>
          <a:xfrm>
            <a:off x="284648" y="4957989"/>
            <a:ext cx="11549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+mn-ea"/>
              </a:rPr>
              <a:t>总结：</a:t>
            </a:r>
            <a:endParaRPr lang="en-US" altLang="zh-CN" sz="2000" b="1" dirty="0">
              <a:latin typeface="+mn-ea"/>
            </a:endParaRPr>
          </a:p>
          <a:p>
            <a:r>
              <a:rPr lang="en-US" altLang="zh-CN" sz="2000" b="1" dirty="0">
                <a:latin typeface="+mn-ea"/>
              </a:rPr>
              <a:t>1.</a:t>
            </a:r>
            <a:r>
              <a:rPr lang="zh-CN" altLang="en-US" sz="2000" b="1" dirty="0">
                <a:latin typeface="+mn-ea"/>
              </a:rPr>
              <a:t>选择大于努力：神奇色阶第二、三色阶长红→→说明中长期趋势向好</a:t>
            </a:r>
            <a:endParaRPr lang="en-US" altLang="zh-CN" sz="2000" b="1" dirty="0">
              <a:latin typeface="+mn-ea"/>
            </a:endParaRPr>
          </a:p>
          <a:p>
            <a:r>
              <a:rPr lang="en-US" altLang="zh-CN" sz="2000" b="1" dirty="0">
                <a:latin typeface="+mn-ea"/>
              </a:rPr>
              <a:t>2.</a:t>
            </a:r>
            <a:r>
              <a:rPr lang="zh-CN" altLang="en-US" sz="2000" b="1" dirty="0">
                <a:latin typeface="+mn-ea"/>
              </a:rPr>
              <a:t>短线波段操作：神奇色阶第一色阶变红进场，变灰降低半仓，变绿清仓</a:t>
            </a:r>
            <a:endParaRPr lang="en-US" altLang="zh-CN" sz="2000" b="1" dirty="0">
              <a:latin typeface="+mn-ea"/>
            </a:endParaRPr>
          </a:p>
          <a:p>
            <a:r>
              <a:rPr lang="en-US" altLang="zh-CN" sz="2000" b="1" dirty="0">
                <a:latin typeface="+mn-ea"/>
              </a:rPr>
              <a:t>3.</a:t>
            </a:r>
            <a:r>
              <a:rPr lang="zh-CN" altLang="en-US" sz="2000" b="1" dirty="0">
                <a:latin typeface="+mn-ea"/>
              </a:rPr>
              <a:t>量能锦上添花：满足上述条件</a:t>
            </a:r>
            <a:r>
              <a:rPr lang="en-US" altLang="zh-CN" sz="2000" b="1" dirty="0">
                <a:latin typeface="+mn-ea"/>
              </a:rPr>
              <a:t>+</a:t>
            </a:r>
            <a:r>
              <a:rPr lang="zh-CN" altLang="en-US" sz="2000" b="1" dirty="0">
                <a:latin typeface="+mn-ea"/>
              </a:rPr>
              <a:t>神奇色阶第四色阶红柱→→主升浪启动</a:t>
            </a:r>
            <a:endParaRPr lang="en-US" altLang="zh-CN" sz="2000" b="1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6990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199" y="25167"/>
            <a:ext cx="9227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趋势风口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短中长期向好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6CA808-7969-22C4-F601-109003A92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33" y="846906"/>
            <a:ext cx="11023134" cy="53450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5156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天时地利人和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9917C4-6770-15F6-D3D7-E1B540E2F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34" y="840486"/>
            <a:ext cx="11298132" cy="53254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256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DA00A-D776-F010-CFD1-29D8AFD4D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7C4B346-E0CF-D5EA-2BB1-DAC94E164BE5}"/>
              </a:ext>
            </a:extLst>
          </p:cNvPr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主线淘金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中线选股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9500D34-ABF7-9855-32D7-A3B4D6159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827" y="807754"/>
            <a:ext cx="6895538" cy="22128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D3199B-F4E4-BCD7-A486-AB23499A7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826" y="3036015"/>
            <a:ext cx="6895538" cy="31540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8281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CAFBC-C8E4-1647-D43A-45D1B2E26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4D53F3B-0968-AC15-D6FD-C82DBBDC543C}"/>
              </a:ext>
            </a:extLst>
          </p:cNvPr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神奇控盘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9800CA9-95DF-90B1-310F-6E5B2BA33C0D}"/>
              </a:ext>
            </a:extLst>
          </p:cNvPr>
          <p:cNvSpPr txBox="1"/>
          <p:nvPr/>
        </p:nvSpPr>
        <p:spPr>
          <a:xfrm>
            <a:off x="156430" y="5498572"/>
            <a:ext cx="53461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②资金符合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回档中期生命线时主力控盘持续增加（主力洗筹）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③业绩符合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滚动净利润紫柱（</a:t>
            </a:r>
            <a:r>
              <a:rPr lang="en-US" altLang="zh-CN" sz="1400" dirty="0">
                <a:latin typeface="+mn-ea"/>
              </a:rPr>
              <a:t>4</a:t>
            </a:r>
            <a:r>
              <a:rPr lang="zh-CN" altLang="en-US" sz="1400" dirty="0">
                <a:latin typeface="+mn-ea"/>
              </a:rPr>
              <a:t>、</a:t>
            </a:r>
            <a:r>
              <a:rPr lang="en-US" altLang="zh-CN" sz="1400" dirty="0">
                <a:latin typeface="+mn-ea"/>
              </a:rPr>
              <a:t>7</a:t>
            </a:r>
            <a:r>
              <a:rPr lang="zh-CN" altLang="en-US" sz="1400" dirty="0">
                <a:latin typeface="+mn-ea"/>
              </a:rPr>
              <a:t>、</a:t>
            </a:r>
            <a:r>
              <a:rPr lang="en-US" altLang="zh-CN" sz="1400" dirty="0">
                <a:latin typeface="+mn-ea"/>
              </a:rPr>
              <a:t>10</a:t>
            </a:r>
            <a:r>
              <a:rPr lang="zh-CN" altLang="en-US" sz="1400" dirty="0">
                <a:latin typeface="+mn-ea"/>
              </a:rPr>
              <a:t>和</a:t>
            </a:r>
            <a:r>
              <a:rPr lang="en-US" altLang="zh-CN" sz="1400" dirty="0">
                <a:latin typeface="+mn-ea"/>
              </a:rPr>
              <a:t>1</a:t>
            </a:r>
            <a:r>
              <a:rPr lang="zh-CN" altLang="en-US" sz="1400" dirty="0">
                <a:latin typeface="+mn-ea"/>
              </a:rPr>
              <a:t>月的业绩窗口期）</a:t>
            </a:r>
            <a:endParaRPr lang="en-US" altLang="zh-CN" sz="1400" dirty="0">
              <a:latin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C2AFAC-BDBC-0943-B4A1-F7A046456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53" y="990096"/>
            <a:ext cx="9594280" cy="44223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F03434-4E69-D9F0-BDA6-431E355CC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53" y="2374769"/>
            <a:ext cx="4355540" cy="286288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406876F-2EEE-0FBF-E8F6-D9FE0E6C3CF9}"/>
              </a:ext>
            </a:extLst>
          </p:cNvPr>
          <p:cNvSpPr txBox="1"/>
          <p:nvPr/>
        </p:nvSpPr>
        <p:spPr>
          <a:xfrm>
            <a:off x="5324646" y="5498572"/>
            <a:ext cx="35323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+mn-ea"/>
              </a:rPr>
              <a:t>买点：</a:t>
            </a:r>
            <a:endParaRPr lang="en-US" altLang="zh-CN" sz="1400" b="1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①回档中期生命线附近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当日主力流入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②回档中期生命线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尾盘打底仓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96AF07F-227E-0FC5-A5BB-ABFD0DBA8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0954" y="990096"/>
            <a:ext cx="1960393" cy="10369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78D4050-5482-9A76-20B5-ECA34AFCE9BF}"/>
              </a:ext>
            </a:extLst>
          </p:cNvPr>
          <p:cNvSpPr txBox="1"/>
          <p:nvPr/>
        </p:nvSpPr>
        <p:spPr>
          <a:xfrm>
            <a:off x="8402602" y="5498572"/>
            <a:ext cx="36329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00B050"/>
                </a:solidFill>
              </a:rPr>
              <a:t>卖点：</a:t>
            </a:r>
          </a:p>
          <a:p>
            <a:r>
              <a:rPr lang="zh-CN" altLang="en-US" sz="1400" dirty="0"/>
              <a:t>①第一色阶（灰柱降半仓丨绿柱清仓跑）</a:t>
            </a:r>
          </a:p>
          <a:p>
            <a:r>
              <a:rPr lang="zh-CN" altLang="en-US" sz="1400" dirty="0"/>
              <a:t>②触碰前期压力位适当降低仓位（两点一线）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8545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神奇趋势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CDA0159-A467-62F3-A71E-A87D6DC86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871954"/>
            <a:ext cx="11582400" cy="53149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314E44-D326-696B-D9F9-4C4BEC9BC1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799" y="4580389"/>
            <a:ext cx="7511701" cy="13296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91862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2477</TotalTime>
  <Words>892</Words>
  <Application>Microsoft Office PowerPoint</Application>
  <PresentationFormat>宽屏</PresentationFormat>
  <Paragraphs>86</Paragraphs>
  <Slides>18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Noto Sans S Chinese Medium</vt:lpstr>
      <vt:lpstr>等线</vt:lpstr>
      <vt:lpstr>思源黑体 CN Bold</vt:lpstr>
      <vt:lpstr>思源黑体 CN Heavy</vt:lpstr>
      <vt:lpstr>思源黑体 CN Medium</vt:lpstr>
      <vt:lpstr>思源黑体 CN Normal</vt:lpstr>
      <vt:lpstr>微软雅黑</vt:lpstr>
      <vt:lpstr>优设标题黑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140</cp:revision>
  <dcterms:created xsi:type="dcterms:W3CDTF">2024-01-18T12:59:59Z</dcterms:created>
  <dcterms:modified xsi:type="dcterms:W3CDTF">2024-10-17T13:00:47Z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30654E6F6A3E4F1AAAFB9E56B514407C_12</vt:lpwstr>
  </property>
  <property fmtid="{D5CDD505-2E9C-101B-9397-08002B2CF9AE}" pid="3" name="KSOProductBuildVer">
    <vt:lpwstr>2052-12.1.0.16120</vt:lpwstr>
  </property>
</Properties>
</file>