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3" r:id="rId2"/>
    <p:sldId id="4399" r:id="rId3"/>
    <p:sldId id="4414" r:id="rId4"/>
    <p:sldId id="4354" r:id="rId5"/>
    <p:sldId id="4452" r:id="rId6"/>
    <p:sldId id="4457" r:id="rId7"/>
    <p:sldId id="4459" r:id="rId8"/>
    <p:sldId id="4344" r:id="rId9"/>
    <p:sldId id="4455" r:id="rId10"/>
    <p:sldId id="4398" r:id="rId11"/>
    <p:sldId id="4415" r:id="rId12"/>
    <p:sldId id="4453" r:id="rId13"/>
    <p:sldId id="4461" r:id="rId14"/>
    <p:sldId id="27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神奇爆量 防守反击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2024.10.23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006AD9-E723-25F2-3962-BA02B9B1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297" y="6519446"/>
            <a:ext cx="9395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购买链接：</a:t>
            </a:r>
            <a:r>
              <a:rPr lang="en-US" altLang="zh-CN" sz="1600" dirty="0"/>
              <a:t> https://m.n8n8.cn/huodong/2019/profitModel/fund_zb_sqsj?open=renewal&amp;useId=400000672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059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A00A-D776-F010-CFD1-29D8AFD4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C4B346-E0CF-D5EA-2BB1-DAC94E164BE5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主线淘金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——10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15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12BCAF-216C-1337-3300-88895291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77" y="1976285"/>
            <a:ext cx="9689685" cy="26991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28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AFBC-C8E4-1647-D43A-45D1B2E2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4D53F3B-0968-AC15-D6FD-C82DBBDC543C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——N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字回档</a:t>
            </a:r>
            <a:endParaRPr lang="en-US" altLang="zh-CN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800CA9-95DF-90B1-310F-6E5B2BA33C0D}"/>
              </a:ext>
            </a:extLst>
          </p:cNvPr>
          <p:cNvSpPr txBox="1"/>
          <p:nvPr/>
        </p:nvSpPr>
        <p:spPr>
          <a:xfrm>
            <a:off x="156430" y="5498572"/>
            <a:ext cx="5346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n-ea"/>
              </a:rPr>
              <a:t>①趋势符合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神奇色阶三阶全红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短中长期趋势向好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②资金符合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回档中期生命线时主力控盘持续增加（主力洗筹）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③业绩符合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滚动净利润紫柱（</a:t>
            </a:r>
            <a:r>
              <a:rPr lang="en-US" altLang="zh-CN" sz="1400" dirty="0">
                <a:latin typeface="+mn-ea"/>
              </a:rPr>
              <a:t>1</a:t>
            </a:r>
            <a:r>
              <a:rPr lang="zh-CN" altLang="en-US" sz="1400" dirty="0">
                <a:latin typeface="+mn-ea"/>
              </a:rPr>
              <a:t>、</a:t>
            </a:r>
            <a:r>
              <a:rPr lang="en-US" altLang="zh-CN" sz="1400" dirty="0">
                <a:latin typeface="+mn-ea"/>
              </a:rPr>
              <a:t>4</a:t>
            </a:r>
            <a:r>
              <a:rPr lang="zh-CN" altLang="en-US" sz="1400" dirty="0">
                <a:latin typeface="+mn-ea"/>
              </a:rPr>
              <a:t>、</a:t>
            </a:r>
            <a:r>
              <a:rPr lang="en-US" altLang="zh-CN" sz="1400" dirty="0">
                <a:latin typeface="+mn-ea"/>
              </a:rPr>
              <a:t>7</a:t>
            </a:r>
            <a:r>
              <a:rPr lang="zh-CN" altLang="en-US" sz="1400" dirty="0">
                <a:latin typeface="+mn-ea"/>
              </a:rPr>
              <a:t>和</a:t>
            </a:r>
            <a:r>
              <a:rPr lang="en-US" altLang="zh-CN" sz="1400" dirty="0">
                <a:latin typeface="+mn-ea"/>
              </a:rPr>
              <a:t>10</a:t>
            </a:r>
            <a:r>
              <a:rPr lang="zh-CN" altLang="en-US" sz="1400" dirty="0">
                <a:latin typeface="+mn-ea"/>
              </a:rPr>
              <a:t>月是业绩窗口期）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06876F-2EEE-0FBF-E8F6-D9FE0E6C3CF9}"/>
              </a:ext>
            </a:extLst>
          </p:cNvPr>
          <p:cNvSpPr txBox="1"/>
          <p:nvPr/>
        </p:nvSpPr>
        <p:spPr>
          <a:xfrm>
            <a:off x="5324646" y="5498572"/>
            <a:ext cx="35323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①回档中期生命线附近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当日主力流入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②回档中期生命线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尾盘打底仓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78D4050-5482-9A76-20B5-ECA34AFCE9BF}"/>
              </a:ext>
            </a:extLst>
          </p:cNvPr>
          <p:cNvSpPr txBox="1"/>
          <p:nvPr/>
        </p:nvSpPr>
        <p:spPr>
          <a:xfrm>
            <a:off x="8402602" y="5498572"/>
            <a:ext cx="363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400" dirty="0"/>
              <a:t>①第一色阶（灰柱降半仓丨绿柱清仓跑）</a:t>
            </a:r>
          </a:p>
          <a:p>
            <a:r>
              <a:rPr lang="zh-CN" altLang="en-US" sz="1400" dirty="0"/>
              <a:t>②触碰前期压力位适当降低仓位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8E286A-E2DB-F973-F16D-AE74A83D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8" y="839724"/>
            <a:ext cx="9920748" cy="45521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854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天时地利人和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9917C4-6770-15F6-D3D7-E1B540E2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4" y="840486"/>
            <a:ext cx="11298132" cy="53254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05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4807" y="5528155"/>
            <a:ext cx="9030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现状：资金翻红（量能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1.96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捕捞季节放量死叉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辅助线支撑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的仓位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农林牧渔</a:t>
            </a:r>
            <a:r>
              <a:rPr lang="zh-CN" altLang="en-US" b="1" dirty="0"/>
              <a:t>（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低位防守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业绩利好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人气龙头</a:t>
            </a:r>
            <a:r>
              <a:rPr lang="zh-CN" altLang="en-US" b="1" dirty="0"/>
              <a:t>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6B6C8D-A1BC-FF31-B1ED-82CB8E292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311" y="1006679"/>
            <a:ext cx="9164291" cy="43772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207D440-D777-67EF-4892-4D170427E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1" y="1006679"/>
            <a:ext cx="2408776" cy="51678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9A1F8A-969A-C373-54EC-CFBC69793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311" y="4160382"/>
            <a:ext cx="3991049" cy="1223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智能制造：低空经济；软件信息；机械设备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ECB10E-5CE8-22E9-E8CA-06BB47A10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82121"/>
            <a:ext cx="5108815" cy="5423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寻找趋势风口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8372F1-DD6D-A02F-651B-A101097BC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9"/>
          <a:stretch/>
        </p:blipFill>
        <p:spPr>
          <a:xfrm>
            <a:off x="4333205" y="1766329"/>
            <a:ext cx="7500899" cy="3097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A7565E-7E3A-561C-CFD6-22FEB339924E}"/>
              </a:ext>
            </a:extLst>
          </p:cNvPr>
          <p:cNvSpPr txBox="1"/>
          <p:nvPr/>
        </p:nvSpPr>
        <p:spPr>
          <a:xfrm>
            <a:off x="284649" y="2023377"/>
            <a:ext cx="3795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第一色阶：短期趋势</a:t>
            </a:r>
            <a:endParaRPr lang="en-US" altLang="zh-CN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47E872-1A9C-AE6A-F832-409D495CF2E0}"/>
              </a:ext>
            </a:extLst>
          </p:cNvPr>
          <p:cNvSpPr txBox="1"/>
          <p:nvPr/>
        </p:nvSpPr>
        <p:spPr>
          <a:xfrm>
            <a:off x="284648" y="4377048"/>
            <a:ext cx="3906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第四色阶：量能趋势</a:t>
            </a:r>
            <a:endParaRPr lang="en-US" altLang="zh-CN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A463B3-C34D-CC0E-A7AC-30F1E85F1314}"/>
              </a:ext>
            </a:extLst>
          </p:cNvPr>
          <p:cNvSpPr txBox="1"/>
          <p:nvPr/>
        </p:nvSpPr>
        <p:spPr>
          <a:xfrm>
            <a:off x="284649" y="3619707"/>
            <a:ext cx="3906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第三色阶：长期趋势</a:t>
            </a:r>
            <a:endParaRPr lang="en-US" altLang="zh-CN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615B06-8EBF-7D6D-B12F-3D11D5F3DD39}"/>
              </a:ext>
            </a:extLst>
          </p:cNvPr>
          <p:cNvSpPr txBox="1"/>
          <p:nvPr/>
        </p:nvSpPr>
        <p:spPr>
          <a:xfrm>
            <a:off x="284649" y="2862366"/>
            <a:ext cx="3942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第二色阶：中期趋势</a:t>
            </a:r>
            <a:endParaRPr lang="en-US" altLang="zh-CN" sz="2000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158B725-E997-5F2B-B190-02990555FD78}"/>
              </a:ext>
            </a:extLst>
          </p:cNvPr>
          <p:cNvCxnSpPr>
            <a:cxnSpLocks/>
          </p:cNvCxnSpPr>
          <p:nvPr/>
        </p:nvCxnSpPr>
        <p:spPr>
          <a:xfrm>
            <a:off x="2675106" y="2223432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8856D44-2CCA-DDA5-F372-C96E25900C25}"/>
              </a:ext>
            </a:extLst>
          </p:cNvPr>
          <p:cNvCxnSpPr>
            <a:cxnSpLocks/>
          </p:cNvCxnSpPr>
          <p:nvPr/>
        </p:nvCxnSpPr>
        <p:spPr>
          <a:xfrm flipV="1">
            <a:off x="2675106" y="3060960"/>
            <a:ext cx="1658099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DC375E4-9BF2-0FFD-2671-77D630FD4CA7}"/>
              </a:ext>
            </a:extLst>
          </p:cNvPr>
          <p:cNvCxnSpPr/>
          <p:nvPr/>
        </p:nvCxnSpPr>
        <p:spPr>
          <a:xfrm>
            <a:off x="2675106" y="3819762"/>
            <a:ext cx="1658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67CDFA-4B56-13FD-0B93-A394A8E28DF1}"/>
              </a:ext>
            </a:extLst>
          </p:cNvPr>
          <p:cNvCxnSpPr>
            <a:cxnSpLocks/>
          </p:cNvCxnSpPr>
          <p:nvPr/>
        </p:nvCxnSpPr>
        <p:spPr>
          <a:xfrm flipV="1">
            <a:off x="2638860" y="4575642"/>
            <a:ext cx="1658099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5E73186-2675-72DD-C056-8A61DE1B1221}"/>
              </a:ext>
            </a:extLst>
          </p:cNvPr>
          <p:cNvSpPr txBox="1"/>
          <p:nvPr/>
        </p:nvSpPr>
        <p:spPr>
          <a:xfrm>
            <a:off x="284648" y="4957989"/>
            <a:ext cx="11549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总结：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1.</a:t>
            </a:r>
            <a:r>
              <a:rPr lang="zh-CN" altLang="en-US" sz="2000" b="1" dirty="0">
                <a:latin typeface="+mn-ea"/>
              </a:rPr>
              <a:t>选择大于努力：神奇色阶第二、三色阶长红→→说明中长期趋势向好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2.</a:t>
            </a:r>
            <a:r>
              <a:rPr lang="zh-CN" altLang="en-US" sz="2000" b="1" dirty="0">
                <a:latin typeface="+mn-ea"/>
              </a:rPr>
              <a:t>短线波段操作：神奇色阶第一色阶变红进场，变灰降低半仓，变绿清仓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3.</a:t>
            </a:r>
            <a:r>
              <a:rPr lang="zh-CN" altLang="en-US" sz="2000" b="1" dirty="0">
                <a:latin typeface="+mn-ea"/>
              </a:rPr>
              <a:t>量能锦上添花：满足上述条件</a:t>
            </a:r>
            <a:r>
              <a:rPr lang="en-US" altLang="zh-CN" sz="2000" b="1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神奇色阶第四色阶红柱→→主升浪启动</a:t>
            </a:r>
            <a:endParaRPr lang="en-US" altLang="zh-CN" sz="2000" b="1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9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0C5DE-CCE4-5355-7541-862E379C1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5A2F963-6A79-2973-94C6-77312B6DAD67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主线淘金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——10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20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E3AE1E-9C94-8C38-2C52-EAF124D9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57" y="903799"/>
            <a:ext cx="9829854" cy="2714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7D6FE9-F99A-A93E-B8D9-37B4FD326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73" y="4935164"/>
            <a:ext cx="2639797" cy="11461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2047D1-C5C1-7085-605A-71693B91E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768" y="5003991"/>
            <a:ext cx="3194581" cy="11583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812F76-FDF4-1BE3-7157-0C35D3AD4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539" y="4935164"/>
            <a:ext cx="1988871" cy="1155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A9BC56-B9E9-61AA-5F95-869A08E2C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2768" y="3700455"/>
            <a:ext cx="3190875" cy="1152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2BBE084-E0E6-D2D3-2DD6-A514430EB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873" y="3777510"/>
            <a:ext cx="2639797" cy="834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486A52-B1CC-F82F-024C-E109E169B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4758" y="3734868"/>
            <a:ext cx="3295652" cy="1152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3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364D8-00D2-341E-FB11-B4F610017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B6DCEC-622A-7F20-7456-F704E134087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——N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字回档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710868-7ABD-2AE9-8819-EA4701CD3210}"/>
              </a:ext>
            </a:extLst>
          </p:cNvPr>
          <p:cNvSpPr txBox="1"/>
          <p:nvPr/>
        </p:nvSpPr>
        <p:spPr>
          <a:xfrm>
            <a:off x="156430" y="5498572"/>
            <a:ext cx="5346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+mn-ea"/>
              </a:rPr>
              <a:t>①趋势符合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神奇色阶三阶全红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短中长期趋势向好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②资金符合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主力动向爆量</a:t>
            </a:r>
            <a:endParaRPr lang="en-US" altLang="zh-CN" sz="1400" dirty="0"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③资金符合</a:t>
            </a:r>
            <a:r>
              <a:rPr lang="en-US" altLang="zh-CN" sz="1400" dirty="0">
                <a:latin typeface="+mn-ea"/>
              </a:rPr>
              <a:t>——</a:t>
            </a:r>
            <a:r>
              <a:rPr lang="zh-CN" altLang="en-US" sz="1400" dirty="0">
                <a:latin typeface="+mn-ea"/>
              </a:rPr>
              <a:t>回档中期生命线出现小绿柱</a:t>
            </a:r>
            <a:r>
              <a:rPr lang="en-US" altLang="zh-CN" sz="1400" dirty="0">
                <a:latin typeface="+mn-ea"/>
              </a:rPr>
              <a:t>/</a:t>
            </a:r>
            <a:r>
              <a:rPr lang="zh-CN" altLang="en-US" sz="1400" dirty="0">
                <a:latin typeface="+mn-ea"/>
              </a:rPr>
              <a:t>小红柱（主力洗筹）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664093-56DD-08A1-1974-2B31C47AF27F}"/>
              </a:ext>
            </a:extLst>
          </p:cNvPr>
          <p:cNvSpPr txBox="1"/>
          <p:nvPr/>
        </p:nvSpPr>
        <p:spPr>
          <a:xfrm>
            <a:off x="5324646" y="5498572"/>
            <a:ext cx="316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4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400" dirty="0">
                <a:latin typeface="+mn-ea"/>
              </a:rPr>
              <a:t>回档中期生命线附近</a:t>
            </a:r>
            <a:r>
              <a:rPr lang="en-US" altLang="zh-CN" sz="1400" dirty="0">
                <a:latin typeface="+mn-ea"/>
              </a:rPr>
              <a:t>+</a:t>
            </a:r>
            <a:r>
              <a:rPr lang="zh-CN" altLang="en-US" sz="1400" dirty="0">
                <a:latin typeface="+mn-ea"/>
              </a:rPr>
              <a:t>当日主力流入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F4F333-0B9E-FD0D-7E45-91A44DF54720}"/>
              </a:ext>
            </a:extLst>
          </p:cNvPr>
          <p:cNvSpPr txBox="1"/>
          <p:nvPr/>
        </p:nvSpPr>
        <p:spPr>
          <a:xfrm>
            <a:off x="8402602" y="5498572"/>
            <a:ext cx="363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400" dirty="0"/>
              <a:t>①第一色阶（灰柱降半仓丨绿柱清仓跑）</a:t>
            </a:r>
          </a:p>
          <a:p>
            <a:r>
              <a:rPr lang="zh-CN" altLang="en-US" sz="1400" dirty="0"/>
              <a:t>②触碰前期压力位适当降低仓位（两点一线）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A40206-24F1-3477-E286-DE8DE719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3" y="1057849"/>
            <a:ext cx="9490105" cy="43397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94F53C-7F6D-A8F2-7076-3920B477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735" y="1035145"/>
            <a:ext cx="2028825" cy="4362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1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9C09-83B5-EDC0-58BD-87E3991A5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C82B76-F743-DB38-B5CC-51E91FEE330C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案例回顾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——10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20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日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526EC5-52C4-8D37-96B7-3AA1EBBE1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60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天时地利人和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9917C4-6770-15F6-D3D7-E1B540E2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4" y="840486"/>
            <a:ext cx="11298132" cy="53254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25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B51CB7A-D114-2A17-AAFD-3BCC09FE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D2DFE32-ACFA-F7A5-C36A-B56CEEE5B157}"/>
              </a:ext>
            </a:extLst>
          </p:cNvPr>
          <p:cNvSpPr txBox="1"/>
          <p:nvPr/>
        </p:nvSpPr>
        <p:spPr>
          <a:xfrm>
            <a:off x="0" y="369008"/>
            <a:ext cx="8388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主线淘金购买链接：</a:t>
            </a:r>
            <a:r>
              <a:rPr lang="en-US" altLang="zh-CN" b="1" dirty="0">
                <a:solidFill>
                  <a:schemeClr val="bg1"/>
                </a:solidFill>
              </a:rPr>
              <a:t>https://activity.n8n8.cn/pc-page/pc/zxtj?pageId=400001276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481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688</Words>
  <Application>Microsoft Office PowerPoint</Application>
  <PresentationFormat>宽屏</PresentationFormat>
  <Paragraphs>75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128</cp:revision>
  <dcterms:created xsi:type="dcterms:W3CDTF">2024-01-18T12:59:59Z</dcterms:created>
  <dcterms:modified xsi:type="dcterms:W3CDTF">2024-10-23T12:57:44Z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