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74"/>
  </p:notesMasterIdLst>
  <p:sldIdLst>
    <p:sldId id="263" r:id="rId5"/>
    <p:sldId id="1407" r:id="rId6"/>
    <p:sldId id="1400" r:id="rId7"/>
    <p:sldId id="1405" r:id="rId8"/>
    <p:sldId id="1425" r:id="rId9"/>
    <p:sldId id="1426" r:id="rId10"/>
    <p:sldId id="1421" r:id="rId11"/>
    <p:sldId id="1422" r:id="rId12"/>
    <p:sldId id="1423" r:id="rId13"/>
    <p:sldId id="1444" r:id="rId14"/>
    <p:sldId id="1420" r:id="rId15"/>
    <p:sldId id="967" r:id="rId16"/>
    <p:sldId id="1437" r:id="rId17"/>
    <p:sldId id="1438" r:id="rId18"/>
    <p:sldId id="1440" r:id="rId19"/>
    <p:sldId id="1439" r:id="rId20"/>
    <p:sldId id="1443" r:id="rId21"/>
    <p:sldId id="1441" r:id="rId22"/>
    <p:sldId id="1442" r:id="rId23"/>
    <p:sldId id="1445" r:id="rId24"/>
    <p:sldId id="1446" r:id="rId25"/>
    <p:sldId id="1447" r:id="rId26"/>
    <p:sldId id="1448" r:id="rId27"/>
    <p:sldId id="1449" r:id="rId28"/>
    <p:sldId id="1450" r:id="rId29"/>
    <p:sldId id="1451" r:id="rId30"/>
    <p:sldId id="1436" r:id="rId31"/>
    <p:sldId id="1466" r:id="rId32"/>
    <p:sldId id="1464" r:id="rId33"/>
    <p:sldId id="1465" r:id="rId34"/>
    <p:sldId id="1472" r:id="rId35"/>
    <p:sldId id="1557" r:id="rId36"/>
    <p:sldId id="1473" r:id="rId37"/>
    <p:sldId id="1552" r:id="rId38"/>
    <p:sldId id="1474" r:id="rId39"/>
    <p:sldId id="1478" r:id="rId40"/>
    <p:sldId id="1479" r:id="rId41"/>
    <p:sldId id="1493" r:id="rId42"/>
    <p:sldId id="1547" r:id="rId43"/>
    <p:sldId id="1496" r:id="rId44"/>
    <p:sldId id="1497" r:id="rId45"/>
    <p:sldId id="1498" r:id="rId46"/>
    <p:sldId id="1551" r:id="rId47"/>
    <p:sldId id="1546" r:id="rId48"/>
    <p:sldId id="1548" r:id="rId49"/>
    <p:sldId id="1499" r:id="rId50"/>
    <p:sldId id="1549" r:id="rId51"/>
    <p:sldId id="1550" r:id="rId52"/>
    <p:sldId id="1494" r:id="rId53"/>
    <p:sldId id="1555" r:id="rId54"/>
    <p:sldId id="1553" r:id="rId55"/>
    <p:sldId id="1554" r:id="rId56"/>
    <p:sldId id="1475" r:id="rId57"/>
    <p:sldId id="1556" r:id="rId58"/>
    <p:sldId id="1480" r:id="rId59"/>
    <p:sldId id="1486" r:id="rId60"/>
    <p:sldId id="1512" r:id="rId61"/>
    <p:sldId id="1513" r:id="rId62"/>
    <p:sldId id="1514" r:id="rId63"/>
    <p:sldId id="1515" r:id="rId64"/>
    <p:sldId id="1516" r:id="rId65"/>
    <p:sldId id="1518" r:id="rId66"/>
    <p:sldId id="1517" r:id="rId67"/>
    <p:sldId id="1519" r:id="rId68"/>
    <p:sldId id="1520" r:id="rId69"/>
    <p:sldId id="1532" r:id="rId70"/>
    <p:sldId id="1528" r:id="rId71"/>
    <p:sldId id="1529" r:id="rId72"/>
    <p:sldId id="1533" r:id="rId73"/>
    <p:sldId id="1534" r:id="rId75"/>
    <p:sldId id="1535" r:id="rId76"/>
    <p:sldId id="1530" r:id="rId77"/>
    <p:sldId id="1531" r:id="rId78"/>
    <p:sldId id="1485" r:id="rId79"/>
    <p:sldId id="1424" r:id="rId80"/>
    <p:sldId id="755" r:id="rId81"/>
    <p:sldId id="1488" r:id="rId82"/>
    <p:sldId id="1487" r:id="rId83"/>
    <p:sldId id="1495" r:id="rId84"/>
  </p:sldIdLst>
  <p:sldSz cx="12192000" cy="6858000"/>
  <p:notesSz cx="6858000" cy="9144000"/>
  <p:custDataLst>
    <p:tags r:id="rId8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0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十二 猪肠" initials="十二" lastIdx="1" clrIdx="0"/>
  <p:cmAuthor id="3" name="Administrat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90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9" Type="http://schemas.openxmlformats.org/officeDocument/2006/relationships/tags" Target="tags/tag447.xml"/><Relationship Id="rId88" Type="http://schemas.openxmlformats.org/officeDocument/2006/relationships/commentAuthors" Target="commentAuthors.xml"/><Relationship Id="rId87" Type="http://schemas.openxmlformats.org/officeDocument/2006/relationships/tableStyles" Target="tableStyles.xml"/><Relationship Id="rId86" Type="http://schemas.openxmlformats.org/officeDocument/2006/relationships/viewProps" Target="viewProps.xml"/><Relationship Id="rId85" Type="http://schemas.openxmlformats.org/officeDocument/2006/relationships/presProps" Target="presProps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80" Type="http://schemas.openxmlformats.org/officeDocument/2006/relationships/slide" Target="slides/slide75.xml"/><Relationship Id="rId8" Type="http://schemas.openxmlformats.org/officeDocument/2006/relationships/slide" Target="slides/slide4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5" Type="http://schemas.openxmlformats.org/officeDocument/2006/relationships/slide" Target="slides/slide70.xml"/><Relationship Id="rId74" Type="http://schemas.openxmlformats.org/officeDocument/2006/relationships/notesMaster" Target="notesMasters/notesMaster1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slide" Target="slides/slide3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2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00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3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5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tags" Target="../tags/tag10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17.xml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tags" Target="../tags/tag105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91.xml"/><Relationship Id="rId5" Type="http://schemas.openxmlformats.org/officeDocument/2006/relationships/image" Target="../media/image15.png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image" Target="../media/image17.png"/><Relationship Id="rId4" Type="http://schemas.openxmlformats.org/officeDocument/2006/relationships/tags" Target="../tags/tag194.xml"/><Relationship Id="rId3" Type="http://schemas.openxmlformats.org/officeDocument/2006/relationships/image" Target="../media/image16.png"/><Relationship Id="rId2" Type="http://schemas.openxmlformats.org/officeDocument/2006/relationships/tags" Target="../tags/tag193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" Type="http://schemas.openxmlformats.org/officeDocument/2006/relationships/image" Target="../media/image18.png"/><Relationship Id="rId2" Type="http://schemas.openxmlformats.org/officeDocument/2006/relationships/tags" Target="../tags/tag197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3" Type="http://schemas.openxmlformats.org/officeDocument/2006/relationships/image" Target="../media/image19.png"/><Relationship Id="rId2" Type="http://schemas.openxmlformats.org/officeDocument/2006/relationships/tags" Target="../tags/tag200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4.xml"/><Relationship Id="rId3" Type="http://schemas.openxmlformats.org/officeDocument/2006/relationships/image" Target="../media/image20.png"/><Relationship Id="rId2" Type="http://schemas.openxmlformats.org/officeDocument/2006/relationships/tags" Target="../tags/tag203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6.xml"/><Relationship Id="rId3" Type="http://schemas.openxmlformats.org/officeDocument/2006/relationships/image" Target="../media/image21.png"/><Relationship Id="rId2" Type="http://schemas.openxmlformats.org/officeDocument/2006/relationships/tags" Target="../tags/tag205.xml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8.xml"/><Relationship Id="rId3" Type="http://schemas.openxmlformats.org/officeDocument/2006/relationships/image" Target="../media/image22.png"/><Relationship Id="rId2" Type="http://schemas.openxmlformats.org/officeDocument/2006/relationships/tags" Target="../tags/tag207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0.xml"/><Relationship Id="rId3" Type="http://schemas.openxmlformats.org/officeDocument/2006/relationships/image" Target="../media/image23.png"/><Relationship Id="rId2" Type="http://schemas.openxmlformats.org/officeDocument/2006/relationships/tags" Target="../tags/tag209.xml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2.xml"/><Relationship Id="rId3" Type="http://schemas.openxmlformats.org/officeDocument/2006/relationships/image" Target="../media/image24.png"/><Relationship Id="rId2" Type="http://schemas.openxmlformats.org/officeDocument/2006/relationships/tags" Target="../tags/tag211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5" Type="http://schemas.openxmlformats.org/officeDocument/2006/relationships/slideLayout" Target="../slideLayouts/slideLayout23.xml"/><Relationship Id="rId34" Type="http://schemas.openxmlformats.org/officeDocument/2006/relationships/tags" Target="../tags/tag150.xml"/><Relationship Id="rId33" Type="http://schemas.openxmlformats.org/officeDocument/2006/relationships/image" Target="../media/image7.png"/><Relationship Id="rId32" Type="http://schemas.openxmlformats.org/officeDocument/2006/relationships/tags" Target="../tags/tag149.xml"/><Relationship Id="rId31" Type="http://schemas.openxmlformats.org/officeDocument/2006/relationships/tags" Target="../tags/tag148.xml"/><Relationship Id="rId30" Type="http://schemas.openxmlformats.org/officeDocument/2006/relationships/tags" Target="../tags/tag147.xml"/><Relationship Id="rId3" Type="http://schemas.openxmlformats.org/officeDocument/2006/relationships/tags" Target="../tags/tag120.xml"/><Relationship Id="rId29" Type="http://schemas.openxmlformats.org/officeDocument/2006/relationships/tags" Target="../tags/tag146.xml"/><Relationship Id="rId28" Type="http://schemas.openxmlformats.org/officeDocument/2006/relationships/tags" Target="../tags/tag145.xml"/><Relationship Id="rId27" Type="http://schemas.openxmlformats.org/officeDocument/2006/relationships/tags" Target="../tags/tag144.xml"/><Relationship Id="rId26" Type="http://schemas.openxmlformats.org/officeDocument/2006/relationships/tags" Target="../tags/tag143.xml"/><Relationship Id="rId25" Type="http://schemas.openxmlformats.org/officeDocument/2006/relationships/tags" Target="../tags/tag142.xml"/><Relationship Id="rId24" Type="http://schemas.openxmlformats.org/officeDocument/2006/relationships/tags" Target="../tags/tag141.xml"/><Relationship Id="rId23" Type="http://schemas.openxmlformats.org/officeDocument/2006/relationships/tags" Target="../tags/tag140.xml"/><Relationship Id="rId22" Type="http://schemas.openxmlformats.org/officeDocument/2006/relationships/tags" Target="../tags/tag139.xml"/><Relationship Id="rId21" Type="http://schemas.openxmlformats.org/officeDocument/2006/relationships/tags" Target="../tags/tag138.xml"/><Relationship Id="rId20" Type="http://schemas.openxmlformats.org/officeDocument/2006/relationships/tags" Target="../tags/tag137.xml"/><Relationship Id="rId2" Type="http://schemas.openxmlformats.org/officeDocument/2006/relationships/tags" Target="../tags/tag119.xml"/><Relationship Id="rId19" Type="http://schemas.openxmlformats.org/officeDocument/2006/relationships/tags" Target="../tags/tag136.xml"/><Relationship Id="rId18" Type="http://schemas.openxmlformats.org/officeDocument/2006/relationships/tags" Target="../tags/tag135.xml"/><Relationship Id="rId17" Type="http://schemas.openxmlformats.org/officeDocument/2006/relationships/tags" Target="../tags/tag134.xml"/><Relationship Id="rId16" Type="http://schemas.openxmlformats.org/officeDocument/2006/relationships/tags" Target="../tags/tag133.xml"/><Relationship Id="rId15" Type="http://schemas.openxmlformats.org/officeDocument/2006/relationships/tags" Target="../tags/tag132.xml"/><Relationship Id="rId14" Type="http://schemas.openxmlformats.org/officeDocument/2006/relationships/tags" Target="../tags/tag131.xml"/><Relationship Id="rId13" Type="http://schemas.openxmlformats.org/officeDocument/2006/relationships/tags" Target="../tags/tag130.xml"/><Relationship Id="rId12" Type="http://schemas.openxmlformats.org/officeDocument/2006/relationships/tags" Target="../tags/tag129.xml"/><Relationship Id="rId11" Type="http://schemas.openxmlformats.org/officeDocument/2006/relationships/tags" Target="../tags/tag128.xml"/><Relationship Id="rId10" Type="http://schemas.openxmlformats.org/officeDocument/2006/relationships/tags" Target="../tags/tag127.xml"/><Relationship Id="rId1" Type="http://schemas.openxmlformats.org/officeDocument/2006/relationships/tags" Target="../tags/tag118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4.xml"/><Relationship Id="rId3" Type="http://schemas.openxmlformats.org/officeDocument/2006/relationships/image" Target="../media/image25.png"/><Relationship Id="rId2" Type="http://schemas.openxmlformats.org/officeDocument/2006/relationships/tags" Target="../tags/tag213.xml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20.xml"/><Relationship Id="rId7" Type="http://schemas.openxmlformats.org/officeDocument/2006/relationships/tags" Target="../tags/tag219.xml"/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image" Target="../media/image26.png"/><Relationship Id="rId2" Type="http://schemas.openxmlformats.org/officeDocument/2006/relationships/tags" Target="../tags/tag215.xml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2.xml"/><Relationship Id="rId3" Type="http://schemas.openxmlformats.org/officeDocument/2006/relationships/image" Target="../media/image27.png"/><Relationship Id="rId2" Type="http://schemas.openxmlformats.org/officeDocument/2006/relationships/tags" Target="../tags/tag221.xml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4.xml"/><Relationship Id="rId3" Type="http://schemas.openxmlformats.org/officeDocument/2006/relationships/image" Target="../media/image28.png"/><Relationship Id="rId2" Type="http://schemas.openxmlformats.org/officeDocument/2006/relationships/tags" Target="../tags/tag223.xml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6.xml"/><Relationship Id="rId3" Type="http://schemas.openxmlformats.org/officeDocument/2006/relationships/image" Target="../media/image29.png"/><Relationship Id="rId2" Type="http://schemas.openxmlformats.org/officeDocument/2006/relationships/tags" Target="../tags/tag225.xml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8.xml"/><Relationship Id="rId3" Type="http://schemas.openxmlformats.org/officeDocument/2006/relationships/image" Target="../media/image30.png"/><Relationship Id="rId2" Type="http://schemas.openxmlformats.org/officeDocument/2006/relationships/tags" Target="../tags/tag227.xml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0.xml"/><Relationship Id="rId3" Type="http://schemas.openxmlformats.org/officeDocument/2006/relationships/image" Target="../media/image31.png"/><Relationship Id="rId2" Type="http://schemas.openxmlformats.org/officeDocument/2006/relationships/tags" Target="../tags/tag229.xml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33.xml"/><Relationship Id="rId4" Type="http://schemas.openxmlformats.org/officeDocument/2006/relationships/image" Target="../media/image32.png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242.xml"/><Relationship Id="rId8" Type="http://schemas.openxmlformats.org/officeDocument/2006/relationships/tags" Target="../tags/tag241.xml"/><Relationship Id="rId7" Type="http://schemas.openxmlformats.org/officeDocument/2006/relationships/tags" Target="../tags/tag240.xml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32" Type="http://schemas.openxmlformats.org/officeDocument/2006/relationships/slideLayout" Target="../slideLayouts/slideLayout2.xml"/><Relationship Id="rId31" Type="http://schemas.openxmlformats.org/officeDocument/2006/relationships/tags" Target="../tags/tag263.xml"/><Relationship Id="rId30" Type="http://schemas.openxmlformats.org/officeDocument/2006/relationships/tags" Target="../tags/tag262.xml"/><Relationship Id="rId3" Type="http://schemas.openxmlformats.org/officeDocument/2006/relationships/tags" Target="../tags/tag236.xml"/><Relationship Id="rId29" Type="http://schemas.openxmlformats.org/officeDocument/2006/relationships/tags" Target="../tags/tag261.xml"/><Relationship Id="rId28" Type="http://schemas.openxmlformats.org/officeDocument/2006/relationships/tags" Target="../tags/tag260.xml"/><Relationship Id="rId27" Type="http://schemas.openxmlformats.org/officeDocument/2006/relationships/tags" Target="../tags/tag259.xml"/><Relationship Id="rId26" Type="http://schemas.openxmlformats.org/officeDocument/2006/relationships/tags" Target="../tags/tag258.xml"/><Relationship Id="rId25" Type="http://schemas.openxmlformats.org/officeDocument/2006/relationships/tags" Target="../tags/tag257.xml"/><Relationship Id="rId24" Type="http://schemas.openxmlformats.org/officeDocument/2006/relationships/tags" Target="../tags/tag256.xml"/><Relationship Id="rId23" Type="http://schemas.openxmlformats.org/officeDocument/2006/relationships/tags" Target="../tags/tag255.xml"/><Relationship Id="rId22" Type="http://schemas.openxmlformats.org/officeDocument/2006/relationships/image" Target="../media/image33.png"/><Relationship Id="rId21" Type="http://schemas.openxmlformats.org/officeDocument/2006/relationships/tags" Target="../tags/tag254.xml"/><Relationship Id="rId20" Type="http://schemas.openxmlformats.org/officeDocument/2006/relationships/tags" Target="../tags/tag253.xml"/><Relationship Id="rId2" Type="http://schemas.openxmlformats.org/officeDocument/2006/relationships/tags" Target="../tags/tag235.xml"/><Relationship Id="rId19" Type="http://schemas.openxmlformats.org/officeDocument/2006/relationships/tags" Target="../tags/tag252.xml"/><Relationship Id="rId18" Type="http://schemas.openxmlformats.org/officeDocument/2006/relationships/tags" Target="../tags/tag251.xml"/><Relationship Id="rId17" Type="http://schemas.openxmlformats.org/officeDocument/2006/relationships/tags" Target="../tags/tag250.xml"/><Relationship Id="rId16" Type="http://schemas.openxmlformats.org/officeDocument/2006/relationships/tags" Target="../tags/tag249.xml"/><Relationship Id="rId15" Type="http://schemas.openxmlformats.org/officeDocument/2006/relationships/tags" Target="../tags/tag248.xml"/><Relationship Id="rId14" Type="http://schemas.openxmlformats.org/officeDocument/2006/relationships/tags" Target="../tags/tag247.xml"/><Relationship Id="rId13" Type="http://schemas.openxmlformats.org/officeDocument/2006/relationships/tags" Target="../tags/tag246.xml"/><Relationship Id="rId12" Type="http://schemas.openxmlformats.org/officeDocument/2006/relationships/tags" Target="../tags/tag245.xml"/><Relationship Id="rId11" Type="http://schemas.openxmlformats.org/officeDocument/2006/relationships/tags" Target="../tags/tag244.xml"/><Relationship Id="rId10" Type="http://schemas.openxmlformats.org/officeDocument/2006/relationships/tags" Target="../tags/tag243.xml"/><Relationship Id="rId1" Type="http://schemas.openxmlformats.org/officeDocument/2006/relationships/tags" Target="../tags/tag234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tags" Target="../tags/tag267.xml"/><Relationship Id="rId7" Type="http://schemas.openxmlformats.org/officeDocument/2006/relationships/image" Target="../media/image36.png"/><Relationship Id="rId6" Type="http://schemas.openxmlformats.org/officeDocument/2006/relationships/tags" Target="../tags/tag266.xml"/><Relationship Id="rId5" Type="http://schemas.openxmlformats.org/officeDocument/2006/relationships/image" Target="../media/image35.png"/><Relationship Id="rId4" Type="http://schemas.openxmlformats.org/officeDocument/2006/relationships/tags" Target="../tags/tag265.xml"/><Relationship Id="rId3" Type="http://schemas.openxmlformats.org/officeDocument/2006/relationships/image" Target="../media/image34.png"/><Relationship Id="rId2" Type="http://schemas.openxmlformats.org/officeDocument/2006/relationships/tags" Target="../tags/tag264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274.xml"/><Relationship Id="rId16" Type="http://schemas.openxmlformats.org/officeDocument/2006/relationships/tags" Target="../tags/tag273.xml"/><Relationship Id="rId15" Type="http://schemas.openxmlformats.org/officeDocument/2006/relationships/tags" Target="../tags/tag272.xml"/><Relationship Id="rId14" Type="http://schemas.openxmlformats.org/officeDocument/2006/relationships/tags" Target="../tags/tag271.xml"/><Relationship Id="rId13" Type="http://schemas.openxmlformats.org/officeDocument/2006/relationships/tags" Target="../tags/tag270.xml"/><Relationship Id="rId12" Type="http://schemas.openxmlformats.org/officeDocument/2006/relationships/tags" Target="../tags/tag269.xml"/><Relationship Id="rId11" Type="http://schemas.openxmlformats.org/officeDocument/2006/relationships/image" Target="../media/image38.png"/><Relationship Id="rId10" Type="http://schemas.openxmlformats.org/officeDocument/2006/relationships/tags" Target="../tags/tag268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image" Target="../media/image7.png"/><Relationship Id="rId4" Type="http://schemas.openxmlformats.org/officeDocument/2006/relationships/tags" Target="../tags/tag153.xml"/><Relationship Id="rId3" Type="http://schemas.openxmlformats.org/officeDocument/2006/relationships/image" Target="../media/image8.png"/><Relationship Id="rId2" Type="http://schemas.openxmlformats.org/officeDocument/2006/relationships/tags" Target="../tags/tag152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51.xml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77.xml"/><Relationship Id="rId5" Type="http://schemas.openxmlformats.org/officeDocument/2006/relationships/image" Target="../media/image40.png"/><Relationship Id="rId4" Type="http://schemas.openxmlformats.org/officeDocument/2006/relationships/tags" Target="../tags/tag276.xml"/><Relationship Id="rId3" Type="http://schemas.openxmlformats.org/officeDocument/2006/relationships/image" Target="../media/image39.png"/><Relationship Id="rId2" Type="http://schemas.openxmlformats.org/officeDocument/2006/relationships/tags" Target="../tags/tag275.xml"/><Relationship Id="rId1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82.xml"/><Relationship Id="rId4" Type="http://schemas.openxmlformats.org/officeDocument/2006/relationships/tags" Target="../tags/tag281.xml"/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" Type="http://schemas.openxmlformats.org/officeDocument/2006/relationships/tags" Target="../tags/tag278.xml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85.xml"/><Relationship Id="rId4" Type="http://schemas.openxmlformats.org/officeDocument/2006/relationships/image" Target="../media/image42.jpeg"/><Relationship Id="rId3" Type="http://schemas.openxmlformats.org/officeDocument/2006/relationships/image" Target="../media/image41.png"/><Relationship Id="rId2" Type="http://schemas.openxmlformats.org/officeDocument/2006/relationships/tags" Target="../tags/tag284.xml"/><Relationship Id="rId1" Type="http://schemas.openxmlformats.org/officeDocument/2006/relationships/tags" Target="../tags/tag283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88.xml"/><Relationship Id="rId4" Type="http://schemas.openxmlformats.org/officeDocument/2006/relationships/image" Target="../media/image44.png"/><Relationship Id="rId3" Type="http://schemas.openxmlformats.org/officeDocument/2006/relationships/tags" Target="../tags/tag287.xml"/><Relationship Id="rId2" Type="http://schemas.openxmlformats.org/officeDocument/2006/relationships/image" Target="../media/image43.png"/><Relationship Id="rId1" Type="http://schemas.openxmlformats.org/officeDocument/2006/relationships/tags" Target="../tags/tag286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91.xml"/><Relationship Id="rId3" Type="http://schemas.openxmlformats.org/officeDocument/2006/relationships/image" Target="../media/image45.png"/><Relationship Id="rId2" Type="http://schemas.openxmlformats.org/officeDocument/2006/relationships/tags" Target="../tags/tag290.xml"/><Relationship Id="rId1" Type="http://schemas.openxmlformats.org/officeDocument/2006/relationships/tags" Target="../tags/tag289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93.xml"/><Relationship Id="rId2" Type="http://schemas.openxmlformats.org/officeDocument/2006/relationships/image" Target="../media/image46.png"/><Relationship Id="rId1" Type="http://schemas.openxmlformats.org/officeDocument/2006/relationships/tags" Target="../tags/tag292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302.xml"/><Relationship Id="rId8" Type="http://schemas.openxmlformats.org/officeDocument/2006/relationships/tags" Target="../tags/tag301.xml"/><Relationship Id="rId7" Type="http://schemas.openxmlformats.org/officeDocument/2006/relationships/tags" Target="../tags/tag300.xml"/><Relationship Id="rId6" Type="http://schemas.openxmlformats.org/officeDocument/2006/relationships/tags" Target="../tags/tag299.xml"/><Relationship Id="rId5" Type="http://schemas.openxmlformats.org/officeDocument/2006/relationships/tags" Target="../tags/tag298.xml"/><Relationship Id="rId4" Type="http://schemas.openxmlformats.org/officeDocument/2006/relationships/tags" Target="../tags/tag297.xml"/><Relationship Id="rId3" Type="http://schemas.openxmlformats.org/officeDocument/2006/relationships/tags" Target="../tags/tag296.xml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317.xml"/><Relationship Id="rId23" Type="http://schemas.openxmlformats.org/officeDocument/2006/relationships/tags" Target="../tags/tag316.xml"/><Relationship Id="rId22" Type="http://schemas.openxmlformats.org/officeDocument/2006/relationships/tags" Target="../tags/tag315.xml"/><Relationship Id="rId21" Type="http://schemas.openxmlformats.org/officeDocument/2006/relationships/tags" Target="../tags/tag314.xml"/><Relationship Id="rId20" Type="http://schemas.openxmlformats.org/officeDocument/2006/relationships/tags" Target="../tags/tag313.xml"/><Relationship Id="rId2" Type="http://schemas.openxmlformats.org/officeDocument/2006/relationships/tags" Target="../tags/tag295.xml"/><Relationship Id="rId19" Type="http://schemas.openxmlformats.org/officeDocument/2006/relationships/tags" Target="../tags/tag312.xml"/><Relationship Id="rId18" Type="http://schemas.openxmlformats.org/officeDocument/2006/relationships/tags" Target="../tags/tag311.xml"/><Relationship Id="rId17" Type="http://schemas.openxmlformats.org/officeDocument/2006/relationships/tags" Target="../tags/tag310.xml"/><Relationship Id="rId16" Type="http://schemas.openxmlformats.org/officeDocument/2006/relationships/tags" Target="../tags/tag309.xml"/><Relationship Id="rId15" Type="http://schemas.openxmlformats.org/officeDocument/2006/relationships/tags" Target="../tags/tag308.xml"/><Relationship Id="rId14" Type="http://schemas.openxmlformats.org/officeDocument/2006/relationships/tags" Target="../tags/tag307.xml"/><Relationship Id="rId13" Type="http://schemas.openxmlformats.org/officeDocument/2006/relationships/tags" Target="../tags/tag306.xml"/><Relationship Id="rId12" Type="http://schemas.openxmlformats.org/officeDocument/2006/relationships/tags" Target="../tags/tag305.xml"/><Relationship Id="rId11" Type="http://schemas.openxmlformats.org/officeDocument/2006/relationships/tags" Target="../tags/tag304.xml"/><Relationship Id="rId10" Type="http://schemas.openxmlformats.org/officeDocument/2006/relationships/tags" Target="../tags/tag303.xml"/><Relationship Id="rId1" Type="http://schemas.openxmlformats.org/officeDocument/2006/relationships/tags" Target="../tags/tag29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24.xml"/><Relationship Id="rId6" Type="http://schemas.openxmlformats.org/officeDocument/2006/relationships/tags" Target="../tags/tag323.xml"/><Relationship Id="rId5" Type="http://schemas.openxmlformats.org/officeDocument/2006/relationships/tags" Target="../tags/tag322.xml"/><Relationship Id="rId4" Type="http://schemas.openxmlformats.org/officeDocument/2006/relationships/tags" Target="../tags/tag321.xml"/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" Type="http://schemas.openxmlformats.org/officeDocument/2006/relationships/tags" Target="../tags/tag318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tags" Target="../tags/tag328.xml"/><Relationship Id="rId7" Type="http://schemas.openxmlformats.org/officeDocument/2006/relationships/image" Target="../media/image49.png"/><Relationship Id="rId6" Type="http://schemas.openxmlformats.org/officeDocument/2006/relationships/tags" Target="../tags/tag327.xml"/><Relationship Id="rId5" Type="http://schemas.openxmlformats.org/officeDocument/2006/relationships/image" Target="../media/image48.png"/><Relationship Id="rId4" Type="http://schemas.openxmlformats.org/officeDocument/2006/relationships/tags" Target="../tags/tag326.xml"/><Relationship Id="rId3" Type="http://schemas.openxmlformats.org/officeDocument/2006/relationships/image" Target="../media/image47.png"/><Relationship Id="rId2" Type="http://schemas.openxmlformats.org/officeDocument/2006/relationships/tags" Target="../tags/tag325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29.xml"/><Relationship Id="rId1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32.xml"/><Relationship Id="rId3" Type="http://schemas.openxmlformats.org/officeDocument/2006/relationships/image" Target="../media/image51.png"/><Relationship Id="rId2" Type="http://schemas.openxmlformats.org/officeDocument/2006/relationships/tags" Target="../tags/tag331.xml"/><Relationship Id="rId1" Type="http://schemas.openxmlformats.org/officeDocument/2006/relationships/tags" Target="../tags/tag330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1.xml"/><Relationship Id="rId4" Type="http://schemas.openxmlformats.org/officeDocument/2006/relationships/image" Target="../media/image9.png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34.xml"/><Relationship Id="rId2" Type="http://schemas.openxmlformats.org/officeDocument/2006/relationships/image" Target="../media/image52.png"/><Relationship Id="rId1" Type="http://schemas.openxmlformats.org/officeDocument/2006/relationships/tags" Target="../tags/tag333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36.xml"/><Relationship Id="rId2" Type="http://schemas.openxmlformats.org/officeDocument/2006/relationships/image" Target="../media/image53.png"/><Relationship Id="rId1" Type="http://schemas.openxmlformats.org/officeDocument/2006/relationships/tags" Target="../tags/tag335.xml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39.xml"/><Relationship Id="rId3" Type="http://schemas.openxmlformats.org/officeDocument/2006/relationships/tags" Target="../tags/tag338.xml"/><Relationship Id="rId2" Type="http://schemas.openxmlformats.org/officeDocument/2006/relationships/image" Target="../media/image54.jpeg"/><Relationship Id="rId1" Type="http://schemas.openxmlformats.org/officeDocument/2006/relationships/tags" Target="../tags/tag337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jpeg"/><Relationship Id="rId8" Type="http://schemas.openxmlformats.org/officeDocument/2006/relationships/image" Target="../media/image58.png"/><Relationship Id="rId7" Type="http://schemas.openxmlformats.org/officeDocument/2006/relationships/tags" Target="../tags/tag343.xml"/><Relationship Id="rId6" Type="http://schemas.openxmlformats.org/officeDocument/2006/relationships/image" Target="../media/image57.png"/><Relationship Id="rId5" Type="http://schemas.openxmlformats.org/officeDocument/2006/relationships/tags" Target="../tags/tag342.xml"/><Relationship Id="rId4" Type="http://schemas.openxmlformats.org/officeDocument/2006/relationships/image" Target="../media/image56.png"/><Relationship Id="rId3" Type="http://schemas.openxmlformats.org/officeDocument/2006/relationships/tags" Target="../tags/tag341.xml"/><Relationship Id="rId2" Type="http://schemas.openxmlformats.org/officeDocument/2006/relationships/image" Target="../media/image55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345.xml"/><Relationship Id="rId11" Type="http://schemas.openxmlformats.org/officeDocument/2006/relationships/image" Target="../media/image60.png"/><Relationship Id="rId10" Type="http://schemas.openxmlformats.org/officeDocument/2006/relationships/tags" Target="../tags/tag344.xml"/><Relationship Id="rId1" Type="http://schemas.openxmlformats.org/officeDocument/2006/relationships/tags" Target="../tags/tag3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52.xml"/><Relationship Id="rId6" Type="http://schemas.openxmlformats.org/officeDocument/2006/relationships/image" Target="../media/image61.png"/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3" Type="http://schemas.openxmlformats.org/officeDocument/2006/relationships/tags" Target="../tags/tag349.xml"/><Relationship Id="rId2" Type="http://schemas.openxmlformats.org/officeDocument/2006/relationships/tags" Target="../tags/tag348.xml"/><Relationship Id="rId1" Type="http://schemas.openxmlformats.org/officeDocument/2006/relationships/tags" Target="../tags/tag347.xml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55.xml"/><Relationship Id="rId4" Type="http://schemas.openxmlformats.org/officeDocument/2006/relationships/image" Target="../media/image63.png"/><Relationship Id="rId3" Type="http://schemas.openxmlformats.org/officeDocument/2006/relationships/tags" Target="../tags/tag354.xml"/><Relationship Id="rId2" Type="http://schemas.openxmlformats.org/officeDocument/2006/relationships/image" Target="../media/image62.png"/><Relationship Id="rId1" Type="http://schemas.openxmlformats.org/officeDocument/2006/relationships/tags" Target="../tags/tag35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6.xml"/><Relationship Id="rId1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7.xml"/><Relationship Id="rId1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62.xml"/><Relationship Id="rId6" Type="http://schemas.openxmlformats.org/officeDocument/2006/relationships/tags" Target="../tags/tag361.xml"/><Relationship Id="rId5" Type="http://schemas.openxmlformats.org/officeDocument/2006/relationships/tags" Target="../tags/tag360.xml"/><Relationship Id="rId4" Type="http://schemas.openxmlformats.org/officeDocument/2006/relationships/image" Target="../media/image67.png"/><Relationship Id="rId3" Type="http://schemas.openxmlformats.org/officeDocument/2006/relationships/tags" Target="../tags/tag359.xml"/><Relationship Id="rId2" Type="http://schemas.openxmlformats.org/officeDocument/2006/relationships/image" Target="../media/image66.png"/><Relationship Id="rId1" Type="http://schemas.openxmlformats.org/officeDocument/2006/relationships/tags" Target="../tags/tag358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image" Target="../media/image10.png"/><Relationship Id="rId2" Type="http://schemas.openxmlformats.org/officeDocument/2006/relationships/tags" Target="../tags/tag163.xml"/><Relationship Id="rId1" Type="http://schemas.openxmlformats.org/officeDocument/2006/relationships/tags" Target="../tags/tag162.xml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tags" Target="../tags/tag367.xml"/><Relationship Id="rId7" Type="http://schemas.openxmlformats.org/officeDocument/2006/relationships/image" Target="../media/image70.png"/><Relationship Id="rId6" Type="http://schemas.openxmlformats.org/officeDocument/2006/relationships/tags" Target="../tags/tag366.xml"/><Relationship Id="rId5" Type="http://schemas.openxmlformats.org/officeDocument/2006/relationships/image" Target="../media/image69.png"/><Relationship Id="rId4" Type="http://schemas.openxmlformats.org/officeDocument/2006/relationships/tags" Target="../tags/tag365.xml"/><Relationship Id="rId3" Type="http://schemas.openxmlformats.org/officeDocument/2006/relationships/image" Target="../media/image68.png"/><Relationship Id="rId2" Type="http://schemas.openxmlformats.org/officeDocument/2006/relationships/tags" Target="../tags/tag36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369.xml"/><Relationship Id="rId11" Type="http://schemas.openxmlformats.org/officeDocument/2006/relationships/image" Target="../media/image72.png"/><Relationship Id="rId10" Type="http://schemas.openxmlformats.org/officeDocument/2006/relationships/tags" Target="../tags/tag368.xml"/><Relationship Id="rId1" Type="http://schemas.openxmlformats.org/officeDocument/2006/relationships/tags" Target="../tags/tag363.xml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tags" Target="../tags/tag374.xml"/><Relationship Id="rId8" Type="http://schemas.openxmlformats.org/officeDocument/2006/relationships/image" Target="../media/image76.png"/><Relationship Id="rId7" Type="http://schemas.openxmlformats.org/officeDocument/2006/relationships/tags" Target="../tags/tag373.xml"/><Relationship Id="rId6" Type="http://schemas.openxmlformats.org/officeDocument/2006/relationships/image" Target="../media/image75.png"/><Relationship Id="rId5" Type="http://schemas.openxmlformats.org/officeDocument/2006/relationships/tags" Target="../tags/tag372.xml"/><Relationship Id="rId4" Type="http://schemas.openxmlformats.org/officeDocument/2006/relationships/image" Target="../media/image74.png"/><Relationship Id="rId3" Type="http://schemas.openxmlformats.org/officeDocument/2006/relationships/tags" Target="../tags/tag371.xml"/><Relationship Id="rId2" Type="http://schemas.openxmlformats.org/officeDocument/2006/relationships/image" Target="../media/image73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70.xml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77.xml"/><Relationship Id="rId3" Type="http://schemas.openxmlformats.org/officeDocument/2006/relationships/image" Target="../media/image77.jpeg"/><Relationship Id="rId2" Type="http://schemas.openxmlformats.org/officeDocument/2006/relationships/tags" Target="../tags/tag376.xml"/><Relationship Id="rId1" Type="http://schemas.openxmlformats.org/officeDocument/2006/relationships/tags" Target="../tags/tag375.xml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80.xml"/><Relationship Id="rId4" Type="http://schemas.openxmlformats.org/officeDocument/2006/relationships/image" Target="../media/image79.png"/><Relationship Id="rId3" Type="http://schemas.openxmlformats.org/officeDocument/2006/relationships/tags" Target="../tags/tag379.xml"/><Relationship Id="rId2" Type="http://schemas.openxmlformats.org/officeDocument/2006/relationships/image" Target="../media/image78.png"/><Relationship Id="rId1" Type="http://schemas.openxmlformats.org/officeDocument/2006/relationships/tags" Target="../tags/tag37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84.xml"/><Relationship Id="rId6" Type="http://schemas.openxmlformats.org/officeDocument/2006/relationships/image" Target="../media/image82.png"/><Relationship Id="rId5" Type="http://schemas.openxmlformats.org/officeDocument/2006/relationships/tags" Target="../tags/tag383.xml"/><Relationship Id="rId4" Type="http://schemas.openxmlformats.org/officeDocument/2006/relationships/image" Target="../media/image81.png"/><Relationship Id="rId3" Type="http://schemas.openxmlformats.org/officeDocument/2006/relationships/tags" Target="../tags/tag382.xml"/><Relationship Id="rId2" Type="http://schemas.openxmlformats.org/officeDocument/2006/relationships/image" Target="../media/image80.png"/><Relationship Id="rId1" Type="http://schemas.openxmlformats.org/officeDocument/2006/relationships/tags" Target="../tags/tag381.xml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86.xml"/><Relationship Id="rId2" Type="http://schemas.openxmlformats.org/officeDocument/2006/relationships/image" Target="../media/image83.png"/><Relationship Id="rId1" Type="http://schemas.openxmlformats.org/officeDocument/2006/relationships/tags" Target="../tags/tag385.xml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89.xml"/><Relationship Id="rId3" Type="http://schemas.openxmlformats.org/officeDocument/2006/relationships/image" Target="../media/image51.png"/><Relationship Id="rId2" Type="http://schemas.openxmlformats.org/officeDocument/2006/relationships/tags" Target="../tags/tag388.xml"/><Relationship Id="rId1" Type="http://schemas.openxmlformats.org/officeDocument/2006/relationships/tags" Target="../tags/tag387.xml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91.xml"/><Relationship Id="rId2" Type="http://schemas.openxmlformats.org/officeDocument/2006/relationships/image" Target="../media/image84.png"/><Relationship Id="rId1" Type="http://schemas.openxmlformats.org/officeDocument/2006/relationships/tags" Target="../tags/tag390.xml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93.xml"/><Relationship Id="rId2" Type="http://schemas.openxmlformats.org/officeDocument/2006/relationships/image" Target="../media/image85.png"/><Relationship Id="rId1" Type="http://schemas.openxmlformats.org/officeDocument/2006/relationships/tags" Target="../tags/tag39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99.xml"/><Relationship Id="rId6" Type="http://schemas.openxmlformats.org/officeDocument/2006/relationships/tags" Target="../tags/tag398.xml"/><Relationship Id="rId5" Type="http://schemas.openxmlformats.org/officeDocument/2006/relationships/tags" Target="../tags/tag397.xml"/><Relationship Id="rId4" Type="http://schemas.openxmlformats.org/officeDocument/2006/relationships/image" Target="../media/image86.png"/><Relationship Id="rId3" Type="http://schemas.openxmlformats.org/officeDocument/2006/relationships/tags" Target="../tags/tag396.xml"/><Relationship Id="rId2" Type="http://schemas.openxmlformats.org/officeDocument/2006/relationships/tags" Target="../tags/tag395.xml"/><Relationship Id="rId1" Type="http://schemas.openxmlformats.org/officeDocument/2006/relationships/tags" Target="../tags/tag394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9.xml"/><Relationship Id="rId3" Type="http://schemas.openxmlformats.org/officeDocument/2006/relationships/image" Target="../media/image11.png"/><Relationship Id="rId2" Type="http://schemas.openxmlformats.org/officeDocument/2006/relationships/tags" Target="../tags/tag168.xml"/><Relationship Id="rId1" Type="http://schemas.openxmlformats.org/officeDocument/2006/relationships/tags" Target="../tags/tag167.xml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01.xml"/><Relationship Id="rId2" Type="http://schemas.openxmlformats.org/officeDocument/2006/relationships/image" Target="../media/image87.png"/><Relationship Id="rId1" Type="http://schemas.openxmlformats.org/officeDocument/2006/relationships/tags" Target="../tags/tag400.xml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03.xml"/><Relationship Id="rId2" Type="http://schemas.openxmlformats.org/officeDocument/2006/relationships/image" Target="../media/image88.png"/><Relationship Id="rId1" Type="http://schemas.openxmlformats.org/officeDocument/2006/relationships/tags" Target="../tags/tag402.xml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05.xml"/><Relationship Id="rId2" Type="http://schemas.openxmlformats.org/officeDocument/2006/relationships/image" Target="../media/image89.png"/><Relationship Id="rId1" Type="http://schemas.openxmlformats.org/officeDocument/2006/relationships/tags" Target="../tags/tag404.xml"/></Relationships>
</file>

<file path=ppt/slides/_rels/slide6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08.xml"/><Relationship Id="rId4" Type="http://schemas.openxmlformats.org/officeDocument/2006/relationships/image" Target="../media/image91.png"/><Relationship Id="rId3" Type="http://schemas.openxmlformats.org/officeDocument/2006/relationships/tags" Target="../tags/tag407.xml"/><Relationship Id="rId2" Type="http://schemas.openxmlformats.org/officeDocument/2006/relationships/image" Target="../media/image90.png"/><Relationship Id="rId1" Type="http://schemas.openxmlformats.org/officeDocument/2006/relationships/tags" Target="../tags/tag406.xml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10.xml"/><Relationship Id="rId2" Type="http://schemas.openxmlformats.org/officeDocument/2006/relationships/image" Target="../media/image92.png"/><Relationship Id="rId1" Type="http://schemas.openxmlformats.org/officeDocument/2006/relationships/tags" Target="../tags/tag409.xml"/></Relationships>
</file>

<file path=ppt/slides/_rels/slide6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13.xml"/><Relationship Id="rId3" Type="http://schemas.openxmlformats.org/officeDocument/2006/relationships/tags" Target="../tags/tag412.xml"/><Relationship Id="rId2" Type="http://schemas.openxmlformats.org/officeDocument/2006/relationships/image" Target="../media/image93.png"/><Relationship Id="rId1" Type="http://schemas.openxmlformats.org/officeDocument/2006/relationships/tags" Target="../tags/tag411.xml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15.xml"/><Relationship Id="rId2" Type="http://schemas.openxmlformats.org/officeDocument/2006/relationships/image" Target="../media/image94.png"/><Relationship Id="rId1" Type="http://schemas.openxmlformats.org/officeDocument/2006/relationships/tags" Target="../tags/tag414.xml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17.xml"/><Relationship Id="rId2" Type="http://schemas.openxmlformats.org/officeDocument/2006/relationships/image" Target="../media/image95.jpeg"/><Relationship Id="rId1" Type="http://schemas.openxmlformats.org/officeDocument/2006/relationships/tags" Target="../tags/tag416.xml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19.xml"/><Relationship Id="rId2" Type="http://schemas.openxmlformats.org/officeDocument/2006/relationships/image" Target="../media/image96.png"/><Relationship Id="rId1" Type="http://schemas.openxmlformats.org/officeDocument/2006/relationships/tags" Target="../tags/tag418.xml"/></Relationships>
</file>

<file path=ppt/slides/_rels/slide6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421.xml"/><Relationship Id="rId2" Type="http://schemas.openxmlformats.org/officeDocument/2006/relationships/image" Target="../media/image97.png"/><Relationship Id="rId1" Type="http://schemas.openxmlformats.org/officeDocument/2006/relationships/tags" Target="../tags/tag4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image" Target="../media/image12.png"/><Relationship Id="rId2" Type="http://schemas.openxmlformats.org/officeDocument/2006/relationships/tags" Target="../tags/tag171.xml"/><Relationship Id="rId1" Type="http://schemas.openxmlformats.org/officeDocument/2006/relationships/tags" Target="../tags/tag170.xml"/></Relationships>
</file>

<file path=ppt/slides/_rels/slide7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423.xml"/><Relationship Id="rId2" Type="http://schemas.openxmlformats.org/officeDocument/2006/relationships/image" Target="../media/image98.png"/><Relationship Id="rId1" Type="http://schemas.openxmlformats.org/officeDocument/2006/relationships/tags" Target="../tags/tag422.xml"/></Relationships>
</file>

<file path=ppt/slides/_rels/slide7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425.xml"/><Relationship Id="rId2" Type="http://schemas.openxmlformats.org/officeDocument/2006/relationships/image" Target="../media/image99.png"/><Relationship Id="rId1" Type="http://schemas.openxmlformats.org/officeDocument/2006/relationships/tags" Target="../tags/tag424.xml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27.xml"/><Relationship Id="rId2" Type="http://schemas.openxmlformats.org/officeDocument/2006/relationships/image" Target="../media/image100.png"/><Relationship Id="rId1" Type="http://schemas.openxmlformats.org/officeDocument/2006/relationships/tags" Target="../tags/tag426.xml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29.xml"/><Relationship Id="rId2" Type="http://schemas.openxmlformats.org/officeDocument/2006/relationships/image" Target="../media/image101.png"/><Relationship Id="rId1" Type="http://schemas.openxmlformats.org/officeDocument/2006/relationships/tags" Target="../tags/tag428.xml"/></Relationships>
</file>

<file path=ppt/slides/_rels/slide7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33.xml"/><Relationship Id="rId5" Type="http://schemas.openxmlformats.org/officeDocument/2006/relationships/tags" Target="../tags/tag432.xml"/><Relationship Id="rId4" Type="http://schemas.openxmlformats.org/officeDocument/2006/relationships/image" Target="../media/image103.png"/><Relationship Id="rId3" Type="http://schemas.openxmlformats.org/officeDocument/2006/relationships/tags" Target="../tags/tag431.xml"/><Relationship Id="rId2" Type="http://schemas.openxmlformats.org/officeDocument/2006/relationships/image" Target="../media/image102.jpeg"/><Relationship Id="rId1" Type="http://schemas.openxmlformats.org/officeDocument/2006/relationships/tags" Target="../tags/tag430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437.xml"/><Relationship Id="rId6" Type="http://schemas.openxmlformats.org/officeDocument/2006/relationships/image" Target="../media/image82.png"/><Relationship Id="rId5" Type="http://schemas.openxmlformats.org/officeDocument/2006/relationships/tags" Target="../tags/tag436.xml"/><Relationship Id="rId4" Type="http://schemas.openxmlformats.org/officeDocument/2006/relationships/image" Target="../media/image81.png"/><Relationship Id="rId3" Type="http://schemas.openxmlformats.org/officeDocument/2006/relationships/tags" Target="../tags/tag435.xml"/><Relationship Id="rId2" Type="http://schemas.openxmlformats.org/officeDocument/2006/relationships/image" Target="../media/image80.png"/><Relationship Id="rId1" Type="http://schemas.openxmlformats.org/officeDocument/2006/relationships/tags" Target="../tags/tag43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8.xml"/><Relationship Id="rId1" Type="http://schemas.openxmlformats.org/officeDocument/2006/relationships/image" Target="../media/image104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442.xml"/><Relationship Id="rId6" Type="http://schemas.openxmlformats.org/officeDocument/2006/relationships/image" Target="../media/image107.png"/><Relationship Id="rId5" Type="http://schemas.openxmlformats.org/officeDocument/2006/relationships/tags" Target="../tags/tag441.xml"/><Relationship Id="rId4" Type="http://schemas.openxmlformats.org/officeDocument/2006/relationships/image" Target="../media/image106.png"/><Relationship Id="rId3" Type="http://schemas.openxmlformats.org/officeDocument/2006/relationships/image" Target="../media/image105.png"/><Relationship Id="rId2" Type="http://schemas.openxmlformats.org/officeDocument/2006/relationships/tags" Target="../tags/tag440.xml"/><Relationship Id="rId1" Type="http://schemas.openxmlformats.org/officeDocument/2006/relationships/tags" Target="../tags/tag439.xml"/></Relationships>
</file>

<file path=ppt/slides/_rels/slide7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45.xml"/><Relationship Id="rId3" Type="http://schemas.openxmlformats.org/officeDocument/2006/relationships/image" Target="../media/image108.png"/><Relationship Id="rId2" Type="http://schemas.openxmlformats.org/officeDocument/2006/relationships/tags" Target="../tags/tag444.xml"/><Relationship Id="rId1" Type="http://schemas.openxmlformats.org/officeDocument/2006/relationships/tags" Target="../tags/tag44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81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image" Target="../media/image13.png"/><Relationship Id="rId2" Type="http://schemas.openxmlformats.org/officeDocument/2006/relationships/tags" Target="../tags/tag177.xml"/><Relationship Id="rId1" Type="http://schemas.openxmlformats.org/officeDocument/2006/relationships/tags" Target="../tags/tag17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image" Target="../media/image14.png"/><Relationship Id="rId2" Type="http://schemas.openxmlformats.org/officeDocument/2006/relationships/tags" Target="../tags/tag183.xml"/><Relationship Id="rId1" Type="http://schemas.openxmlformats.org/officeDocument/2006/relationships/tags" Target="../tags/tag1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5325" y="2129155"/>
            <a:ext cx="114966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神奇色阶，</a:t>
            </a:r>
            <a:r>
              <a:rPr lang="zh-CN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穿层降维</a:t>
            </a:r>
            <a:endParaRPr lang="zh-CN" sz="80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389191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17029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2024.8.11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76250" y="1351915"/>
            <a:ext cx="5836920" cy="1012825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①神奇K线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②中期生命线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③神奇色阶</a:t>
            </a:r>
            <a:endParaRPr lang="zh-CN" altLang="en-US" sz="22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6250" y="1944370"/>
            <a:ext cx="5836920" cy="35667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545580" y="929640"/>
            <a:ext cx="5400675" cy="6015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神奇色阶•完善你的投资模式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000"/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本来就想做短线，短期趋势有风险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不买！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买点来了到底要建什么样的仓位？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向上涨的过程中什么时候加仓？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什么时候获利减仓最佳？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这个上升回档是真还是假？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同板块挑选个股选择谁？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倚天在手，谁与争锋！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5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《飞鱼趋势》！</a:t>
            </a:r>
            <a:endParaRPr lang="zh-CN" altLang="en-US" sz="25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420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简单失误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VS 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对的操作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950585" y="923925"/>
            <a:ext cx="0" cy="524319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86080" y="701675"/>
            <a:ext cx="5564505" cy="6031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买大涨过的，高位换手超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10%-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警戒，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15%-20%...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追长上影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线，无视长上影的影响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捕捞季节，死叉后，红柱连续缩短！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轴下方，快金叉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四四边界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，死叉，红柱缩短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顶背离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死叉，收绿柱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捕捞季节，金叉，收的红柱太小，走强没确认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8.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慧眼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线是蓝色，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捕捞季节还在收绿柱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9.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神奇色阶，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第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色阶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-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绿色（灰色）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2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10.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只看到了个股，</a:t>
            </a:r>
            <a:r>
              <a:rPr lang="zh-CN" altLang="en-US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没有把大盘放心上</a:t>
            </a:r>
            <a:r>
              <a:rPr lang="en-US" altLang="zh-CN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34075" y="1367790"/>
            <a:ext cx="602043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，上升回档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神奇色阶，第二买点（第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时间）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，四阶全红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+KDJ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+MACD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神奇控盘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，神奇色阶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主力控盘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递增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&lt;飞鱼趋势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锁定吃鱼身，避开鱼头鱼尾！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远离大周期走弱的板块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逃顶！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走强板块中，个股趋势强，才真的强！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《神奇战法》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智能盯盘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预期增长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8.  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《穿层降维战法》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八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套刀法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64020" y="1001395"/>
            <a:ext cx="436054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1.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时间</a:t>
            </a:r>
            <a:r>
              <a:rPr lang="en-US" altLang="zh-CN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摆在第一位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上箭头 1"/>
          <p:cNvSpPr/>
          <p:nvPr/>
        </p:nvSpPr>
        <p:spPr>
          <a:xfrm>
            <a:off x="1062355" y="814705"/>
            <a:ext cx="315595" cy="5299075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025140" y="3729990"/>
            <a:ext cx="6518275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5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技术基础薄弱（金叉，死叉）</a:t>
            </a:r>
            <a:endParaRPr lang="zh-CN" altLang="en-US" sz="25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50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热点板块</a:t>
            </a:r>
            <a:r>
              <a:rPr lang="zh-CN" altLang="en-US" sz="250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、</a:t>
            </a:r>
            <a:r>
              <a:rPr lang="en-US" altLang="zh-CN" sz="250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XX</a:t>
            </a:r>
            <a:r>
              <a:rPr lang="zh-CN" altLang="en-US" sz="250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概念、</a:t>
            </a:r>
            <a:r>
              <a:rPr lang="zh-CN" altLang="en-US" sz="25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追涨杀跌，快进快出</a:t>
            </a:r>
            <a:endParaRPr lang="zh-CN" altLang="en-US" sz="25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endParaRPr lang="zh-CN" altLang="en-US" sz="25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23740" y="4720590"/>
            <a:ext cx="3513455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听说：朋友说、同事说</a:t>
            </a:r>
            <a:endParaRPr lang="zh-CN" altLang="en-US" sz="23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3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</a:t>
            </a:r>
            <a:r>
              <a:rPr lang="zh-CN" altLang="en-US" sz="23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位代码，个股、及基金</a:t>
            </a:r>
            <a:endParaRPr lang="zh-CN" altLang="en-US" sz="23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77950" y="5116830"/>
            <a:ext cx="18091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低纬度</a:t>
            </a:r>
            <a:endParaRPr lang="zh-CN" altLang="en-US" sz="30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0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亏损区</a:t>
            </a:r>
            <a:endParaRPr lang="zh-CN" altLang="en-US" sz="30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02080" y="950595"/>
            <a:ext cx="19138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高纬度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盈利区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31920" y="2586355"/>
            <a:ext cx="3985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成熟的盈利模式</a:t>
            </a:r>
            <a:endParaRPr lang="zh-CN" altLang="en-US" sz="36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49445" y="1885315"/>
            <a:ext cx="2988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分析体系化</a:t>
            </a:r>
            <a:endParaRPr lang="zh-CN" altLang="en-US" sz="36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49445" y="1083310"/>
            <a:ext cx="295021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latin typeface="思源黑体 CN Heavy" panose="020B0A00000000000000" charset="-122"/>
                <a:ea typeface="思源黑体 CN Heavy" panose="020B0A00000000000000" charset="-122"/>
              </a:rPr>
              <a:t>大道易简</a:t>
            </a:r>
            <a:endParaRPr lang="zh-CN" altLang="en-US" sz="39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思维的维度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86510" y="3208020"/>
            <a:ext cx="9763125" cy="4908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535160" y="2658110"/>
            <a:ext cx="1161415" cy="202057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9719310" y="1966595"/>
            <a:ext cx="5765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势</a:t>
            </a:r>
            <a:endParaRPr lang="zh-CN" altLang="en-US" sz="39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回档？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63270" y="757555"/>
            <a:ext cx="10665460" cy="546862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7458075" y="2353310"/>
            <a:ext cx="434467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上升回档</a:t>
            </a:r>
            <a:endParaRPr lang="zh-CN" altLang="en-US" sz="2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3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真回档？假动作？</a:t>
            </a:r>
            <a:endParaRPr lang="zh-CN" altLang="en-US" sz="23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进早很容易吃亏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捕捞季节红柱没起来，又死叉缩短了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到底该如何决断！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《神奇战法》上升回档！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55015" y="768350"/>
            <a:ext cx="10681970" cy="543814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7266305" y="2516505"/>
            <a:ext cx="487680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回档时，神奇色阶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真回档！</a:t>
            </a:r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色阶没有任何变色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继续跟踪，在捕捞季节再出红柱买点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锁定二浪上涨</a:t>
            </a:r>
            <a:endParaRPr lang="zh-CN" altLang="en-US" sz="22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控制仓位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08000" y="821690"/>
            <a:ext cx="11254740" cy="53505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711708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新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&amp;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老手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对比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12470" y="808990"/>
            <a:ext cx="10863580" cy="53962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711708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新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&amp;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老手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对比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43280" y="773430"/>
            <a:ext cx="10556875" cy="54178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红利低波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94665" y="812165"/>
            <a:ext cx="11152505" cy="53822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89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红利低波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94030" y="810260"/>
            <a:ext cx="11137900" cy="5397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16695" y="3101975"/>
            <a:ext cx="286385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 b="1">
                <a:solidFill>
                  <a:srgbClr val="FF0000"/>
                </a:solidFill>
              </a:rPr>
              <a:t>红利低波</a:t>
            </a:r>
            <a:r>
              <a:rPr lang="en-US" altLang="zh-CN" sz="2600" b="1">
                <a:solidFill>
                  <a:srgbClr val="FF0000"/>
                </a:solidFill>
              </a:rPr>
              <a:t>+15.75%</a:t>
            </a:r>
            <a:endParaRPr lang="en-US" altLang="zh-CN" sz="2600" b="1">
              <a:solidFill>
                <a:srgbClr val="FF0000"/>
              </a:solidFill>
            </a:endParaRPr>
          </a:p>
          <a:p>
            <a:endParaRPr lang="zh-CN" altLang="en-US" sz="2600" b="1">
              <a:solidFill>
                <a:schemeClr val="accent5"/>
              </a:solidFill>
            </a:endParaRPr>
          </a:p>
          <a:p>
            <a:r>
              <a:rPr lang="zh-CN" altLang="en-US" sz="2600" b="1">
                <a:solidFill>
                  <a:schemeClr val="accent5"/>
                </a:solidFill>
              </a:rPr>
              <a:t>上证指数</a:t>
            </a:r>
            <a:r>
              <a:rPr lang="en-US" altLang="zh-CN" sz="2600" b="1">
                <a:solidFill>
                  <a:schemeClr val="accent5"/>
                </a:solidFill>
              </a:rPr>
              <a:t>+1.94%</a:t>
            </a:r>
            <a:endParaRPr lang="en-US" altLang="zh-CN" sz="2600" b="1">
              <a:solidFill>
                <a:schemeClr val="accent5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" name="椭圆 21"/>
          <p:cNvSpPr/>
          <p:nvPr>
            <p:custDataLst>
              <p:tags r:id="rId1"/>
            </p:custDataLst>
          </p:nvPr>
        </p:nvSpPr>
        <p:spPr>
          <a:xfrm>
            <a:off x="10363200" y="947425"/>
            <a:ext cx="304802" cy="30480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椭圆 22"/>
          <p:cNvSpPr/>
          <p:nvPr>
            <p:custDataLst>
              <p:tags r:id="rId2"/>
            </p:custDataLst>
          </p:nvPr>
        </p:nvSpPr>
        <p:spPr>
          <a:xfrm>
            <a:off x="10819130" y="947425"/>
            <a:ext cx="304802" cy="30480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椭圆 23"/>
          <p:cNvSpPr/>
          <p:nvPr>
            <p:custDataLst>
              <p:tags r:id="rId3"/>
            </p:custDataLst>
          </p:nvPr>
        </p:nvSpPr>
        <p:spPr>
          <a:xfrm>
            <a:off x="11277600" y="947425"/>
            <a:ext cx="304802" cy="30480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任意多边形 24"/>
          <p:cNvSpPr/>
          <p:nvPr>
            <p:custDataLst>
              <p:tags r:id="rId4"/>
            </p:custDataLst>
          </p:nvPr>
        </p:nvSpPr>
        <p:spPr>
          <a:xfrm>
            <a:off x="-1270" y="5223510"/>
            <a:ext cx="1847215" cy="16224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58" h="2510">
                <a:moveTo>
                  <a:pt x="780" y="0"/>
                </a:moveTo>
                <a:cubicBezTo>
                  <a:pt x="1927" y="0"/>
                  <a:pt x="2858" y="931"/>
                  <a:pt x="2858" y="2079"/>
                </a:cubicBezTo>
                <a:cubicBezTo>
                  <a:pt x="2858" y="2222"/>
                  <a:pt x="2843" y="2362"/>
                  <a:pt x="2816" y="2497"/>
                </a:cubicBezTo>
                <a:lnTo>
                  <a:pt x="2813" y="2510"/>
                </a:lnTo>
                <a:lnTo>
                  <a:pt x="0" y="2510"/>
                </a:lnTo>
                <a:lnTo>
                  <a:pt x="0" y="151"/>
                </a:lnTo>
                <a:lnTo>
                  <a:pt x="17" y="144"/>
                </a:lnTo>
                <a:cubicBezTo>
                  <a:pt x="253" y="51"/>
                  <a:pt x="510" y="0"/>
                  <a:pt x="780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AutoShape 3"/>
          <p:cNvSpPr>
            <a:spLocks noChangeAspect="1" noChangeArrowheads="1" noTextEdit="1"/>
          </p:cNvSpPr>
          <p:nvPr>
            <p:custDataLst>
              <p:tags r:id="rId5"/>
            </p:custDataLst>
          </p:nvPr>
        </p:nvSpPr>
        <p:spPr bwMode="auto">
          <a:xfrm>
            <a:off x="765810" y="1511300"/>
            <a:ext cx="673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Freeform 5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609605" y="1219210"/>
            <a:ext cx="780415" cy="610870"/>
          </a:xfrm>
          <a:custGeom>
            <a:avLst/>
            <a:gdLst>
              <a:gd name="T0" fmla="*/ 87 w 234"/>
              <a:gd name="T1" fmla="*/ 122 h 217"/>
              <a:gd name="T2" fmla="*/ 87 w 234"/>
              <a:gd name="T3" fmla="*/ 217 h 217"/>
              <a:gd name="T4" fmla="*/ 0 w 234"/>
              <a:gd name="T5" fmla="*/ 217 h 217"/>
              <a:gd name="T6" fmla="*/ 0 w 234"/>
              <a:gd name="T7" fmla="*/ 142 h 217"/>
              <a:gd name="T8" fmla="*/ 14 w 234"/>
              <a:gd name="T9" fmla="*/ 55 h 217"/>
              <a:gd name="T10" fmla="*/ 74 w 234"/>
              <a:gd name="T11" fmla="*/ 0 h 217"/>
              <a:gd name="T12" fmla="*/ 94 w 234"/>
              <a:gd name="T13" fmla="*/ 32 h 217"/>
              <a:gd name="T14" fmla="*/ 58 w 234"/>
              <a:gd name="T15" fmla="*/ 63 h 217"/>
              <a:gd name="T16" fmla="*/ 44 w 234"/>
              <a:gd name="T17" fmla="*/ 122 h 217"/>
              <a:gd name="T18" fmla="*/ 87 w 234"/>
              <a:gd name="T19" fmla="*/ 122 h 217"/>
              <a:gd name="T20" fmla="*/ 227 w 234"/>
              <a:gd name="T21" fmla="*/ 122 h 217"/>
              <a:gd name="T22" fmla="*/ 227 w 234"/>
              <a:gd name="T23" fmla="*/ 217 h 217"/>
              <a:gd name="T24" fmla="*/ 140 w 234"/>
              <a:gd name="T25" fmla="*/ 217 h 217"/>
              <a:gd name="T26" fmla="*/ 140 w 234"/>
              <a:gd name="T27" fmla="*/ 142 h 217"/>
              <a:gd name="T28" fmla="*/ 154 w 234"/>
              <a:gd name="T29" fmla="*/ 55 h 217"/>
              <a:gd name="T30" fmla="*/ 214 w 234"/>
              <a:gd name="T31" fmla="*/ 0 h 217"/>
              <a:gd name="T32" fmla="*/ 234 w 234"/>
              <a:gd name="T33" fmla="*/ 32 h 217"/>
              <a:gd name="T34" fmla="*/ 198 w 234"/>
              <a:gd name="T35" fmla="*/ 63 h 217"/>
              <a:gd name="T36" fmla="*/ 185 w 234"/>
              <a:gd name="T37" fmla="*/ 122 h 217"/>
              <a:gd name="T38" fmla="*/ 227 w 234"/>
              <a:gd name="T39" fmla="*/ 122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4" h="217">
                <a:moveTo>
                  <a:pt x="87" y="122"/>
                </a:moveTo>
                <a:cubicBezTo>
                  <a:pt x="87" y="217"/>
                  <a:pt x="87" y="217"/>
                  <a:pt x="87" y="217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02"/>
                  <a:pt x="5" y="73"/>
                  <a:pt x="14" y="55"/>
                </a:cubicBezTo>
                <a:cubicBezTo>
                  <a:pt x="27" y="30"/>
                  <a:pt x="47" y="12"/>
                  <a:pt x="74" y="0"/>
                </a:cubicBezTo>
                <a:cubicBezTo>
                  <a:pt x="94" y="32"/>
                  <a:pt x="94" y="32"/>
                  <a:pt x="94" y="32"/>
                </a:cubicBezTo>
                <a:cubicBezTo>
                  <a:pt x="78" y="38"/>
                  <a:pt x="65" y="49"/>
                  <a:pt x="58" y="63"/>
                </a:cubicBezTo>
                <a:cubicBezTo>
                  <a:pt x="50" y="76"/>
                  <a:pt x="45" y="96"/>
                  <a:pt x="44" y="122"/>
                </a:cubicBezTo>
                <a:lnTo>
                  <a:pt x="87" y="122"/>
                </a:lnTo>
                <a:close/>
                <a:moveTo>
                  <a:pt x="227" y="122"/>
                </a:moveTo>
                <a:cubicBezTo>
                  <a:pt x="227" y="217"/>
                  <a:pt x="227" y="217"/>
                  <a:pt x="227" y="217"/>
                </a:cubicBezTo>
                <a:cubicBezTo>
                  <a:pt x="140" y="217"/>
                  <a:pt x="140" y="217"/>
                  <a:pt x="140" y="217"/>
                </a:cubicBezTo>
                <a:cubicBezTo>
                  <a:pt x="140" y="142"/>
                  <a:pt x="140" y="142"/>
                  <a:pt x="140" y="142"/>
                </a:cubicBezTo>
                <a:cubicBezTo>
                  <a:pt x="140" y="102"/>
                  <a:pt x="145" y="73"/>
                  <a:pt x="154" y="55"/>
                </a:cubicBezTo>
                <a:cubicBezTo>
                  <a:pt x="167" y="30"/>
                  <a:pt x="187" y="12"/>
                  <a:pt x="214" y="0"/>
                </a:cubicBezTo>
                <a:cubicBezTo>
                  <a:pt x="234" y="32"/>
                  <a:pt x="234" y="32"/>
                  <a:pt x="234" y="32"/>
                </a:cubicBezTo>
                <a:cubicBezTo>
                  <a:pt x="218" y="38"/>
                  <a:pt x="206" y="49"/>
                  <a:pt x="198" y="63"/>
                </a:cubicBezTo>
                <a:cubicBezTo>
                  <a:pt x="190" y="76"/>
                  <a:pt x="185" y="96"/>
                  <a:pt x="185" y="122"/>
                </a:cubicBezTo>
                <a:lnTo>
                  <a:pt x="227" y="122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576538" y="1830090"/>
            <a:ext cx="3657625" cy="1371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5400" b="1" strike="noStrike" spc="380" baseline="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神奇色阶</a:t>
            </a:r>
            <a:endParaRPr lang="zh-CN" altLang="en-US" sz="5400" b="1" strike="noStrike" spc="380" baseline="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6" name="直接连接符 35"/>
          <p:cNvCxnSpPr/>
          <p:nvPr>
            <p:custDataLst>
              <p:tags r:id="rId8"/>
            </p:custDataLst>
          </p:nvPr>
        </p:nvCxnSpPr>
        <p:spPr>
          <a:xfrm>
            <a:off x="5537915" y="4250701"/>
            <a:ext cx="3322682" cy="0"/>
          </a:xfrm>
          <a:prstGeom prst="line">
            <a:avLst/>
          </a:prstGeom>
          <a:ln w="9525"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46000">
                  <a:schemeClr val="accent1"/>
                </a:gs>
              </a:gsLst>
              <a:lin ang="1080000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椭圆 36"/>
          <p:cNvSpPr/>
          <p:nvPr>
            <p:custDataLst>
              <p:tags r:id="rId9"/>
            </p:custDataLst>
          </p:nvPr>
        </p:nvSpPr>
        <p:spPr>
          <a:xfrm>
            <a:off x="8783256" y="4191208"/>
            <a:ext cx="119730" cy="11973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8" name="文本框 37"/>
          <p:cNvSpPr txBox="1"/>
          <p:nvPr>
            <p:custDataLst>
              <p:tags r:id="rId10"/>
            </p:custDataLst>
          </p:nvPr>
        </p:nvSpPr>
        <p:spPr>
          <a:xfrm>
            <a:off x="9033127" y="3965135"/>
            <a:ext cx="2550017" cy="573363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400" b="1" spc="16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多周期视角聚焦</a:t>
            </a:r>
            <a:endParaRPr lang="zh-CN" altLang="en-US" sz="2400" b="1" spc="16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2" name="圆角矩形 11"/>
          <p:cNvSpPr/>
          <p:nvPr>
            <p:custDataLst>
              <p:tags r:id="rId11"/>
            </p:custDataLst>
          </p:nvPr>
        </p:nvSpPr>
        <p:spPr>
          <a:xfrm rot="18900000">
            <a:off x="4885724" y="3594048"/>
            <a:ext cx="1306614" cy="1306614"/>
          </a:xfrm>
          <a:prstGeom prst="roundRect">
            <a:avLst/>
          </a:prstGeom>
          <a:ln>
            <a:noFill/>
          </a:ln>
          <a:effectLst>
            <a:outerShdw blurRad="558800" dist="76200" dir="3180000" sx="93000" sy="93000" algn="ctr" rotWithShape="0">
              <a:schemeClr val="accent1">
                <a:lumMod val="75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>
            <p:custDataLst>
              <p:tags r:id="rId12"/>
            </p:custDataLst>
          </p:nvPr>
        </p:nvCxnSpPr>
        <p:spPr>
          <a:xfrm>
            <a:off x="5537915" y="1975839"/>
            <a:ext cx="3322682" cy="0"/>
          </a:xfrm>
          <a:prstGeom prst="line">
            <a:avLst/>
          </a:prstGeom>
          <a:ln w="9525"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46000">
                  <a:schemeClr val="accent1"/>
                </a:gs>
              </a:gsLst>
              <a:lin ang="1080000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椭圆 30"/>
          <p:cNvSpPr/>
          <p:nvPr>
            <p:custDataLst>
              <p:tags r:id="rId13"/>
            </p:custDataLst>
          </p:nvPr>
        </p:nvSpPr>
        <p:spPr>
          <a:xfrm>
            <a:off x="8783256" y="1916346"/>
            <a:ext cx="119730" cy="11973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2" name="文本框 31"/>
          <p:cNvSpPr txBox="1"/>
          <p:nvPr>
            <p:custDataLst>
              <p:tags r:id="rId14"/>
            </p:custDataLst>
          </p:nvPr>
        </p:nvSpPr>
        <p:spPr>
          <a:xfrm>
            <a:off x="9033127" y="1690273"/>
            <a:ext cx="2550017" cy="573363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400" b="1" spc="20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新手易学易用</a:t>
            </a:r>
            <a:endParaRPr lang="zh-CN" altLang="en-US" sz="2400" b="1" spc="20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圆角矩形 9"/>
          <p:cNvSpPr/>
          <p:nvPr>
            <p:custDataLst>
              <p:tags r:id="rId15"/>
            </p:custDataLst>
          </p:nvPr>
        </p:nvSpPr>
        <p:spPr>
          <a:xfrm rot="18900000">
            <a:off x="4876800" y="1316211"/>
            <a:ext cx="1306614" cy="1306614"/>
          </a:xfrm>
          <a:prstGeom prst="roundRect">
            <a:avLst/>
          </a:prstGeom>
          <a:ln>
            <a:noFill/>
          </a:ln>
          <a:effectLst>
            <a:outerShdw blurRad="558800" dist="76200" dir="3180000" sx="93000" sy="93000" algn="ctr" rotWithShape="0">
              <a:schemeClr val="accent1">
                <a:lumMod val="75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16"/>
            </p:custDataLst>
          </p:nvPr>
        </p:nvSpPr>
        <p:spPr>
          <a:xfrm>
            <a:off x="5150468" y="1505845"/>
            <a:ext cx="759279" cy="71317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ctr"/>
            <a:r>
              <a:rPr lang="en-US" altLang="zh-CN" sz="2800" b="1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01</a:t>
            </a:r>
            <a:endParaRPr lang="en-US" altLang="zh-CN" sz="2800" b="1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17"/>
            </p:custDataLst>
          </p:nvPr>
        </p:nvCxnSpPr>
        <p:spPr>
          <a:xfrm>
            <a:off x="5428597" y="2275535"/>
            <a:ext cx="203763" cy="8180"/>
          </a:xfrm>
          <a:prstGeom prst="line">
            <a:avLst/>
          </a:prstGeom>
          <a:ln w="349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>
            <p:custDataLst>
              <p:tags r:id="rId18"/>
            </p:custDataLst>
          </p:nvPr>
        </p:nvCxnSpPr>
        <p:spPr>
          <a:xfrm>
            <a:off x="5856946" y="3117360"/>
            <a:ext cx="2236192" cy="0"/>
          </a:xfrm>
          <a:prstGeom prst="line">
            <a:avLst/>
          </a:prstGeom>
          <a:ln w="9525"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46000">
                  <a:schemeClr val="accent2"/>
                </a:gs>
              </a:gsLst>
              <a:lin ang="1080000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椭圆 33"/>
          <p:cNvSpPr/>
          <p:nvPr>
            <p:custDataLst>
              <p:tags r:id="rId19"/>
            </p:custDataLst>
          </p:nvPr>
        </p:nvSpPr>
        <p:spPr>
          <a:xfrm>
            <a:off x="8015797" y="3057867"/>
            <a:ext cx="119730" cy="1197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文本框 34"/>
          <p:cNvSpPr txBox="1"/>
          <p:nvPr>
            <p:custDataLst>
              <p:tags r:id="rId20"/>
            </p:custDataLst>
          </p:nvPr>
        </p:nvSpPr>
        <p:spPr>
          <a:xfrm>
            <a:off x="8265668" y="2831794"/>
            <a:ext cx="2550017" cy="573363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400" b="1" spc="20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降低择时难度</a:t>
            </a:r>
            <a:endParaRPr lang="zh-CN" altLang="en-US" sz="2400" b="1" spc="20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圆角矩形 12"/>
          <p:cNvSpPr/>
          <p:nvPr>
            <p:custDataLst>
              <p:tags r:id="rId21"/>
            </p:custDataLst>
          </p:nvPr>
        </p:nvSpPr>
        <p:spPr>
          <a:xfrm rot="18900000">
            <a:off x="6020552" y="2459219"/>
            <a:ext cx="1306614" cy="130661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58800" dist="76200" dir="1380000" sx="93000" sy="93000" algn="ctr" rotWithShape="0">
              <a:schemeClr val="accent2">
                <a:lumMod val="75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22"/>
            </p:custDataLst>
          </p:nvPr>
        </p:nvSpPr>
        <p:spPr>
          <a:xfrm>
            <a:off x="6294963" y="2645135"/>
            <a:ext cx="759279" cy="71317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ctr"/>
            <a:r>
              <a:rPr lang="en-US" altLang="zh-CN" sz="2800" b="1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02</a:t>
            </a:r>
            <a:endParaRPr lang="en-US" altLang="zh-CN" sz="2800" b="1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20" name="直接连接符 19"/>
          <p:cNvCxnSpPr/>
          <p:nvPr>
            <p:custDataLst>
              <p:tags r:id="rId23"/>
            </p:custDataLst>
          </p:nvPr>
        </p:nvCxnSpPr>
        <p:spPr>
          <a:xfrm>
            <a:off x="6573093" y="3414825"/>
            <a:ext cx="203763" cy="8180"/>
          </a:xfrm>
          <a:prstGeom prst="line">
            <a:avLst/>
          </a:prstGeom>
          <a:ln w="349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24"/>
            </p:custDataLst>
          </p:nvPr>
        </p:nvSpPr>
        <p:spPr>
          <a:xfrm>
            <a:off x="5160135" y="3788143"/>
            <a:ext cx="759279" cy="71317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ctr"/>
            <a:r>
              <a:rPr lang="en-US" altLang="zh-CN" sz="2800" b="1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03</a:t>
            </a:r>
            <a:endParaRPr lang="en-US" altLang="zh-CN" sz="2800" b="1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>
            <p:custDataLst>
              <p:tags r:id="rId25"/>
            </p:custDataLst>
          </p:nvPr>
        </p:nvCxnSpPr>
        <p:spPr>
          <a:xfrm>
            <a:off x="5437894" y="4557833"/>
            <a:ext cx="203763" cy="8180"/>
          </a:xfrm>
          <a:prstGeom prst="line">
            <a:avLst/>
          </a:prstGeom>
          <a:ln w="349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26"/>
            </p:custDataLst>
          </p:nvPr>
        </p:nvCxnSpPr>
        <p:spPr>
          <a:xfrm>
            <a:off x="5856946" y="5446510"/>
            <a:ext cx="2236192" cy="0"/>
          </a:xfrm>
          <a:prstGeom prst="line">
            <a:avLst/>
          </a:prstGeom>
          <a:ln w="9525"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46000">
                  <a:schemeClr val="accent2"/>
                </a:gs>
              </a:gsLst>
              <a:lin ang="1080000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椭圆 10"/>
          <p:cNvSpPr/>
          <p:nvPr>
            <p:custDataLst>
              <p:tags r:id="rId27"/>
            </p:custDataLst>
          </p:nvPr>
        </p:nvSpPr>
        <p:spPr>
          <a:xfrm>
            <a:off x="8015797" y="5387017"/>
            <a:ext cx="119730" cy="1197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28"/>
            </p:custDataLst>
          </p:nvPr>
        </p:nvSpPr>
        <p:spPr>
          <a:xfrm>
            <a:off x="8265668" y="5160943"/>
            <a:ext cx="2550017" cy="573363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400" b="1" spc="20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完善投资短板</a:t>
            </a:r>
            <a:endParaRPr lang="zh-CN" altLang="en-US" sz="2400" b="1" spc="20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圆角矩形 15"/>
          <p:cNvSpPr/>
          <p:nvPr>
            <p:custDataLst>
              <p:tags r:id="rId29"/>
            </p:custDataLst>
          </p:nvPr>
        </p:nvSpPr>
        <p:spPr>
          <a:xfrm rot="18900000">
            <a:off x="6020552" y="4788369"/>
            <a:ext cx="1306614" cy="130661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58800" dist="76200" dir="1380000" sx="93000" sy="93000" algn="ctr" rotWithShape="0">
              <a:schemeClr val="accent2">
                <a:lumMod val="75000"/>
                <a:alpha val="3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30"/>
            </p:custDataLst>
          </p:nvPr>
        </p:nvSpPr>
        <p:spPr>
          <a:xfrm>
            <a:off x="6294963" y="4974284"/>
            <a:ext cx="759279" cy="71317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ctr"/>
            <a:r>
              <a:rPr lang="en-US" altLang="zh-CN" sz="2800" b="1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04</a:t>
            </a:r>
            <a:endParaRPr lang="en-US" altLang="zh-CN" sz="2800" b="1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>
            <p:custDataLst>
              <p:tags r:id="rId31"/>
            </p:custDataLst>
          </p:nvPr>
        </p:nvCxnSpPr>
        <p:spPr>
          <a:xfrm>
            <a:off x="6573093" y="5743974"/>
            <a:ext cx="203763" cy="8180"/>
          </a:xfrm>
          <a:prstGeom prst="line">
            <a:avLst/>
          </a:prstGeom>
          <a:ln w="3492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477520" y="3201670"/>
            <a:ext cx="4027805" cy="23641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3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1725295" y="32385"/>
            <a:ext cx="10116820" cy="189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红利低波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老手经验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8040" y="835660"/>
            <a:ext cx="10734675" cy="53733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飞鱼趋势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5295" y="935990"/>
            <a:ext cx="11320145" cy="512572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73235" y="935990"/>
            <a:ext cx="1521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新能源</a:t>
            </a:r>
            <a:endParaRPr lang="zh-CN" altLang="en-US" sz="3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638800" y="4450715"/>
            <a:ext cx="1345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2021.12</a:t>
            </a:r>
            <a:endParaRPr lang="en-US" altLang="zh-CN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8545830" y="4707890"/>
            <a:ext cx="157035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2022.9</a:t>
            </a:r>
            <a:endParaRPr lang="en-US" altLang="zh-CN" sz="22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8909050" y="4062730"/>
            <a:ext cx="25069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大周期</a:t>
            </a:r>
            <a:r>
              <a:rPr lang="en-US" altLang="zh-CN" sz="20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0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背离</a:t>
            </a:r>
            <a:endParaRPr lang="zh-CN" altLang="en-US" sz="20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此节点后，不宜参与</a:t>
            </a:r>
            <a:r>
              <a:rPr lang="en-US" altLang="zh-CN"/>
              <a:t>   </a:t>
            </a:r>
            <a:endParaRPr lang="en-US" altLang="zh-CN"/>
          </a:p>
        </p:txBody>
      </p:sp>
    </p:spTree>
    <p:custDataLst>
      <p:tags r:id="rId8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1930400" y="32385"/>
            <a:ext cx="9183370" cy="189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飞鱼趋势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.2024.6.15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0060" y="794385"/>
            <a:ext cx="11233785" cy="54032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飞鱼趋势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3230" y="844550"/>
            <a:ext cx="11331575" cy="53682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1966595" y="32385"/>
            <a:ext cx="9396095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飞鱼趋势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.2024.6.15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98475" y="802640"/>
            <a:ext cx="11231880" cy="53409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飞鱼趋势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1170" y="793115"/>
            <a:ext cx="11303000" cy="54279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111375" y="32385"/>
            <a:ext cx="8997950" cy="189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《神奇战法》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飞鱼趋势</a:t>
            </a:r>
            <a:r>
              <a:rPr lang="en-US" altLang="zh-CN" sz="39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.2024.6.15</a:t>
            </a:r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kumimoji="0" lang="zh-CN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3075" y="817245"/>
            <a:ext cx="11232515" cy="53714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思维的维度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1941830" y="922655"/>
            <a:ext cx="2240280" cy="2109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00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势</a:t>
            </a:r>
            <a:endParaRPr lang="zh-CN" altLang="en-US" sz="100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94630" y="1565275"/>
            <a:ext cx="6637020" cy="42500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200" b="1"/>
              <a:t>趋势的力量势不可挡，不要自以为能够对抗趋势！</a:t>
            </a:r>
            <a:endParaRPr lang="zh-CN" altLang="en-US" sz="2200" b="1"/>
          </a:p>
          <a:p>
            <a:endParaRPr lang="zh-CN" altLang="en-US" sz="2200" b="1"/>
          </a:p>
          <a:p>
            <a:endParaRPr lang="zh-CN" altLang="en-US" sz="2200" b="1"/>
          </a:p>
          <a:p>
            <a:r>
              <a:rPr lang="zh-CN" altLang="en-US" sz="2200" b="1"/>
              <a:t>相信趋势的力量，趋势可以带你去远方！</a:t>
            </a:r>
            <a:r>
              <a:rPr lang="en-US" altLang="zh-CN" sz="2200" b="1"/>
              <a:t>  </a:t>
            </a:r>
            <a:endParaRPr lang="en-US" altLang="zh-CN" sz="2200" b="1"/>
          </a:p>
          <a:p>
            <a:endParaRPr lang="en-US" altLang="zh-CN" sz="2200" b="1"/>
          </a:p>
          <a:p>
            <a:endParaRPr lang="en-US" altLang="zh-CN" sz="2200" b="1"/>
          </a:p>
          <a:p>
            <a:r>
              <a:rPr lang="zh-CN" altLang="en-US" sz="2200" b="1"/>
              <a:t>分析的能力</a:t>
            </a:r>
            <a:r>
              <a:rPr lang="en-US" altLang="zh-CN" sz="2200" b="1"/>
              <a:t>是基本功，</a:t>
            </a:r>
            <a:r>
              <a:rPr lang="zh-CN" altLang="en-US" sz="2200" b="1"/>
              <a:t>但只会分析是不够的！</a:t>
            </a:r>
            <a:endParaRPr lang="zh-CN" altLang="en-US" sz="2200" b="1"/>
          </a:p>
          <a:p>
            <a:endParaRPr lang="zh-CN" altLang="en-US" sz="2200" b="1"/>
          </a:p>
          <a:p>
            <a:endParaRPr lang="en-US" altLang="zh-CN" sz="2200" b="1"/>
          </a:p>
          <a:p>
            <a:r>
              <a:rPr lang="zh-CN" altLang="en-US" sz="2200" b="1"/>
              <a:t>还需要</a:t>
            </a:r>
            <a:r>
              <a:rPr lang="en-US" altLang="zh-CN" sz="2200" b="1"/>
              <a:t>情绪管理能力</a:t>
            </a:r>
            <a:r>
              <a:rPr lang="zh-CN" altLang="en-US" sz="2200" b="1"/>
              <a:t>！</a:t>
            </a:r>
            <a:r>
              <a:rPr lang="en-US" altLang="zh-CN" sz="2200" b="1"/>
              <a:t>预期管理能力</a:t>
            </a:r>
            <a:r>
              <a:rPr lang="zh-CN" altLang="en-US" sz="2200" b="1"/>
              <a:t>！避险的能力！</a:t>
            </a:r>
            <a:endParaRPr lang="zh-CN" altLang="en-US" sz="2200" b="1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7990" y="3851910"/>
            <a:ext cx="4691380" cy="23094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78815" y="2653030"/>
            <a:ext cx="47663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/>
              <a:t>顺势而为</a:t>
            </a:r>
            <a:endParaRPr lang="zh-CN" altLang="en-US" sz="3600" b="1"/>
          </a:p>
          <a:p>
            <a:pPr algn="ctr"/>
            <a:r>
              <a:rPr lang="zh-CN" altLang="en-US" sz="3600" b="1"/>
              <a:t>乘势而上</a:t>
            </a:r>
            <a:endParaRPr lang="zh-CN" altLang="en-US" sz="3600" b="1"/>
          </a:p>
        </p:txBody>
      </p:sp>
    </p:spTree>
    <p:custDataLst>
      <p:tags r:id="rId5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1" name="圆角矩形 20"/>
          <p:cNvSpPr/>
          <p:nvPr>
            <p:custDataLst>
              <p:tags r:id="rId2"/>
            </p:custDataLst>
          </p:nvPr>
        </p:nvSpPr>
        <p:spPr>
          <a:xfrm>
            <a:off x="551180" y="1149350"/>
            <a:ext cx="3119120" cy="173799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300" b="1"/>
              <a:t>选准行业，穿透个股</a:t>
            </a:r>
            <a:endParaRPr lang="zh-CN" altLang="en-US" sz="2300" b="1"/>
          </a:p>
          <a:p>
            <a:pPr algn="ctr"/>
            <a:r>
              <a:rPr lang="zh-CN" altLang="en-US" sz="3900" b="1">
                <a:solidFill>
                  <a:schemeClr val="accent5">
                    <a:lumMod val="75000"/>
                  </a:schemeClr>
                </a:solidFill>
              </a:rPr>
              <a:t>&lt;神奇好股&gt;</a:t>
            </a:r>
            <a:endParaRPr lang="zh-CN" altLang="en-US" sz="39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右箭头 22"/>
          <p:cNvSpPr/>
          <p:nvPr>
            <p:custDataLst>
              <p:tags r:id="rId3"/>
            </p:custDataLst>
          </p:nvPr>
        </p:nvSpPr>
        <p:spPr>
          <a:xfrm>
            <a:off x="3895725" y="1382395"/>
            <a:ext cx="1292225" cy="228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十字形 24"/>
          <p:cNvSpPr/>
          <p:nvPr>
            <p:custDataLst>
              <p:tags r:id="rId4"/>
            </p:custDataLst>
          </p:nvPr>
        </p:nvSpPr>
        <p:spPr>
          <a:xfrm>
            <a:off x="7653020" y="1340485"/>
            <a:ext cx="315595" cy="336550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>
            <p:custDataLst>
              <p:tags r:id="rId5"/>
            </p:custDataLst>
          </p:nvPr>
        </p:nvSpPr>
        <p:spPr>
          <a:xfrm>
            <a:off x="5368925" y="2246630"/>
            <a:ext cx="2098040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  <a:p>
            <a:pPr algn="ctr"/>
            <a:r>
              <a:rPr lang="zh-CN" altLang="en-US" sz="2000"/>
              <a:t>有资金流加持</a:t>
            </a:r>
            <a:endParaRPr lang="zh-CN" altLang="en-US" sz="2000"/>
          </a:p>
        </p:txBody>
      </p:sp>
      <p:sp>
        <p:nvSpPr>
          <p:cNvPr id="4" name="圆角矩形 3"/>
          <p:cNvSpPr/>
          <p:nvPr>
            <p:custDataLst>
              <p:tags r:id="rId6"/>
            </p:custDataLst>
          </p:nvPr>
        </p:nvSpPr>
        <p:spPr>
          <a:xfrm>
            <a:off x="5366385" y="987425"/>
            <a:ext cx="2096770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定位方向</a:t>
            </a:r>
            <a:endParaRPr lang="zh-CN" altLang="en-US" sz="2000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大数据筛选</a:t>
            </a:r>
            <a:endParaRPr lang="zh-CN" altLang="en-US" sz="2000"/>
          </a:p>
          <a:p>
            <a:pPr algn="ctr"/>
            <a:r>
              <a:rPr lang="zh-CN" altLang="en-US" sz="2000" b="1">
                <a:sym typeface="+mn-ea"/>
              </a:rPr>
              <a:t>&lt;</a:t>
            </a:r>
            <a:r>
              <a:rPr lang="zh-CN" altLang="en-US" sz="2000" b="1">
                <a:sym typeface="+mn-ea"/>
              </a:rPr>
              <a:t>智能盯盘&gt;</a:t>
            </a:r>
            <a:endParaRPr lang="zh-CN" altLang="en-US" sz="2000" b="1"/>
          </a:p>
          <a:p>
            <a:pPr algn="ctr"/>
            <a:endParaRPr lang="zh-CN" altLang="en-US" sz="2000" b="1"/>
          </a:p>
        </p:txBody>
      </p:sp>
      <p:sp>
        <p:nvSpPr>
          <p:cNvPr id="24" name="圆角矩形 23"/>
          <p:cNvSpPr/>
          <p:nvPr>
            <p:custDataLst>
              <p:tags r:id="rId7"/>
            </p:custDataLst>
          </p:nvPr>
        </p:nvSpPr>
        <p:spPr>
          <a:xfrm>
            <a:off x="8147050" y="987425"/>
            <a:ext cx="1854835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7" name="右箭头 6"/>
          <p:cNvSpPr/>
          <p:nvPr>
            <p:custDataLst>
              <p:tags r:id="rId8"/>
            </p:custDataLst>
          </p:nvPr>
        </p:nvSpPr>
        <p:spPr>
          <a:xfrm>
            <a:off x="3895725" y="2453640"/>
            <a:ext cx="1292225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9"/>
            </p:custDataLst>
          </p:nvPr>
        </p:nvSpPr>
        <p:spPr>
          <a:xfrm>
            <a:off x="8990330" y="223329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14" name="右箭头 13"/>
          <p:cNvSpPr/>
          <p:nvPr>
            <p:custDataLst>
              <p:tags r:id="rId10"/>
            </p:custDataLst>
          </p:nvPr>
        </p:nvSpPr>
        <p:spPr>
          <a:xfrm>
            <a:off x="7647305" y="2453640"/>
            <a:ext cx="1238250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 rot="5400000">
            <a:off x="1931035" y="2977515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12"/>
            </p:custDataLst>
          </p:nvPr>
        </p:nvSpPr>
        <p:spPr>
          <a:xfrm>
            <a:off x="1040130" y="3305175"/>
            <a:ext cx="2098040" cy="8013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潜伏挖掘</a:t>
            </a:r>
            <a:endParaRPr lang="zh-CN" altLang="en-US" sz="2000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7" name="圆角矩形 16"/>
          <p:cNvSpPr/>
          <p:nvPr>
            <p:custDataLst>
              <p:tags r:id="rId13"/>
            </p:custDataLst>
          </p:nvPr>
        </p:nvSpPr>
        <p:spPr>
          <a:xfrm>
            <a:off x="1040130" y="4503420"/>
            <a:ext cx="2164715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9" name="圆角矩形 18"/>
          <p:cNvSpPr/>
          <p:nvPr>
            <p:custDataLst>
              <p:tags r:id="rId14"/>
            </p:custDataLst>
          </p:nvPr>
        </p:nvSpPr>
        <p:spPr>
          <a:xfrm>
            <a:off x="3204845" y="5299710"/>
            <a:ext cx="1967230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2" name="右箭头 1"/>
          <p:cNvSpPr/>
          <p:nvPr>
            <p:custDataLst>
              <p:tags r:id="rId15"/>
            </p:custDataLst>
          </p:nvPr>
        </p:nvSpPr>
        <p:spPr>
          <a:xfrm rot="5400000">
            <a:off x="1931035" y="4189730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右箭头 2"/>
          <p:cNvSpPr/>
          <p:nvPr>
            <p:custDataLst>
              <p:tags r:id="rId16"/>
            </p:custDataLst>
          </p:nvPr>
        </p:nvSpPr>
        <p:spPr>
          <a:xfrm rot="2460000">
            <a:off x="3007360" y="5118735"/>
            <a:ext cx="376555" cy="22669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>
            <p:custDataLst>
              <p:tags r:id="rId17"/>
            </p:custDataLst>
          </p:nvPr>
        </p:nvSpPr>
        <p:spPr>
          <a:xfrm rot="2280000">
            <a:off x="7389495" y="2969895"/>
            <a:ext cx="861695" cy="35687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9" name="圆角矩形 8"/>
          <p:cNvSpPr/>
          <p:nvPr>
            <p:custDataLst>
              <p:tags r:id="rId18"/>
            </p:custDataLst>
          </p:nvPr>
        </p:nvSpPr>
        <p:spPr>
          <a:xfrm>
            <a:off x="8147050" y="3359150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>
                <a:solidFill>
                  <a:schemeClr val="accent6"/>
                </a:solidFill>
              </a:rPr>
              <a:t>再回</a:t>
            </a:r>
            <a:r>
              <a:rPr lang="zh-CN" altLang="en-US" sz="2600" b="1"/>
              <a:t>&lt;神奇好股&gt;</a:t>
            </a:r>
            <a:endParaRPr lang="zh-CN" altLang="en-US" sz="2600" b="1"/>
          </a:p>
          <a:p>
            <a:pPr algn="ctr"/>
            <a:r>
              <a:rPr lang="zh-CN" altLang="en-US" sz="2600" b="1"/>
              <a:t>穿透</a:t>
            </a:r>
            <a:r>
              <a:rPr lang="zh-CN" altLang="en-US" sz="2600" b="1">
                <a:solidFill>
                  <a:schemeClr val="accent6"/>
                </a:solidFill>
              </a:rPr>
              <a:t>行业</a:t>
            </a:r>
            <a:r>
              <a:rPr lang="en-US" altLang="zh-CN" sz="2600" b="1">
                <a:solidFill>
                  <a:schemeClr val="accent6"/>
                </a:solidFill>
              </a:rPr>
              <a:t>&amp;</a:t>
            </a:r>
            <a:r>
              <a:rPr lang="zh-CN" altLang="en-US" sz="2600" b="1">
                <a:solidFill>
                  <a:schemeClr val="accent6"/>
                </a:solidFill>
              </a:rPr>
              <a:t>概念</a:t>
            </a:r>
            <a:endParaRPr lang="zh-CN" altLang="en-US" sz="2600" b="1">
              <a:solidFill>
                <a:schemeClr val="accent6"/>
              </a:solidFill>
            </a:endParaRPr>
          </a:p>
        </p:txBody>
      </p:sp>
      <p:sp>
        <p:nvSpPr>
          <p:cNvPr id="10" name="右箭头 9"/>
          <p:cNvSpPr/>
          <p:nvPr>
            <p:custDataLst>
              <p:tags r:id="rId19"/>
            </p:custDataLst>
          </p:nvPr>
        </p:nvSpPr>
        <p:spPr>
          <a:xfrm rot="5400000">
            <a:off x="9658985" y="4592955"/>
            <a:ext cx="411480" cy="29845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11" name="圆角矩形 10"/>
          <p:cNvSpPr/>
          <p:nvPr>
            <p:custDataLst>
              <p:tags r:id="rId20"/>
            </p:custDataLst>
          </p:nvPr>
        </p:nvSpPr>
        <p:spPr>
          <a:xfrm>
            <a:off x="8147050" y="4994275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盯自选股</a:t>
            </a:r>
            <a:endParaRPr lang="zh-CN" altLang="en-US" sz="2600" b="1"/>
          </a:p>
          <a:p>
            <a:pPr algn="ctr"/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资金流</a:t>
            </a:r>
            <a:r>
              <a:rPr lang="en-US" altLang="zh-CN" sz="3300" b="1">
                <a:solidFill>
                  <a:schemeClr val="accent6"/>
                </a:solidFill>
                <a:sym typeface="+mn-ea"/>
              </a:rPr>
              <a:t>+</a:t>
            </a:r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分时线</a:t>
            </a:r>
            <a:endParaRPr lang="zh-CN" altLang="en-US" sz="3300" b="1">
              <a:solidFill>
                <a:schemeClr val="accent6"/>
              </a:solidFill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545205" y="3122295"/>
            <a:ext cx="3495675" cy="19685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20" name="椭圆 19"/>
          <p:cNvSpPr/>
          <p:nvPr>
            <p:custDataLst>
              <p:tags r:id="rId23"/>
            </p:custDataLst>
          </p:nvPr>
        </p:nvSpPr>
        <p:spPr>
          <a:xfrm>
            <a:off x="4234815" y="96075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2" name="文本框 21"/>
          <p:cNvSpPr txBox="1"/>
          <p:nvPr>
            <p:custDataLst>
              <p:tags r:id="rId24"/>
            </p:custDataLst>
          </p:nvPr>
        </p:nvSpPr>
        <p:spPr>
          <a:xfrm>
            <a:off x="4269105" y="92646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1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7" name="椭圆 26"/>
          <p:cNvSpPr/>
          <p:nvPr>
            <p:custDataLst>
              <p:tags r:id="rId25"/>
            </p:custDataLst>
          </p:nvPr>
        </p:nvSpPr>
        <p:spPr>
          <a:xfrm>
            <a:off x="4295775" y="197104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6"/>
            </p:custDataLst>
          </p:nvPr>
        </p:nvSpPr>
        <p:spPr>
          <a:xfrm>
            <a:off x="4330065" y="193675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2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9" name="椭圆 28"/>
          <p:cNvSpPr/>
          <p:nvPr>
            <p:custDataLst>
              <p:tags r:id="rId27"/>
            </p:custDataLst>
          </p:nvPr>
        </p:nvSpPr>
        <p:spPr>
          <a:xfrm>
            <a:off x="518160" y="292163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28"/>
            </p:custDataLst>
          </p:nvPr>
        </p:nvSpPr>
        <p:spPr>
          <a:xfrm>
            <a:off x="552450" y="288734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3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椭圆 5"/>
          <p:cNvSpPr/>
          <p:nvPr>
            <p:custDataLst>
              <p:tags r:id="rId29"/>
            </p:custDataLst>
          </p:nvPr>
        </p:nvSpPr>
        <p:spPr>
          <a:xfrm>
            <a:off x="7294880" y="322326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30"/>
            </p:custDataLst>
          </p:nvPr>
        </p:nvSpPr>
        <p:spPr>
          <a:xfrm>
            <a:off x="7329170" y="318897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4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3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穿层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64185" y="1010285"/>
            <a:ext cx="2062480" cy="22205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53360" y="1010285"/>
            <a:ext cx="4362450" cy="24193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858010" y="3667125"/>
            <a:ext cx="5257800" cy="23431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6" name="圆角矩形 5"/>
          <p:cNvSpPr/>
          <p:nvPr/>
        </p:nvSpPr>
        <p:spPr>
          <a:xfrm flipV="1">
            <a:off x="5489575" y="2419350"/>
            <a:ext cx="908050" cy="762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616190" y="1010285"/>
            <a:ext cx="2028825" cy="1209675"/>
          </a:xfrm>
          <a:prstGeom prst="rect">
            <a:avLst/>
          </a:prstGeom>
          <a:ln w="28575">
            <a:gradFill>
              <a:gsLst>
                <a:gs pos="50000">
                  <a:schemeClr val="accent6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0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616190" y="2506345"/>
            <a:ext cx="3771900" cy="2762250"/>
          </a:xfrm>
          <a:prstGeom prst="rect">
            <a:avLst/>
          </a:prstGeom>
          <a:ln w="28575">
            <a:gradFill>
              <a:gsLst>
                <a:gs pos="50000">
                  <a:schemeClr val="accent6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0"/>
            </a:gradFill>
          </a:ln>
        </p:spPr>
      </p:pic>
      <p:sp>
        <p:nvSpPr>
          <p:cNvPr id="9" name="文本框 8"/>
          <p:cNvSpPr txBox="1"/>
          <p:nvPr/>
        </p:nvSpPr>
        <p:spPr>
          <a:xfrm>
            <a:off x="643255" y="1001395"/>
            <a:ext cx="431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1</a:t>
            </a:r>
            <a:endParaRPr lang="en-US" altLang="zh-CN" sz="3600" b="1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2"/>
            </p:custDataLst>
          </p:nvPr>
        </p:nvSpPr>
        <p:spPr>
          <a:xfrm>
            <a:off x="2753360" y="1705610"/>
            <a:ext cx="431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2</a:t>
            </a:r>
            <a:endParaRPr lang="en-US" altLang="zh-CN" sz="3600" b="1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3"/>
            </p:custDataLst>
          </p:nvPr>
        </p:nvSpPr>
        <p:spPr>
          <a:xfrm>
            <a:off x="3158490" y="4202430"/>
            <a:ext cx="431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3</a:t>
            </a:r>
            <a:endParaRPr lang="en-US" altLang="zh-CN" sz="3600" b="1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4"/>
            </p:custDataLst>
          </p:nvPr>
        </p:nvSpPr>
        <p:spPr>
          <a:xfrm>
            <a:off x="8669655" y="983615"/>
            <a:ext cx="431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4</a:t>
            </a:r>
            <a:endParaRPr lang="en-US" altLang="zh-CN" sz="3600" b="1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5"/>
            </p:custDataLst>
          </p:nvPr>
        </p:nvSpPr>
        <p:spPr>
          <a:xfrm>
            <a:off x="9012555" y="2444115"/>
            <a:ext cx="431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5</a:t>
            </a:r>
            <a:endParaRPr lang="en-US" altLang="zh-CN" sz="3600" b="1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6"/>
            </p:custDataLst>
          </p:nvPr>
        </p:nvSpPr>
        <p:spPr>
          <a:xfrm>
            <a:off x="10145395" y="1421130"/>
            <a:ext cx="13493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6......</a:t>
            </a:r>
            <a:endParaRPr lang="en-US" altLang="zh-CN" sz="3600" b="1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615555" y="5464175"/>
            <a:ext cx="380047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 b="1">
                <a:latin typeface="思源黑体 CN Heavy" panose="020B0A00000000000000" charset="-122"/>
                <a:ea typeface="思源黑体 CN Heavy" panose="020B0A00000000000000" charset="-122"/>
              </a:rPr>
              <a:t>核心点在细节！！！</a:t>
            </a:r>
            <a:endParaRPr lang="en-US" altLang="zh-CN" sz="26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4230" y="1615440"/>
            <a:ext cx="3735070" cy="236410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266690" y="1378585"/>
            <a:ext cx="5815330" cy="32023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占位符 2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5266690" y="800735"/>
            <a:ext cx="5347335" cy="1012825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①神奇K线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②中期生命线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③神奇色阶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981075" y="969010"/>
            <a:ext cx="3241040" cy="530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spcBef>
                <a:spcPts val="150"/>
              </a:spcBef>
            </a:pPr>
            <a:r>
              <a:rPr lang="en-US" altLang="zh-CN" sz="2200" dirty="0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PC</a:t>
            </a:r>
            <a:r>
              <a:rPr lang="zh-CN" altLang="en-US" sz="2200" dirty="0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端</a:t>
            </a:r>
            <a:r>
              <a:rPr lang="zh-CN" altLang="en-US" sz="2200" dirty="0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→</a:t>
            </a:r>
            <a:r>
              <a:rPr lang="zh-CN" altLang="en-US" sz="2200" dirty="0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基金→神奇色阶</a:t>
            </a:r>
            <a:endParaRPr lang="zh-CN" altLang="en-US" sz="2200" dirty="0">
              <a:solidFill>
                <a:schemeClr val="accent4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9" name="文本占位符 2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541020" y="4569460"/>
            <a:ext cx="11109960" cy="202184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①神奇K线：趋势型择时指标，红绿K线实时反映指数当前的趋势强弱以及择时信号，红色K线为持仓区域，绿色K线为观望趋势。</a:t>
            </a:r>
            <a:endParaRPr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②中期生命线：用于判断指数趋势变化的强弱。红色线段代表中期生命线趋势向上，标的走强，有望走出趋势上涨行情；绿色线段代表中期生命线趋势向下，标的走弱，有可能走出趋势下跌行情。</a:t>
            </a:r>
            <a:endParaRPr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穿层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74015" y="1261745"/>
            <a:ext cx="5686425" cy="40747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49670" y="1261745"/>
            <a:ext cx="5499100" cy="40747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218565" y="2358390"/>
            <a:ext cx="3329305" cy="214122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580515" y="2875915"/>
            <a:ext cx="2604770" cy="7461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资金有限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存量博弈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右箭头 3"/>
          <p:cNvSpPr/>
          <p:nvPr>
            <p:custDataLst>
              <p:tags r:id="rId1"/>
            </p:custDataLst>
          </p:nvPr>
        </p:nvSpPr>
        <p:spPr>
          <a:xfrm rot="20460000">
            <a:off x="4646930" y="2310765"/>
            <a:ext cx="3636010" cy="270510"/>
          </a:xfrm>
          <a:prstGeom prst="rightArrow">
            <a:avLst/>
          </a:prstGeom>
          <a:solidFill>
            <a:schemeClr val="accent6"/>
          </a:solidFill>
          <a:ln>
            <a:solidFill>
              <a:srgbClr val="FFFC9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右箭头 4"/>
          <p:cNvSpPr/>
          <p:nvPr>
            <p:custDataLst>
              <p:tags r:id="rId2"/>
            </p:custDataLst>
          </p:nvPr>
        </p:nvSpPr>
        <p:spPr>
          <a:xfrm rot="780000">
            <a:off x="4765040" y="4028440"/>
            <a:ext cx="3636010" cy="213995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8376920" y="1143000"/>
            <a:ext cx="2874010" cy="19380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3"/>
            </p:custDataLst>
          </p:nvPr>
        </p:nvSpPr>
        <p:spPr>
          <a:xfrm>
            <a:off x="8503920" y="1404620"/>
            <a:ext cx="285686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 b="1">
                <a:solidFill>
                  <a:schemeClr val="accent4"/>
                </a:solidFill>
              </a:rPr>
              <a:t>方向重叠，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有</a:t>
            </a:r>
            <a:r>
              <a:rPr lang="zh-CN" altLang="en-US" sz="3600" b="1">
                <a:solidFill>
                  <a:schemeClr val="accent4"/>
                </a:solidFill>
              </a:rPr>
              <a:t>赚钱</a:t>
            </a:r>
            <a:r>
              <a:rPr lang="zh-CN" altLang="en-US" sz="2500" b="1">
                <a:solidFill>
                  <a:schemeClr val="accent4"/>
                </a:solidFill>
              </a:rPr>
              <a:t>效应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沿着方向深挖个股</a:t>
            </a:r>
            <a:endParaRPr lang="zh-CN" altLang="en-US" sz="2500" b="1">
              <a:solidFill>
                <a:schemeClr val="accent4"/>
              </a:solidFill>
            </a:endParaRPr>
          </a:p>
        </p:txBody>
      </p:sp>
      <p:sp>
        <p:nvSpPr>
          <p:cNvPr id="37" name="圆角矩形 36"/>
          <p:cNvSpPr/>
          <p:nvPr>
            <p:custDataLst>
              <p:tags r:id="rId4"/>
            </p:custDataLst>
          </p:nvPr>
        </p:nvSpPr>
        <p:spPr>
          <a:xfrm>
            <a:off x="8503920" y="3921760"/>
            <a:ext cx="2746375" cy="194754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822055" y="4141470"/>
            <a:ext cx="216852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方向分散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600">
                <a:latin typeface="思源黑体 CN Heavy" panose="020B0A00000000000000" charset="-122"/>
                <a:ea typeface="思源黑体 CN Heavy" panose="020B0A00000000000000" charset="-122"/>
              </a:rPr>
              <a:t>撒芝麻</a:t>
            </a:r>
            <a:endParaRPr lang="zh-CN" altLang="en-US" sz="36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那就观望！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25780" y="1065530"/>
            <a:ext cx="5050155" cy="347789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6083300" y="1057275"/>
            <a:ext cx="5624195" cy="34785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850900" y="4623435"/>
            <a:ext cx="8710930" cy="1537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降维打击！</a:t>
            </a:r>
            <a:r>
              <a:rPr lang="en-US" altLang="zh-CN" sz="3600"/>
              <a:t>      </a:t>
            </a:r>
            <a:r>
              <a:rPr lang="en-US" altLang="zh-CN"/>
              <a:t>              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你还不明白别人怎么赢的呢！！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/>
          </a:p>
          <a:p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若过去的方法赚的不少，坚持就可以！</a:t>
            </a:r>
            <a:endParaRPr lang="zh-CN" altLang="en-US" sz="20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若过去的方法没赚到钱！那是不是要升级装备，换个打法！！！</a:t>
            </a:r>
            <a:endParaRPr lang="zh-CN" altLang="en-US" sz="20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52870" y="986790"/>
            <a:ext cx="5231130" cy="48901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9905" y="986790"/>
            <a:ext cx="5734050" cy="3429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4825" y="4418330"/>
            <a:ext cx="5739130" cy="1768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900" b="1"/>
              <a:t>资金流</a:t>
            </a:r>
            <a:r>
              <a:rPr lang="zh-CN" altLang="en-US" sz="2000" b="1"/>
              <a:t>～汽车爬坡的油门</a:t>
            </a:r>
            <a:endParaRPr lang="zh-CN" altLang="en-US" sz="2000" b="1"/>
          </a:p>
          <a:p>
            <a:r>
              <a:rPr lang="en-US" altLang="zh-CN" sz="2000" b="1"/>
              <a:t>               ～</a:t>
            </a:r>
            <a:r>
              <a:rPr lang="zh-CN" altLang="en-US" sz="2000" b="1"/>
              <a:t>喷泉向上的水压</a:t>
            </a:r>
            <a:r>
              <a:rPr lang="en-US" altLang="zh-CN" sz="2000" b="1"/>
              <a:t>          </a:t>
            </a:r>
            <a:endParaRPr lang="zh-CN" altLang="en-US" sz="2000" b="1"/>
          </a:p>
          <a:p>
            <a:endParaRPr lang="zh-CN" altLang="en-US" sz="2000" b="1"/>
          </a:p>
          <a:p>
            <a:r>
              <a:rPr lang="zh-CN" altLang="en-US" sz="2000" b="1"/>
              <a:t>油门小了不会原地停留</a:t>
            </a:r>
            <a:r>
              <a:rPr lang="en-US" altLang="zh-CN" sz="2000" b="1"/>
              <a:t>→</a:t>
            </a:r>
            <a:r>
              <a:rPr lang="zh-CN" altLang="en-US" sz="2000" b="1"/>
              <a:t>它会向下溜车</a:t>
            </a:r>
            <a:endParaRPr lang="zh-CN" altLang="en-US" sz="2000" b="1"/>
          </a:p>
          <a:p>
            <a:r>
              <a:rPr lang="zh-CN" altLang="en-US" sz="2000" b="1"/>
              <a:t>水压小了水柱不会保持高度</a:t>
            </a:r>
            <a:r>
              <a:rPr lang="en-US" altLang="zh-CN" sz="2000" b="1">
                <a:sym typeface="+mn-ea"/>
              </a:rPr>
              <a:t>→</a:t>
            </a:r>
            <a:r>
              <a:rPr lang="zh-CN" altLang="en-US" sz="2000" b="1"/>
              <a:t>它会降低高度</a:t>
            </a:r>
            <a:endParaRPr lang="zh-CN" altLang="en-US" sz="2000" b="1"/>
          </a:p>
        </p:txBody>
      </p:sp>
    </p:spTree>
    <p:custDataLst>
      <p:tags r:id="rId5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资金流！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04825" y="972820"/>
            <a:ext cx="6377305" cy="505968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87540" y="972820"/>
            <a:ext cx="4794885" cy="50596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/>
              <a:t>两大要素：</a:t>
            </a:r>
            <a:endParaRPr lang="zh-CN" altLang="en-US" sz="3200" b="1"/>
          </a:p>
          <a:p>
            <a:endParaRPr lang="zh-CN" altLang="en-US" sz="3200" b="1"/>
          </a:p>
          <a:p>
            <a:r>
              <a:rPr lang="zh-CN" altLang="en-US" sz="3200" b="1"/>
              <a:t>时间！</a:t>
            </a:r>
            <a:endParaRPr lang="zh-CN" altLang="en-US" sz="3200" b="1"/>
          </a:p>
          <a:p>
            <a:endParaRPr lang="zh-CN" altLang="en-US" sz="3200" b="1"/>
          </a:p>
          <a:p>
            <a:r>
              <a:rPr lang="zh-CN" altLang="en-US" sz="3200" b="1"/>
              <a:t>变化！</a:t>
            </a:r>
            <a:endParaRPr lang="zh-CN" altLang="en-US" sz="3200" b="1"/>
          </a:p>
          <a:p>
            <a:endParaRPr lang="zh-CN" altLang="en-US" b="1"/>
          </a:p>
          <a:p>
            <a:endParaRPr lang="zh-CN" altLang="en-US" sz="3200" b="1"/>
          </a:p>
          <a:p>
            <a:r>
              <a:rPr lang="zh-CN" altLang="en-US" sz="3200" b="1"/>
              <a:t>结果：发现资金流持续性！</a:t>
            </a:r>
            <a:endParaRPr lang="zh-CN" altLang="en-US" sz="3200" b="1"/>
          </a:p>
          <a:p>
            <a:r>
              <a:rPr lang="en-US" altLang="zh-CN" sz="3200" b="1"/>
              <a:t>                 </a:t>
            </a:r>
            <a:endParaRPr lang="en-US" altLang="zh-CN" sz="3200" b="1"/>
          </a:p>
          <a:p>
            <a:r>
              <a:rPr lang="en-US" altLang="zh-CN" sz="3200" b="1"/>
              <a:t>          </a:t>
            </a:r>
            <a:r>
              <a:rPr lang="en-US" altLang="zh-CN" sz="3200" b="1">
                <a:solidFill>
                  <a:srgbClr val="FF0000"/>
                </a:solidFill>
              </a:rPr>
              <a:t> </a:t>
            </a:r>
            <a:r>
              <a:rPr lang="zh-CN" altLang="en-US" sz="3200" b="1">
                <a:solidFill>
                  <a:srgbClr val="FF0000"/>
                </a:solidFill>
              </a:rPr>
              <a:t>机会！！！</a:t>
            </a:r>
            <a:r>
              <a:rPr lang="en-US" altLang="zh-CN" sz="3200">
                <a:solidFill>
                  <a:srgbClr val="FF0000"/>
                </a:solidFill>
              </a:rPr>
              <a:t>  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r>
              <a:rPr lang="en-US" altLang="zh-CN"/>
              <a:t>       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3410" y="1450340"/>
            <a:ext cx="5590540" cy="41789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84950" y="1216660"/>
            <a:ext cx="5231130" cy="4677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资金流</a:t>
            </a:r>
            <a:r>
              <a:rPr lang="en-US" altLang="zh-CN" sz="2000" b="1"/>
              <a:t>—   2</a:t>
            </a:r>
            <a:r>
              <a:rPr lang="zh-CN" altLang="en-US" sz="2000" b="1"/>
              <a:t>楼的知识</a:t>
            </a:r>
            <a:endParaRPr lang="zh-CN" altLang="en-US" sz="2000" b="1"/>
          </a:p>
          <a:p>
            <a:r>
              <a:rPr lang="zh-CN" altLang="en-US" sz="2000" b="1"/>
              <a:t>指标信号</a:t>
            </a:r>
            <a:r>
              <a:rPr lang="en-US" altLang="zh-CN" sz="2000" b="1"/>
              <a:t>—1</a:t>
            </a:r>
            <a:r>
              <a:rPr lang="zh-CN" altLang="en-US" sz="2000" b="1"/>
              <a:t>楼的知识</a:t>
            </a:r>
            <a:endParaRPr lang="zh-CN" altLang="en-US" sz="2000" b="1"/>
          </a:p>
          <a:p>
            <a:endParaRPr lang="zh-CN" altLang="en-US" sz="2000" b="1"/>
          </a:p>
          <a:p>
            <a:r>
              <a:rPr lang="zh-CN" altLang="en-US" sz="2800" b="1">
                <a:solidFill>
                  <a:srgbClr val="FF0000"/>
                </a:solidFill>
              </a:rPr>
              <a:t>数据先变化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指标后变化</a:t>
            </a:r>
            <a:endParaRPr lang="zh-CN" altLang="en-US" sz="2800" b="1">
              <a:solidFill>
                <a:srgbClr val="FF0000"/>
              </a:solidFill>
              <a:sym typeface="+mn-ea"/>
            </a:endParaRPr>
          </a:p>
          <a:p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指标的背后是程序</a:t>
            </a:r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程序运算是是数据</a:t>
            </a:r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数据到达一定的数值，才会带动指标变化</a:t>
            </a:r>
            <a:endParaRPr lang="zh-CN" altLang="en-US" sz="2000" b="1">
              <a:sym typeface="+mn-ea"/>
            </a:endParaRPr>
          </a:p>
          <a:p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高手不是不看指标</a:t>
            </a:r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而是比起散户来，有更高的</a:t>
            </a:r>
            <a:r>
              <a:rPr lang="zh-CN" altLang="en-US" sz="3000" b="1">
                <a:solidFill>
                  <a:srgbClr val="FF0000"/>
                </a:solidFill>
                <a:sym typeface="+mn-ea"/>
              </a:rPr>
              <a:t>维度</a:t>
            </a:r>
            <a:endParaRPr lang="zh-CN" altLang="en-US" sz="2800" b="1">
              <a:solidFill>
                <a:srgbClr val="FF0000"/>
              </a:solidFill>
              <a:sym typeface="+mn-ea"/>
            </a:endParaRPr>
          </a:p>
          <a:p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实力够碾压他人的才是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,Lian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刀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被碾压的就是，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“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久</a:t>
            </a:r>
            <a:r>
              <a:rPr lang="en-US" altLang="zh-CN" sz="2000" b="1">
                <a:solidFill>
                  <a:srgbClr val="FF0000"/>
                </a:solidFill>
                <a:sym typeface="+mn-ea"/>
              </a:rPr>
              <a:t>”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菜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刀法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72185" y="1818005"/>
            <a:ext cx="2137410" cy="95186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主力资金流</a:t>
            </a:r>
            <a:endParaRPr lang="zh-CN" altLang="en-US" sz="2000" b="1"/>
          </a:p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</p:txBody>
      </p:sp>
      <p:sp>
        <p:nvSpPr>
          <p:cNvPr id="4" name="圆角矩形 3"/>
          <p:cNvSpPr/>
          <p:nvPr>
            <p:custDataLst>
              <p:tags r:id="rId2"/>
            </p:custDataLst>
          </p:nvPr>
        </p:nvSpPr>
        <p:spPr>
          <a:xfrm>
            <a:off x="4023995" y="1809115"/>
            <a:ext cx="2658745" cy="889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选准行业，穿透个股</a:t>
            </a:r>
            <a:endParaRPr lang="zh-CN" altLang="en-US" sz="2000"/>
          </a:p>
          <a:p>
            <a:pPr algn="ctr"/>
            <a:r>
              <a:rPr lang="zh-CN" altLang="en-US" sz="2000" b="1"/>
              <a:t>&lt;神奇好股&gt;</a:t>
            </a:r>
            <a:endParaRPr lang="zh-CN" altLang="en-US" sz="2000" b="1"/>
          </a:p>
        </p:txBody>
      </p:sp>
      <p:sp>
        <p:nvSpPr>
          <p:cNvPr id="6" name="圆角矩形 5"/>
          <p:cNvSpPr/>
          <p:nvPr>
            <p:custDataLst>
              <p:tags r:id="rId3"/>
            </p:custDataLst>
          </p:nvPr>
        </p:nvSpPr>
        <p:spPr>
          <a:xfrm>
            <a:off x="8605520" y="950595"/>
            <a:ext cx="2079625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7" name="圆角矩形 6"/>
          <p:cNvSpPr/>
          <p:nvPr>
            <p:custDataLst>
              <p:tags r:id="rId4"/>
            </p:custDataLst>
          </p:nvPr>
        </p:nvSpPr>
        <p:spPr>
          <a:xfrm>
            <a:off x="8605520" y="1922780"/>
            <a:ext cx="2137410" cy="98298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9" name="圆角矩形 8"/>
          <p:cNvSpPr/>
          <p:nvPr>
            <p:custDataLst>
              <p:tags r:id="rId5"/>
            </p:custDataLst>
          </p:nvPr>
        </p:nvSpPr>
        <p:spPr>
          <a:xfrm>
            <a:off x="870585" y="3352800"/>
            <a:ext cx="2299335" cy="10121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潜伏挖掘</a:t>
            </a:r>
            <a:endParaRPr lang="zh-CN" altLang="en-US" sz="2000" b="1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0" name="圆角矩形 9"/>
          <p:cNvSpPr/>
          <p:nvPr>
            <p:custDataLst>
              <p:tags r:id="rId6"/>
            </p:custDataLst>
          </p:nvPr>
        </p:nvSpPr>
        <p:spPr>
          <a:xfrm>
            <a:off x="4224655" y="3352800"/>
            <a:ext cx="2228215" cy="9398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2" name="圆角矩形 11"/>
          <p:cNvSpPr/>
          <p:nvPr>
            <p:custDataLst>
              <p:tags r:id="rId7"/>
            </p:custDataLst>
          </p:nvPr>
        </p:nvSpPr>
        <p:spPr>
          <a:xfrm>
            <a:off x="8547735" y="325310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/>
              <a:t>ETF</a:t>
            </a:r>
            <a:r>
              <a:rPr lang="zh-CN" altLang="en-US" sz="2000"/>
              <a:t>基金</a:t>
            </a:r>
            <a:endParaRPr lang="zh-CN" altLang="en-US" sz="2000"/>
          </a:p>
          <a:p>
            <a:pPr algn="ctr"/>
            <a:r>
              <a:rPr lang="en-US" altLang="zh-CN" sz="2000" b="1"/>
              <a:t>+</a:t>
            </a:r>
            <a:r>
              <a:rPr lang="zh-CN" altLang="en-US" sz="2000" b="1"/>
              <a:t>《神奇战法》</a:t>
            </a:r>
            <a:endParaRPr lang="zh-CN" altLang="en-US" sz="2000" b="1"/>
          </a:p>
        </p:txBody>
      </p:sp>
      <p:sp>
        <p:nvSpPr>
          <p:cNvPr id="13" name="右箭头 12"/>
          <p:cNvSpPr/>
          <p:nvPr/>
        </p:nvSpPr>
        <p:spPr>
          <a:xfrm>
            <a:off x="3220720" y="2263140"/>
            <a:ext cx="723900" cy="203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>
            <p:custDataLst>
              <p:tags r:id="rId8"/>
            </p:custDataLst>
          </p:nvPr>
        </p:nvSpPr>
        <p:spPr>
          <a:xfrm rot="20820000">
            <a:off x="6774815" y="1587500"/>
            <a:ext cx="1640205" cy="2971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9"/>
            </p:custDataLst>
          </p:nvPr>
        </p:nvSpPr>
        <p:spPr>
          <a:xfrm>
            <a:off x="6785610" y="2327910"/>
            <a:ext cx="1600200" cy="3079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0"/>
            </p:custDataLst>
          </p:nvPr>
        </p:nvSpPr>
        <p:spPr>
          <a:xfrm>
            <a:off x="3245485" y="3919855"/>
            <a:ext cx="90487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>
            <p:custDataLst>
              <p:tags r:id="rId11"/>
            </p:custDataLst>
          </p:nvPr>
        </p:nvSpPr>
        <p:spPr>
          <a:xfrm rot="20940000">
            <a:off x="6794500" y="358775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264795" y="792480"/>
            <a:ext cx="519366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多平台复用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好的机会要穿层！！！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右箭头 2"/>
          <p:cNvSpPr/>
          <p:nvPr>
            <p:custDataLst>
              <p:tags r:id="rId12"/>
            </p:custDataLst>
          </p:nvPr>
        </p:nvSpPr>
        <p:spPr>
          <a:xfrm rot="480000">
            <a:off x="6795770" y="414782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13"/>
            </p:custDataLst>
          </p:nvPr>
        </p:nvSpPr>
        <p:spPr>
          <a:xfrm>
            <a:off x="8547735" y="402145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29" name="圆角矩形 28"/>
          <p:cNvSpPr/>
          <p:nvPr>
            <p:custDataLst>
              <p:tags r:id="rId14"/>
            </p:custDataLst>
          </p:nvPr>
        </p:nvSpPr>
        <p:spPr>
          <a:xfrm>
            <a:off x="6529070" y="5066030"/>
            <a:ext cx="2108200" cy="108077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主力资金流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《热门赛道》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多周期，延续性！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2" name="右箭头 31"/>
          <p:cNvSpPr/>
          <p:nvPr>
            <p:custDataLst>
              <p:tags r:id="rId15"/>
            </p:custDataLst>
          </p:nvPr>
        </p:nvSpPr>
        <p:spPr>
          <a:xfrm rot="2040000">
            <a:off x="6127115" y="4551680"/>
            <a:ext cx="1078230" cy="295275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>
            <p:custDataLst>
              <p:tags r:id="rId16"/>
            </p:custDataLst>
          </p:nvPr>
        </p:nvSpPr>
        <p:spPr>
          <a:xfrm>
            <a:off x="9589770" y="5039360"/>
            <a:ext cx="2011045" cy="11074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大数据筛选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《智能盯盘》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个股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技术择时！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4" name="右箭头 33"/>
          <p:cNvSpPr/>
          <p:nvPr>
            <p:custDataLst>
              <p:tags r:id="rId17"/>
            </p:custDataLst>
          </p:nvPr>
        </p:nvSpPr>
        <p:spPr>
          <a:xfrm>
            <a:off x="8740775" y="5487670"/>
            <a:ext cx="745490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18"/>
            </p:custDataLst>
          </p:nvPr>
        </p:nvSpPr>
        <p:spPr>
          <a:xfrm>
            <a:off x="3343275" y="179451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19"/>
            </p:custDataLst>
          </p:nvPr>
        </p:nvSpPr>
        <p:spPr>
          <a:xfrm>
            <a:off x="3377565" y="176022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5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3" name="椭圆 22"/>
          <p:cNvSpPr/>
          <p:nvPr>
            <p:custDataLst>
              <p:tags r:id="rId20"/>
            </p:custDataLst>
          </p:nvPr>
        </p:nvSpPr>
        <p:spPr>
          <a:xfrm>
            <a:off x="3473450" y="346646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21"/>
            </p:custDataLst>
          </p:nvPr>
        </p:nvSpPr>
        <p:spPr>
          <a:xfrm>
            <a:off x="3507740" y="343217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6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5" name="椭圆 24"/>
          <p:cNvSpPr/>
          <p:nvPr>
            <p:custDataLst>
              <p:tags r:id="rId22"/>
            </p:custDataLst>
          </p:nvPr>
        </p:nvSpPr>
        <p:spPr>
          <a:xfrm>
            <a:off x="5939155" y="474408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23"/>
            </p:custDataLst>
          </p:nvPr>
        </p:nvSpPr>
        <p:spPr>
          <a:xfrm>
            <a:off x="5973445" y="470979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7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刀法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634365" y="1667510"/>
            <a:ext cx="2475230" cy="110236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神奇战法</a:t>
            </a:r>
            <a:r>
              <a:rPr lang="en-US" altLang="zh-CN" sz="2600" b="1"/>
              <a:t>-</a:t>
            </a:r>
            <a:r>
              <a:rPr lang="zh-CN" altLang="en-US" sz="2600" b="1"/>
              <a:t>选股</a:t>
            </a:r>
            <a:endParaRPr lang="zh-CN" altLang="en-US" sz="2600" b="1"/>
          </a:p>
          <a:p>
            <a:pPr algn="ctr"/>
            <a:r>
              <a:rPr lang="zh-CN" altLang="en-US" sz="2600" b="1"/>
              <a:t>&lt;智能盯盘&gt;</a:t>
            </a:r>
            <a:endParaRPr lang="zh-CN" altLang="en-US" sz="2600" b="1"/>
          </a:p>
        </p:txBody>
      </p:sp>
      <p:sp>
        <p:nvSpPr>
          <p:cNvPr id="4" name="圆角矩形 3"/>
          <p:cNvSpPr/>
          <p:nvPr>
            <p:custDataLst>
              <p:tags r:id="rId2"/>
            </p:custDataLst>
          </p:nvPr>
        </p:nvSpPr>
        <p:spPr>
          <a:xfrm>
            <a:off x="4766310" y="1668145"/>
            <a:ext cx="2658745" cy="11023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200" b="1"/>
              <a:t>回到</a:t>
            </a:r>
            <a:r>
              <a:rPr lang="en-US" altLang="zh-CN" sz="2200" b="1"/>
              <a:t>3</a:t>
            </a:r>
            <a:r>
              <a:rPr lang="zh-CN" altLang="en-US" sz="2200" b="1"/>
              <a:t>楼</a:t>
            </a:r>
            <a:endParaRPr lang="zh-CN" altLang="en-US" sz="2200" b="1"/>
          </a:p>
          <a:p>
            <a:pPr algn="ctr"/>
            <a:r>
              <a:rPr lang="zh-CN" altLang="en-US" sz="2200" b="1"/>
              <a:t>穿行业，再穿个股</a:t>
            </a:r>
            <a:endParaRPr lang="zh-CN" altLang="en-US" sz="2200" b="1"/>
          </a:p>
          <a:p>
            <a:pPr algn="ctr"/>
            <a:r>
              <a:rPr lang="zh-CN" altLang="en-US" sz="2500" b="1"/>
              <a:t>&lt;神奇好股&gt;</a:t>
            </a:r>
            <a:endParaRPr lang="zh-CN" altLang="en-US" sz="2500" b="1"/>
          </a:p>
        </p:txBody>
      </p:sp>
      <p:sp>
        <p:nvSpPr>
          <p:cNvPr id="6" name="圆角矩形 5"/>
          <p:cNvSpPr/>
          <p:nvPr>
            <p:custDataLst>
              <p:tags r:id="rId3"/>
            </p:custDataLst>
          </p:nvPr>
        </p:nvSpPr>
        <p:spPr>
          <a:xfrm>
            <a:off x="9157335" y="1668145"/>
            <a:ext cx="2418715" cy="11023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再到</a:t>
            </a:r>
            <a:r>
              <a:rPr lang="en-US" altLang="zh-CN" sz="2000" b="1"/>
              <a:t>2</a:t>
            </a:r>
            <a:r>
              <a:rPr lang="zh-CN" altLang="en-US" sz="2000" b="1"/>
              <a:t>楼</a:t>
            </a:r>
            <a:endParaRPr lang="zh-CN" altLang="en-US" sz="2000" b="1"/>
          </a:p>
          <a:p>
            <a:pPr algn="ctr"/>
            <a:r>
              <a:rPr lang="zh-CN" altLang="en-US" sz="2000" b="1"/>
              <a:t>看赛道</a:t>
            </a:r>
            <a:r>
              <a:rPr lang="zh-CN" altLang="en-US" sz="2600" b="1">
                <a:solidFill>
                  <a:schemeClr val="accent4"/>
                </a:solidFill>
              </a:rPr>
              <a:t>资金流</a:t>
            </a:r>
            <a:endParaRPr lang="zh-CN" altLang="en-US" sz="2200" b="1">
              <a:solidFill>
                <a:schemeClr val="accent4"/>
              </a:solidFill>
            </a:endParaRPr>
          </a:p>
          <a:p>
            <a:pPr algn="ctr"/>
            <a:r>
              <a:rPr lang="zh-CN" altLang="en-US" sz="2500" b="1"/>
              <a:t>&lt;</a:t>
            </a:r>
            <a:r>
              <a:rPr lang="zh-CN" altLang="en-US" sz="2500" b="1">
                <a:sym typeface="+mn-ea"/>
              </a:rPr>
              <a:t>智能盯盘</a:t>
            </a:r>
            <a:r>
              <a:rPr lang="zh-CN" altLang="en-US" sz="2500" b="1"/>
              <a:t>&gt;</a:t>
            </a:r>
            <a:endParaRPr lang="zh-CN" altLang="en-US" sz="2500" b="1"/>
          </a:p>
        </p:txBody>
      </p:sp>
      <p:sp>
        <p:nvSpPr>
          <p:cNvPr id="13" name="右箭头 12"/>
          <p:cNvSpPr/>
          <p:nvPr/>
        </p:nvSpPr>
        <p:spPr>
          <a:xfrm>
            <a:off x="3233420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4"/>
            </p:custDataLst>
          </p:nvPr>
        </p:nvSpPr>
        <p:spPr>
          <a:xfrm>
            <a:off x="3343275" y="140589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5"/>
            </p:custDataLst>
          </p:nvPr>
        </p:nvSpPr>
        <p:spPr>
          <a:xfrm>
            <a:off x="3377565" y="137160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8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右箭头 10"/>
          <p:cNvSpPr/>
          <p:nvPr>
            <p:custDataLst>
              <p:tags r:id="rId6"/>
            </p:custDataLst>
          </p:nvPr>
        </p:nvSpPr>
        <p:spPr>
          <a:xfrm>
            <a:off x="7652385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228850" y="3677285"/>
            <a:ext cx="899922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/>
              <a:t>韭菜看金叉，镰刀重逻辑。</a:t>
            </a:r>
            <a:endParaRPr lang="zh-CN" altLang="en-US" sz="5000" b="1"/>
          </a:p>
          <a:p>
            <a:r>
              <a:rPr lang="zh-CN" altLang="en-US" sz="5000" b="1"/>
              <a:t>韭菜看定数，镰刀重变化！</a:t>
            </a:r>
            <a:endParaRPr lang="zh-CN" altLang="en-US" sz="5000" b="1"/>
          </a:p>
        </p:txBody>
      </p:sp>
    </p:spTree>
    <p:custDataLst>
      <p:tags r:id="rId7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智能盯盘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→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穿层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6950" y="984250"/>
            <a:ext cx="4439920" cy="225552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13550" y="980440"/>
            <a:ext cx="4241800" cy="224345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6950" y="3499485"/>
            <a:ext cx="4439920" cy="25717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13550" y="3496310"/>
            <a:ext cx="4241165" cy="257492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custDataLst>
      <p:tags r:id="rId10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1107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46175" y="750570"/>
            <a:ext cx="6124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穿过层次</a:t>
            </a:r>
            <a:r>
              <a:rPr lang="en-US" altLang="zh-CN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,</a:t>
            </a:r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越多机会越优质！</a:t>
            </a:r>
            <a:endParaRPr lang="zh-CN" altLang="en-US" sz="36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056005" y="1360170"/>
          <a:ext cx="5879465" cy="4735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905"/>
                <a:gridCol w="4226560"/>
              </a:tblGrid>
              <a:tr h="4826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顶楼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大盘趋势-控制仓位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......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7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机构逻辑分析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6.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行业周期值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5.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行业轮动值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4.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行业景气值</a:t>
                      </a:r>
                      <a:endParaRPr lang="zh-CN" altLang="en-US" sz="2600"/>
                    </a:p>
                  </a:txBody>
                  <a:tcPr/>
                </a:tc>
              </a:tr>
              <a:tr h="5314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3.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行业神奇标准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2.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主力资金流→行业</a:t>
                      </a:r>
                      <a:r>
                        <a:rPr lang="en-US" altLang="zh-CN" sz="2600"/>
                        <a:t>&amp;</a:t>
                      </a:r>
                      <a:r>
                        <a:rPr lang="zh-CN" altLang="en-US" sz="2600"/>
                        <a:t>个股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1.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个股技术分析</a:t>
                      </a:r>
                      <a:endParaRPr lang="zh-CN" altLang="en-US" sz="26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91400" y="1624965"/>
            <a:ext cx="4048125" cy="42195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431290" y="1208405"/>
            <a:ext cx="931799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③神奇色阶：用于判断趋势和量能变化，动态捕捉指数短中长期的趋势变化，揭示当前市场量能的变化情况。</a:t>
            </a:r>
            <a:endParaRPr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第一条色阶代表市场短期趋势，红色代表趋势向上，灰色代表趋势震荡，绿色代表趋势向下；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第二条色阶代表市场中期趋势，红色代表趋势向上，灰色代表趋势震荡，绿色代表趋势向下；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第三条色阶代表市场长期趋势，红色代表趋势向上，灰色代表趋势震荡，绿色代表趋势向下；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第四条色阶代表市场量的势能变化，红色代表市场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量的势能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向好，绿色代表市场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量的势能</a:t>
            </a: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萎靡。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75715" y="3936365"/>
            <a:ext cx="9706610" cy="211137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5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52525" y="1014730"/>
            <a:ext cx="9886950" cy="4943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78815" y="869315"/>
            <a:ext cx="10859770" cy="52362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615" y="1615440"/>
            <a:ext cx="6652260" cy="40252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20401" y="1614932"/>
            <a:ext cx="4788758" cy="3815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dirty="0">
                <a:solidFill>
                  <a:schemeClr val="bg1"/>
                </a:solidFill>
              </a:rPr>
              <a:t>       </a:t>
            </a:r>
            <a:r>
              <a:rPr lang="zh-CN" altLang="zh-CN" sz="2200" dirty="0">
                <a:solidFill>
                  <a:schemeClr val="bg1"/>
                </a:solidFill>
              </a:rPr>
              <a:t>巴菲特在选股时很看重</a:t>
            </a:r>
            <a:r>
              <a:rPr lang="en-US" altLang="zh-CN" sz="2200" dirty="0">
                <a:solidFill>
                  <a:schemeClr val="bg1"/>
                </a:solidFill>
              </a:rPr>
              <a:t>ROE</a:t>
            </a:r>
            <a:r>
              <a:rPr lang="zh-CN" altLang="zh-CN" sz="2200" dirty="0">
                <a:solidFill>
                  <a:schemeClr val="bg1"/>
                </a:solidFill>
              </a:rPr>
              <a:t>，</a:t>
            </a:r>
            <a:r>
              <a:rPr lang="en-US" altLang="zh-CN" sz="2200" dirty="0">
                <a:solidFill>
                  <a:schemeClr val="bg1"/>
                </a:solidFill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</a:rPr>
              <a:t>ROE-</a:t>
            </a:r>
            <a:r>
              <a:rPr lang="zh-CN" altLang="en-US" sz="2200" b="1" dirty="0">
                <a:solidFill>
                  <a:srgbClr val="FF0000"/>
                </a:solidFill>
              </a:rPr>
              <a:t>净资产收益率。</a:t>
            </a:r>
            <a:endParaRPr lang="zh-CN" altLang="zh-CN" sz="2200" b="1" dirty="0">
              <a:solidFill>
                <a:schemeClr val="tx2"/>
              </a:solidFill>
            </a:endParaRPr>
          </a:p>
          <a:p>
            <a:r>
              <a:rPr lang="en-US" altLang="zh-CN" sz="2200" b="1" dirty="0">
                <a:solidFill>
                  <a:schemeClr val="tx2"/>
                </a:solidFill>
              </a:rPr>
              <a:t>       </a:t>
            </a:r>
            <a:r>
              <a:rPr lang="zh-CN" altLang="zh-CN" sz="2200" b="1" dirty="0">
                <a:solidFill>
                  <a:schemeClr val="tx2"/>
                </a:solidFill>
              </a:rPr>
              <a:t>为什么</a:t>
            </a:r>
            <a:r>
              <a:rPr lang="en-US" altLang="zh-CN" sz="2200" b="1" dirty="0">
                <a:solidFill>
                  <a:schemeClr val="tx2"/>
                </a:solidFill>
              </a:rPr>
              <a:t>ROE</a:t>
            </a:r>
            <a:r>
              <a:rPr lang="zh-CN" altLang="zh-CN" sz="2200" b="1" dirty="0">
                <a:solidFill>
                  <a:schemeClr val="tx2"/>
                </a:solidFill>
              </a:rPr>
              <a:t>很重要呢，</a:t>
            </a:r>
            <a:r>
              <a:rPr lang="zh-CN" altLang="en-US" sz="2200" b="1" dirty="0">
                <a:solidFill>
                  <a:schemeClr val="tx2"/>
                </a:solidFill>
              </a:rPr>
              <a:t>它</a:t>
            </a:r>
            <a:r>
              <a:rPr lang="zh-CN" altLang="zh-CN" sz="2200" b="1" dirty="0">
                <a:solidFill>
                  <a:schemeClr val="tx2"/>
                </a:solidFill>
              </a:rPr>
              <a:t>反映企业经营效率的核心指标。即每单位净资产所能实现的净利润额。</a:t>
            </a:r>
            <a:endParaRPr lang="en-US" altLang="zh-CN" sz="2200" b="1" dirty="0">
              <a:solidFill>
                <a:schemeClr val="tx2"/>
              </a:solidFill>
            </a:endParaRPr>
          </a:p>
          <a:p>
            <a:r>
              <a:rPr lang="zh-CN" altLang="en-US" sz="2200" b="1" dirty="0">
                <a:solidFill>
                  <a:schemeClr val="tx2"/>
                </a:solidFill>
              </a:rPr>
              <a:t>       很多大消费类牛股，很持续稳健，并不像其他行业的股票那样具有很大的周期性。消费股经营状况非常稳健，净资产收益率也是持续稳定在比较高的水平，而且是数十年都是高位的水平，这在其他行业是很难想象的。</a:t>
            </a:r>
            <a:endParaRPr lang="zh-CN" altLang="en-US" sz="2200" b="1" dirty="0">
              <a:solidFill>
                <a:schemeClr val="tx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 b="1">
                <a:solidFill>
                  <a:schemeClr val="bg1"/>
                </a:solidFill>
                <a:sym typeface="+mn-ea"/>
              </a:rPr>
              <a:t>61015-</a:t>
            </a:r>
            <a:r>
              <a:rPr lang="zh-CN" altLang="en-US" sz="3900" b="1">
                <a:solidFill>
                  <a:schemeClr val="bg1"/>
                </a:solidFill>
                <a:sym typeface="+mn-ea"/>
              </a:rPr>
              <a:t>标准</a:t>
            </a:r>
            <a:r>
              <a:rPr lang="en-US" altLang="zh-CN" sz="3900" b="1">
                <a:solidFill>
                  <a:schemeClr val="bg1"/>
                </a:solidFill>
                <a:sym typeface="+mn-ea"/>
              </a:rPr>
              <a:t>  </a:t>
            </a:r>
            <a:r>
              <a:rPr lang="zh-CN" sz="39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en-US" altLang="zh-CN" sz="39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r>
              <a:rPr lang="zh-CN" altLang="en-US" sz="39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人、企业周期</a:t>
            </a:r>
            <a:endParaRPr lang="zh-CN" altLang="en-US" sz="3900" b="1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8315" y="857885"/>
            <a:ext cx="4504055" cy="32086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28955" y="1146810"/>
            <a:ext cx="4403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accent4"/>
                </a:solidFill>
              </a:rPr>
              <a:t>6</a:t>
            </a:r>
            <a:r>
              <a:rPr lang="en-US" altLang="zh-CN" sz="2400" b="1">
                <a:solidFill>
                  <a:schemeClr val="accent4"/>
                </a:solidFill>
                <a:sym typeface="+mn-ea"/>
              </a:rPr>
              <a:t>～</a:t>
            </a:r>
            <a:r>
              <a:rPr lang="zh-CN" altLang="en-US" sz="2400">
                <a:solidFill>
                  <a:schemeClr val="accent4"/>
                </a:solidFill>
              </a:rPr>
              <a:t>连续</a:t>
            </a:r>
            <a:r>
              <a:rPr lang="en-US" altLang="zh-CN" sz="2400">
                <a:solidFill>
                  <a:schemeClr val="accent4"/>
                </a:solidFill>
              </a:rPr>
              <a:t>6</a:t>
            </a:r>
            <a:r>
              <a:rPr lang="zh-CN" altLang="en-US" sz="2400">
                <a:solidFill>
                  <a:schemeClr val="accent4"/>
                </a:solidFill>
              </a:rPr>
              <a:t>年，年度净利润递增！</a:t>
            </a:r>
            <a:endParaRPr lang="zh-CN" altLang="en-US" sz="2400">
              <a:solidFill>
                <a:schemeClr val="accent4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18785" y="857885"/>
            <a:ext cx="6167755" cy="17164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25820" y="909320"/>
            <a:ext cx="576072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500" b="1">
                <a:solidFill>
                  <a:schemeClr val="accent4"/>
                </a:solidFill>
              </a:rPr>
              <a:t>10</a:t>
            </a:r>
            <a:r>
              <a:rPr lang="en-US" altLang="zh-CN" sz="2100" b="1">
                <a:solidFill>
                  <a:schemeClr val="accent4"/>
                </a:solidFill>
              </a:rPr>
              <a:t>～</a:t>
            </a:r>
            <a:r>
              <a:rPr lang="zh-CN" altLang="en-US" sz="2100" b="1">
                <a:solidFill>
                  <a:schemeClr val="accent4"/>
                </a:solidFill>
              </a:rPr>
              <a:t>最近</a:t>
            </a:r>
            <a:r>
              <a:rPr lang="en-US" altLang="zh-CN" sz="2100" b="1">
                <a:solidFill>
                  <a:schemeClr val="accent4"/>
                </a:solidFill>
              </a:rPr>
              <a:t>1</a:t>
            </a:r>
            <a:r>
              <a:rPr lang="zh-CN" altLang="en-US" sz="2100" b="1">
                <a:solidFill>
                  <a:schemeClr val="accent4"/>
                </a:solidFill>
              </a:rPr>
              <a:t>期季报，净利润同比增长</a:t>
            </a:r>
            <a:r>
              <a:rPr lang="en-US" altLang="zh-CN" sz="2100" b="1">
                <a:solidFill>
                  <a:schemeClr val="accent4"/>
                </a:solidFill>
              </a:rPr>
              <a:t>10%</a:t>
            </a:r>
            <a:r>
              <a:rPr lang="zh-CN" altLang="en-US" sz="2100" b="1">
                <a:solidFill>
                  <a:schemeClr val="accent4"/>
                </a:solidFill>
              </a:rPr>
              <a:t>以上</a:t>
            </a:r>
            <a:endParaRPr lang="zh-CN" altLang="en-US" sz="2100" b="1">
              <a:solidFill>
                <a:schemeClr val="accent4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200015" y="3661410"/>
            <a:ext cx="6710680" cy="4000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00015" y="3153410"/>
            <a:ext cx="6711315" cy="5200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883910" y="2647950"/>
            <a:ext cx="5775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/>
                </a:solidFill>
              </a:rPr>
              <a:t>15</a:t>
            </a:r>
            <a:r>
              <a:rPr lang="en-US" altLang="zh-CN" sz="2200" b="1">
                <a:solidFill>
                  <a:schemeClr val="accent4"/>
                </a:solidFill>
                <a:sym typeface="+mn-ea"/>
              </a:rPr>
              <a:t>～</a:t>
            </a:r>
            <a:r>
              <a:rPr lang="zh-CN" altLang="en-US" sz="2200" b="1">
                <a:solidFill>
                  <a:schemeClr val="accent4"/>
                </a:solidFill>
                <a:sym typeface="+mn-ea"/>
              </a:rPr>
              <a:t>连续六年，加权净资产收益率</a:t>
            </a:r>
            <a:r>
              <a:rPr lang="en-US" altLang="zh-CN" sz="2200" b="1">
                <a:solidFill>
                  <a:schemeClr val="accent4"/>
                </a:solidFill>
                <a:sym typeface="+mn-ea"/>
              </a:rPr>
              <a:t>15%</a:t>
            </a:r>
            <a:r>
              <a:rPr lang="zh-CN" altLang="en-US" sz="2200" b="1">
                <a:solidFill>
                  <a:schemeClr val="accent4"/>
                </a:solidFill>
                <a:sym typeface="+mn-ea"/>
              </a:rPr>
              <a:t>以上</a:t>
            </a:r>
            <a:endParaRPr lang="zh-CN" altLang="en-US" sz="2200" b="1">
              <a:solidFill>
                <a:schemeClr val="accent4"/>
              </a:solidFill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9"/>
          <a:stretch>
            <a:fillRect/>
          </a:stretch>
        </p:blipFill>
        <p:spPr>
          <a:xfrm>
            <a:off x="2179955" y="4227195"/>
            <a:ext cx="2800350" cy="1866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799465" y="4653280"/>
            <a:ext cx="11080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人</a:t>
            </a:r>
            <a:endParaRPr lang="zh-CN" altLang="en-US" sz="6000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519420" y="4220210"/>
            <a:ext cx="6149975" cy="18738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643245" y="4653280"/>
            <a:ext cx="1131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300" b="1"/>
              <a:t>企业</a:t>
            </a:r>
            <a:endParaRPr lang="zh-CN" altLang="en-US" sz="3300" b="1"/>
          </a:p>
          <a:p>
            <a:r>
              <a:rPr lang="zh-CN" altLang="en-US" sz="3300" b="1"/>
              <a:t>周期</a:t>
            </a:r>
            <a:endParaRPr lang="zh-CN" altLang="en-US" sz="3300" b="1"/>
          </a:p>
        </p:txBody>
      </p:sp>
    </p:spTree>
    <p:custDataLst>
      <p:tags r:id="rId12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90065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4365" y="828675"/>
            <a:ext cx="563308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/>
              <a:t>仓位管理，滚动操作！</a:t>
            </a:r>
            <a:endParaRPr lang="zh-CN" altLang="en-US" sz="3600" b="1"/>
          </a:p>
          <a:p>
            <a:endParaRPr lang="zh-CN" altLang="en-US" sz="3600" b="1"/>
          </a:p>
          <a:p>
            <a:r>
              <a:rPr lang="zh-CN" altLang="en-US" sz="2600" b="1"/>
              <a:t>1.标的优质，行业好，企业好。</a:t>
            </a:r>
            <a:endParaRPr lang="zh-CN" altLang="en-US" sz="2600" b="1"/>
          </a:p>
          <a:p>
            <a:endParaRPr lang="zh-CN" altLang="en-US" sz="2600" b="1"/>
          </a:p>
          <a:p>
            <a:r>
              <a:rPr lang="zh-CN" altLang="en-US" sz="2600" b="1"/>
              <a:t>2.</a:t>
            </a:r>
            <a:r>
              <a:rPr lang="zh-CN" altLang="en-US" sz="2600" b="1">
                <a:solidFill>
                  <a:schemeClr val="accent6"/>
                </a:solidFill>
              </a:rPr>
              <a:t>资金流分析+神奇战法</a:t>
            </a:r>
            <a:r>
              <a:rPr lang="zh-CN" altLang="en-US" sz="2600" b="1"/>
              <a:t>，拿捏买卖点，有风险信号减持，但留下0成本的底仓，等下次买点信号来了再买回去。</a:t>
            </a:r>
            <a:endParaRPr lang="zh-CN" altLang="en-US" sz="2600" b="1"/>
          </a:p>
          <a:p>
            <a:endParaRPr lang="zh-CN" altLang="en-US" sz="2600" b="1"/>
          </a:p>
          <a:p>
            <a:r>
              <a:rPr lang="zh-CN" altLang="en-US" sz="2600" b="1"/>
              <a:t>3.大盘大势，不在下行周期，</a:t>
            </a:r>
            <a:endParaRPr lang="zh-CN" altLang="en-US" sz="2600" b="1"/>
          </a:p>
          <a:p>
            <a:r>
              <a:rPr lang="zh-CN" altLang="en-US" sz="2600" b="1"/>
              <a:t> </a:t>
            </a:r>
            <a:r>
              <a:rPr lang="en-US" altLang="zh-CN" sz="2600" b="1"/>
              <a:t>  </a:t>
            </a:r>
            <a:r>
              <a:rPr lang="zh-CN" altLang="en-US" sz="2600" b="1"/>
              <a:t>在上行或震荡周期中。</a:t>
            </a:r>
            <a:endParaRPr lang="zh-CN" altLang="en-US" sz="2600" b="1"/>
          </a:p>
          <a:p>
            <a:r>
              <a:rPr lang="zh-CN" altLang="en-US" sz="2600" b="1"/>
              <a:t>  </a:t>
            </a:r>
            <a:endParaRPr lang="zh-CN" altLang="en-US" sz="2600" b="1"/>
          </a:p>
          <a:p>
            <a:r>
              <a:rPr lang="zh-CN" altLang="en-US" sz="3000" b="1">
                <a:solidFill>
                  <a:schemeClr val="accent6"/>
                </a:solidFill>
              </a:rPr>
              <a:t>同时符合以上三点！</a:t>
            </a:r>
            <a:endParaRPr lang="zh-CN" altLang="en-US" sz="3000" b="1">
              <a:solidFill>
                <a:schemeClr val="accent6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02145" y="828675"/>
            <a:ext cx="4801870" cy="52311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accent1"/>
                </a:solidFill>
              </a:rPr>
              <a:t>解决操作难点</a:t>
            </a:r>
            <a:endParaRPr lang="zh-CN" altLang="en-US" sz="3600" b="1">
              <a:solidFill>
                <a:schemeClr val="accent1"/>
              </a:solidFill>
            </a:endParaRPr>
          </a:p>
          <a:p>
            <a:endParaRPr lang="zh-CN" altLang="en-US" sz="2600">
              <a:solidFill>
                <a:schemeClr val="accent1"/>
              </a:solidFill>
            </a:endParaRPr>
          </a:p>
          <a:p>
            <a:r>
              <a:rPr lang="zh-CN" altLang="en-US" sz="2600" b="1">
                <a:solidFill>
                  <a:schemeClr val="accent1"/>
                </a:solidFill>
              </a:rPr>
              <a:t>价格高了，不敢再下手买</a:t>
            </a:r>
            <a:endParaRPr lang="zh-CN" altLang="en-US" sz="2600" b="1">
              <a:solidFill>
                <a:schemeClr val="accent1"/>
              </a:solidFill>
            </a:endParaRPr>
          </a:p>
          <a:p>
            <a:r>
              <a:rPr lang="zh-CN" altLang="en-US" sz="2600" b="1">
                <a:solidFill>
                  <a:schemeClr val="accent1"/>
                </a:solidFill>
              </a:rPr>
              <a:t>破掉做价不做势的困局！</a:t>
            </a:r>
            <a:endParaRPr lang="zh-CN" altLang="en-US" sz="2600" b="1">
              <a:solidFill>
                <a:schemeClr val="accent1"/>
              </a:solidFill>
            </a:endParaRPr>
          </a:p>
          <a:p>
            <a:endParaRPr lang="zh-CN" altLang="en-US" sz="2600" b="1">
              <a:solidFill>
                <a:schemeClr val="accent1"/>
              </a:solidFill>
            </a:endParaRPr>
          </a:p>
          <a:p>
            <a:endParaRPr lang="zh-CN" altLang="en-US" sz="2600" b="1">
              <a:solidFill>
                <a:schemeClr val="accent1"/>
              </a:solidFill>
            </a:endParaRPr>
          </a:p>
          <a:p>
            <a:r>
              <a:rPr lang="zh-CN" altLang="en-US" sz="2600" b="1">
                <a:solidFill>
                  <a:schemeClr val="accent1"/>
                </a:solidFill>
              </a:rPr>
              <a:t>趋势往上走，不会被落下</a:t>
            </a:r>
            <a:endParaRPr lang="zh-CN" altLang="en-US" sz="2600" b="1">
              <a:solidFill>
                <a:schemeClr val="accent1"/>
              </a:solidFill>
            </a:endParaRPr>
          </a:p>
          <a:p>
            <a:r>
              <a:rPr lang="zh-CN" altLang="en-US" sz="2600" b="1">
                <a:solidFill>
                  <a:schemeClr val="accent1"/>
                </a:solidFill>
              </a:rPr>
              <a:t>有筹码会更关注，能及时把握</a:t>
            </a:r>
            <a:endParaRPr lang="zh-CN" altLang="en-US" sz="2600" b="1">
              <a:solidFill>
                <a:schemeClr val="accent1"/>
              </a:solidFill>
            </a:endParaRPr>
          </a:p>
          <a:p>
            <a:endParaRPr lang="zh-CN" altLang="en-US" sz="2600" b="1">
              <a:solidFill>
                <a:schemeClr val="accent1"/>
              </a:solidFill>
            </a:endParaRPr>
          </a:p>
          <a:p>
            <a:endParaRPr lang="zh-CN" altLang="en-US" sz="2600" b="1">
              <a:solidFill>
                <a:schemeClr val="accent1"/>
              </a:solidFill>
            </a:endParaRPr>
          </a:p>
          <a:p>
            <a:r>
              <a:rPr lang="zh-CN" altLang="en-US" sz="2600" b="1">
                <a:solidFill>
                  <a:schemeClr val="accent1"/>
                </a:solidFill>
              </a:rPr>
              <a:t>一个周期下来，更理解</a:t>
            </a:r>
            <a:r>
              <a:rPr lang="zh-CN" altLang="en-US" sz="3800" b="1">
                <a:solidFill>
                  <a:schemeClr val="tx2">
                    <a:lumMod val="75000"/>
                    <a:lumOff val="25000"/>
                  </a:schemeClr>
                </a:solidFill>
              </a:rPr>
              <a:t>趋势</a:t>
            </a:r>
            <a:endParaRPr lang="zh-CN" altLang="en-US" sz="3800" b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2600" b="1">
                <a:solidFill>
                  <a:schemeClr val="accent1"/>
                </a:solidFill>
              </a:rPr>
              <a:t>势不在，就休息！</a:t>
            </a:r>
            <a:endParaRPr lang="zh-CN" altLang="en-US" sz="2600" b="1">
              <a:solidFill>
                <a:schemeClr val="accent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90065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强者视角看：心力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技力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3630295" y="3376295"/>
            <a:ext cx="6910705" cy="22606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                 </a:t>
            </a:r>
            <a:endParaRPr lang="en-US" altLang="zh-CN"/>
          </a:p>
        </p:txBody>
      </p:sp>
      <p:sp>
        <p:nvSpPr>
          <p:cNvPr id="4" name="上箭头 3"/>
          <p:cNvSpPr/>
          <p:nvPr/>
        </p:nvSpPr>
        <p:spPr>
          <a:xfrm>
            <a:off x="6833235" y="1266190"/>
            <a:ext cx="276860" cy="4671060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  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6967220" y="2864485"/>
            <a:ext cx="365760" cy="553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900" b="1">
                <a:solidFill>
                  <a:srgbClr val="7030A0"/>
                </a:solidFill>
              </a:rPr>
              <a:t>0</a:t>
            </a:r>
            <a:endParaRPr lang="en-US" altLang="zh-CN" sz="3900" b="1">
              <a:solidFill>
                <a:srgbClr val="7030A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10095" y="761365"/>
            <a:ext cx="184213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>
                <a:solidFill>
                  <a:schemeClr val="accent6"/>
                </a:solidFill>
                <a:latin typeface="华文行楷" panose="02010800040101010101" charset="-122"/>
                <a:ea typeface="华文行楷" panose="02010800040101010101" charset="-122"/>
              </a:rPr>
              <a:t>心力</a:t>
            </a:r>
            <a:endParaRPr lang="zh-CN" altLang="en-US" sz="5000" b="1">
              <a:solidFill>
                <a:schemeClr val="accent6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10541000" y="3197860"/>
            <a:ext cx="182054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>
                <a:solidFill>
                  <a:schemeClr val="accent1"/>
                </a:solidFill>
                <a:latin typeface="华文行楷" panose="02010800040101010101" charset="-122"/>
                <a:ea typeface="华文行楷" panose="02010800040101010101" charset="-122"/>
              </a:rPr>
              <a:t>技力</a:t>
            </a:r>
            <a:endParaRPr lang="zh-CN" altLang="en-US" sz="5000" b="1">
              <a:solidFill>
                <a:schemeClr val="accent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81755" y="3862070"/>
            <a:ext cx="27959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1"/>
                </a:solidFill>
              </a:rPr>
              <a:t>亏损</a:t>
            </a:r>
            <a:r>
              <a:rPr lang="en-US" altLang="zh-CN" sz="3200" b="1">
                <a:solidFill>
                  <a:schemeClr val="accent1"/>
                </a:solidFill>
              </a:rPr>
              <a:t>    </a:t>
            </a:r>
            <a:r>
              <a:rPr lang="zh-CN" altLang="en-US" sz="3200" b="1">
                <a:solidFill>
                  <a:schemeClr val="accent6"/>
                </a:solidFill>
              </a:rPr>
              <a:t>抱怨</a:t>
            </a:r>
            <a:endParaRPr lang="zh-CN" altLang="en-US" sz="3200" b="1">
              <a:solidFill>
                <a:schemeClr val="accent6"/>
              </a:solidFill>
            </a:endParaRPr>
          </a:p>
          <a:p>
            <a:endParaRPr lang="zh-CN" altLang="en-US" sz="3200" b="1">
              <a:solidFill>
                <a:schemeClr val="accent6"/>
              </a:solidFill>
            </a:endParaRPr>
          </a:p>
          <a:p>
            <a:r>
              <a:rPr lang="zh-CN" altLang="en-US" sz="3200" b="1">
                <a:solidFill>
                  <a:schemeClr val="tx1"/>
                </a:solidFill>
              </a:rPr>
              <a:t>不易破局！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7476490" y="3856355"/>
            <a:ext cx="27959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1"/>
                </a:solidFill>
              </a:rPr>
              <a:t>过山车</a:t>
            </a:r>
            <a:r>
              <a:rPr lang="en-US" altLang="zh-CN" sz="3200" b="1">
                <a:solidFill>
                  <a:schemeClr val="accent1"/>
                </a:solidFill>
              </a:rPr>
              <a:t>    </a:t>
            </a:r>
            <a:r>
              <a:rPr lang="zh-CN" altLang="en-US" sz="3200" b="1">
                <a:solidFill>
                  <a:schemeClr val="accent6"/>
                </a:solidFill>
              </a:rPr>
              <a:t>抱怨</a:t>
            </a:r>
            <a:endParaRPr lang="zh-CN" altLang="en-US" sz="3200" b="1">
              <a:solidFill>
                <a:schemeClr val="accent6"/>
              </a:solidFill>
            </a:endParaRPr>
          </a:p>
          <a:p>
            <a:endParaRPr lang="zh-CN" altLang="en-US" sz="3200" b="1">
              <a:solidFill>
                <a:schemeClr val="accent6"/>
              </a:solidFill>
            </a:endParaRPr>
          </a:p>
          <a:p>
            <a:r>
              <a:rPr lang="zh-CN" altLang="en-US" sz="3200" b="1">
                <a:solidFill>
                  <a:schemeClr val="tx1"/>
                </a:solidFill>
              </a:rPr>
              <a:t>反反复复！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3865880" y="1607185"/>
            <a:ext cx="27959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ym typeface="+mn-ea"/>
              </a:rPr>
              <a:t>容易破局！</a:t>
            </a:r>
            <a:endParaRPr lang="zh-CN" altLang="en-US" sz="3200" b="1">
              <a:sym typeface="+mn-ea"/>
            </a:endParaRPr>
          </a:p>
          <a:p>
            <a:endParaRPr lang="zh-CN" altLang="en-US" sz="3200" b="1">
              <a:solidFill>
                <a:schemeClr val="accent1"/>
              </a:solidFill>
            </a:endParaRPr>
          </a:p>
          <a:p>
            <a:r>
              <a:rPr lang="zh-CN" altLang="en-US" sz="3200" b="1">
                <a:solidFill>
                  <a:schemeClr val="accent1"/>
                </a:solidFill>
              </a:rPr>
              <a:t>亏损</a:t>
            </a:r>
            <a:r>
              <a:rPr lang="en-US" altLang="zh-CN" sz="3200" b="1">
                <a:solidFill>
                  <a:schemeClr val="accent1"/>
                </a:solidFill>
              </a:rPr>
              <a:t>    </a:t>
            </a:r>
            <a:r>
              <a:rPr lang="zh-CN" altLang="en-US" sz="3200" b="1">
                <a:solidFill>
                  <a:schemeClr val="accent6"/>
                </a:solidFill>
              </a:rPr>
              <a:t>这样吧</a:t>
            </a:r>
            <a:endParaRPr lang="zh-CN" altLang="en-US" sz="3200" b="1">
              <a:solidFill>
                <a:schemeClr val="accent6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7476490" y="1614805"/>
            <a:ext cx="3587750" cy="15405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rgbClr val="7030A0"/>
                </a:solidFill>
              </a:rPr>
              <a:t>不过喜</a:t>
            </a:r>
            <a:r>
              <a:rPr lang="en-US" altLang="zh-CN" sz="3200" b="1">
                <a:solidFill>
                  <a:srgbClr val="7030A0"/>
                </a:solidFill>
              </a:rPr>
              <a:t>～</a:t>
            </a:r>
            <a:r>
              <a:rPr lang="zh-CN" altLang="en-US" sz="3200" b="1">
                <a:solidFill>
                  <a:srgbClr val="7030A0"/>
                </a:solidFill>
              </a:rPr>
              <a:t>正向循环！</a:t>
            </a:r>
            <a:endParaRPr lang="zh-CN" altLang="en-US" sz="3200" b="1">
              <a:solidFill>
                <a:srgbClr val="7030A0"/>
              </a:solidFill>
            </a:endParaRPr>
          </a:p>
          <a:p>
            <a:endParaRPr lang="zh-CN" altLang="en-US" sz="3200" b="1">
              <a:solidFill>
                <a:schemeClr val="accent1"/>
              </a:solidFill>
            </a:endParaRPr>
          </a:p>
          <a:p>
            <a:r>
              <a:rPr lang="zh-CN" altLang="en-US" sz="3200" b="1">
                <a:solidFill>
                  <a:schemeClr val="accent1"/>
                </a:solidFill>
              </a:rPr>
              <a:t>盈利</a:t>
            </a:r>
            <a:r>
              <a:rPr lang="en-US" altLang="zh-CN" sz="3200" b="1">
                <a:solidFill>
                  <a:schemeClr val="accent1"/>
                </a:solidFill>
              </a:rPr>
              <a:t>     </a:t>
            </a:r>
            <a:r>
              <a:rPr lang="zh-CN" altLang="en-US" sz="3200" b="1">
                <a:solidFill>
                  <a:schemeClr val="accent6"/>
                </a:solidFill>
              </a:rPr>
              <a:t>平常心</a:t>
            </a:r>
            <a:endParaRPr lang="zh-CN" altLang="en-US" sz="3200" b="1">
              <a:solidFill>
                <a:schemeClr val="accent6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15925" y="1218565"/>
            <a:ext cx="3056255" cy="38195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0050" y="5038090"/>
            <a:ext cx="3326130" cy="1583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/>
              <a:t>负责</a:t>
            </a:r>
            <a:r>
              <a:rPr lang="en-US" altLang="zh-CN" sz="2200" b="1"/>
              <a:t>-</a:t>
            </a:r>
            <a:r>
              <a:rPr lang="zh-CN" altLang="en-US" sz="2200" b="1"/>
              <a:t>教学开车技术</a:t>
            </a:r>
            <a:endParaRPr lang="zh-CN" altLang="en-US" sz="2200" b="1"/>
          </a:p>
          <a:p>
            <a:r>
              <a:rPr lang="zh-CN" altLang="en-US" sz="2200" b="1"/>
              <a:t>不负责</a:t>
            </a:r>
            <a:r>
              <a:rPr lang="en-US" altLang="zh-CN" sz="2200" b="1"/>
              <a:t>-</a:t>
            </a:r>
            <a:r>
              <a:rPr lang="zh-CN" altLang="en-US" sz="2200" b="1"/>
              <a:t>建设心力</a:t>
            </a:r>
            <a:endParaRPr lang="zh-CN" altLang="en-US" sz="2200" b="1"/>
          </a:p>
          <a:p>
            <a:r>
              <a:rPr lang="zh-CN" altLang="en-US" sz="2500" b="1"/>
              <a:t>做什么事都要</a:t>
            </a:r>
            <a:r>
              <a:rPr lang="zh-CN" altLang="en-US" sz="2800" b="1"/>
              <a:t>心力</a:t>
            </a:r>
            <a:r>
              <a:rPr lang="zh-CN" altLang="en-US" sz="2800"/>
              <a:t>！</a:t>
            </a:r>
            <a:endParaRPr lang="zh-CN" altLang="en-US" sz="2500"/>
          </a:p>
          <a:p>
            <a:endParaRPr lang="zh-CN" altLang="en-US" sz="2500"/>
          </a:p>
        </p:txBody>
      </p:sp>
    </p:spTree>
    <p:custDataLst>
      <p:tags r:id="rId7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9750" y="802640"/>
            <a:ext cx="4277360" cy="53968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99355" y="1614805"/>
            <a:ext cx="6760845" cy="37725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90065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强者视角看：心力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技力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426085" y="1130300"/>
            <a:ext cx="7127240" cy="40106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426085" y="5223510"/>
            <a:ext cx="7753985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>
                <a:latin typeface="思源黑体 CN Heavy" panose="020B0A00000000000000" charset="-122"/>
                <a:ea typeface="思源黑体 CN Heavy" panose="020B0A00000000000000" charset="-122"/>
              </a:rPr>
              <a:t>贪婪与恐惧就是心力不足的表象！</a:t>
            </a:r>
            <a:endParaRPr lang="zh-CN" altLang="en-US" sz="2300" b="1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300" b="1">
                <a:latin typeface="思源黑体 CN Heavy" panose="020B0A00000000000000" charset="-122"/>
                <a:ea typeface="思源黑体 CN Heavy" panose="020B0A00000000000000" charset="-122"/>
              </a:rPr>
              <a:t>心力驾驭不了心态波动，好似没有风帆的船随波逐流！</a:t>
            </a:r>
            <a:endParaRPr lang="zh-CN" altLang="en-US" sz="23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920990" y="907415"/>
            <a:ext cx="3763645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 b="1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事后总结，归因破局</a:t>
            </a:r>
            <a:endParaRPr lang="zh-CN" altLang="en-US" sz="2600" b="1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 b="1">
              <a:solidFill>
                <a:schemeClr val="accent6"/>
              </a:solidFill>
            </a:endParaRPr>
          </a:p>
          <a:p>
            <a:r>
              <a:rPr lang="zh-CN" altLang="en-US" sz="2000" b="1">
                <a:solidFill>
                  <a:schemeClr val="accent6"/>
                </a:solidFill>
              </a:rPr>
              <a:t>归内因！～</a:t>
            </a:r>
            <a:r>
              <a:rPr lang="zh-CN" altLang="en-US" sz="2000" b="1">
                <a:solidFill>
                  <a:schemeClr val="accent6"/>
                </a:solidFill>
                <a:sym typeface="+mn-ea"/>
              </a:rPr>
              <a:t>破局之法！</a:t>
            </a:r>
            <a:endParaRPr lang="zh-CN" altLang="en-US" sz="2000" b="1">
              <a:solidFill>
                <a:schemeClr val="accent6"/>
              </a:solidFill>
            </a:endParaRPr>
          </a:p>
          <a:p>
            <a:endParaRPr lang="zh-CN" altLang="en-US" sz="2000" b="1"/>
          </a:p>
          <a:p>
            <a:r>
              <a:rPr lang="zh-CN" altLang="en-US" sz="2000" b="1">
                <a:solidFill>
                  <a:schemeClr val="accent1"/>
                </a:solidFill>
              </a:rPr>
              <a:t>归外因！～起起落落，浮浮沉沉！</a:t>
            </a:r>
            <a:endParaRPr lang="zh-CN" altLang="en-US" sz="2000" b="1">
              <a:solidFill>
                <a:schemeClr val="accent1"/>
              </a:solidFill>
            </a:endParaRPr>
          </a:p>
          <a:p>
            <a:endParaRPr lang="zh-CN" altLang="en-US" sz="2000" b="1">
              <a:solidFill>
                <a:schemeClr val="accent1"/>
              </a:solidFill>
            </a:endParaRPr>
          </a:p>
          <a:p>
            <a:endParaRPr lang="zh-CN" altLang="en-US" sz="2000" b="1">
              <a:solidFill>
                <a:schemeClr val="accent1"/>
              </a:solidFill>
            </a:endParaRPr>
          </a:p>
          <a:p>
            <a:r>
              <a:rPr lang="zh-CN" altLang="en-US" sz="2600" b="1">
                <a:solidFill>
                  <a:schemeClr val="tx2"/>
                </a:solidFill>
              </a:rPr>
              <a:t>事前控仓！</a:t>
            </a:r>
            <a:endParaRPr lang="zh-CN" altLang="en-US" sz="2600" b="1">
              <a:solidFill>
                <a:schemeClr val="tx2"/>
              </a:solidFill>
            </a:endParaRPr>
          </a:p>
          <a:p>
            <a:endParaRPr lang="zh-CN" altLang="en-US" sz="2000" b="1">
              <a:solidFill>
                <a:schemeClr val="accent1"/>
              </a:solidFill>
            </a:endParaRPr>
          </a:p>
          <a:p>
            <a:r>
              <a:rPr lang="zh-CN" altLang="en-US" sz="2000" b="1">
                <a:solidFill>
                  <a:schemeClr val="accent1"/>
                </a:solidFill>
              </a:rPr>
              <a:t>不要承担没必要的风险！</a:t>
            </a:r>
            <a:endParaRPr lang="zh-CN" altLang="en-US" sz="2000" b="1">
              <a:solidFill>
                <a:schemeClr val="accent1"/>
              </a:solidFill>
            </a:endParaRPr>
          </a:p>
          <a:p>
            <a:endParaRPr lang="zh-CN" altLang="en-US" sz="2000" b="1">
              <a:solidFill>
                <a:schemeClr val="accent1"/>
              </a:solidFill>
            </a:endParaRPr>
          </a:p>
          <a:p>
            <a:r>
              <a:rPr lang="zh-CN" altLang="en-US" sz="2000" b="1">
                <a:solidFill>
                  <a:schemeClr val="accent1"/>
                </a:solidFill>
              </a:rPr>
              <a:t>不让内心承担过多的压力！</a:t>
            </a:r>
            <a:endParaRPr lang="zh-CN" altLang="en-US" sz="2000" b="1">
              <a:solidFill>
                <a:schemeClr val="accent1"/>
              </a:solidFill>
            </a:endParaRPr>
          </a:p>
          <a:p>
            <a:endParaRPr lang="zh-CN" altLang="en-US" sz="2000" b="1">
              <a:solidFill>
                <a:schemeClr val="accent1"/>
              </a:solidFill>
            </a:endParaRPr>
          </a:p>
          <a:p>
            <a:endParaRPr lang="zh-CN" altLang="en-US" sz="2000" b="1">
              <a:solidFill>
                <a:schemeClr val="accent1"/>
              </a:solidFill>
            </a:endParaRPr>
          </a:p>
          <a:p>
            <a:endParaRPr lang="zh-CN" altLang="en-US" sz="2000" b="1">
              <a:solidFill>
                <a:schemeClr val="accent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616825" y="4877435"/>
            <a:ext cx="45358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accent6"/>
                </a:solidFill>
              </a:rPr>
              <a:t>抽离出第</a:t>
            </a:r>
            <a:r>
              <a:rPr lang="en-US" altLang="zh-CN" sz="2000" b="1">
                <a:solidFill>
                  <a:schemeClr val="accent6"/>
                </a:solidFill>
              </a:rPr>
              <a:t>3</a:t>
            </a:r>
            <a:r>
              <a:rPr lang="zh-CN" altLang="en-US" sz="2000" b="1">
                <a:solidFill>
                  <a:schemeClr val="accent6"/>
                </a:solidFill>
              </a:rPr>
              <a:t>视角</a:t>
            </a:r>
            <a:endParaRPr lang="zh-CN" altLang="en-US" sz="2000" b="1">
              <a:solidFill>
                <a:schemeClr val="accent6"/>
              </a:solidFill>
            </a:endParaRPr>
          </a:p>
          <a:p>
            <a:r>
              <a:rPr lang="zh-CN" altLang="en-US" sz="2000" b="1">
                <a:solidFill>
                  <a:schemeClr val="accent6"/>
                </a:solidFill>
              </a:rPr>
              <a:t>站在更长角度看待时间</a:t>
            </a:r>
            <a:endParaRPr lang="zh-CN" altLang="en-US" sz="2000" b="1">
              <a:solidFill>
                <a:schemeClr val="accent6"/>
              </a:solidFill>
            </a:endParaRPr>
          </a:p>
          <a:p>
            <a:r>
              <a:rPr lang="zh-CN" altLang="en-US" sz="2000" b="1">
                <a:solidFill>
                  <a:schemeClr val="accent6"/>
                </a:solidFill>
              </a:rPr>
              <a:t>短期对的选择，不一定对</a:t>
            </a:r>
            <a:endParaRPr lang="zh-CN" altLang="en-US" sz="2000" b="1">
              <a:solidFill>
                <a:schemeClr val="accent6"/>
              </a:solidFill>
            </a:endParaRPr>
          </a:p>
          <a:p>
            <a:r>
              <a:rPr lang="zh-CN" altLang="en-US" sz="2000" b="1">
                <a:solidFill>
                  <a:schemeClr val="accent6"/>
                </a:solidFill>
              </a:rPr>
              <a:t>以年底收益长期目标看，才看的透彻！</a:t>
            </a:r>
            <a:endParaRPr lang="zh-CN" altLang="en-US" sz="2000" b="1">
              <a:solidFill>
                <a:schemeClr val="accent6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90065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强者视角看：严苛筛选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3870" y="595630"/>
            <a:ext cx="5425440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000" b="1">
              <a:solidFill>
                <a:schemeClr val="accent1"/>
              </a:solidFill>
            </a:endParaRPr>
          </a:p>
          <a:p>
            <a:r>
              <a:rPr lang="zh-CN" altLang="en-US" sz="2000" b="1">
                <a:solidFill>
                  <a:schemeClr val="accent1"/>
                </a:solidFill>
                <a:sym typeface="+mn-ea"/>
              </a:rPr>
              <a:t>严苛筛选，优中选优</a:t>
            </a:r>
            <a:r>
              <a:rPr lang="en-US" altLang="zh-CN" sz="2000" b="1">
                <a:solidFill>
                  <a:schemeClr val="accent1"/>
                </a:solidFill>
                <a:sym typeface="+mn-ea"/>
              </a:rPr>
              <a:t>! </a:t>
            </a:r>
            <a:endParaRPr lang="en-US" altLang="zh-CN" sz="2000" b="1">
              <a:solidFill>
                <a:schemeClr val="accent1"/>
              </a:solidFill>
            </a:endParaRPr>
          </a:p>
          <a:p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看着好的机会很多，</a:t>
            </a:r>
            <a:endParaRPr lang="en-US" altLang="zh-CN" sz="2000" b="1"/>
          </a:p>
          <a:p>
            <a:r>
              <a:rPr lang="en-US" altLang="zh-CN" sz="2000" b="1"/>
              <a:t>A</a:t>
            </a:r>
            <a:r>
              <a:rPr lang="zh-CN" altLang="en-US" sz="2000" b="1"/>
              <a:t>股市场真正的好机会较少</a:t>
            </a:r>
            <a:endParaRPr lang="zh-CN" altLang="en-US" sz="2000" b="1"/>
          </a:p>
          <a:p>
            <a:r>
              <a:rPr lang="zh-CN" altLang="en-US" sz="2000" b="1"/>
              <a:t>看着好，不一定是真的好。</a:t>
            </a:r>
            <a:endParaRPr lang="zh-CN" altLang="en-US" sz="2000" b="1"/>
          </a:p>
          <a:p>
            <a:r>
              <a:rPr lang="zh-CN" altLang="en-US" sz="2000" b="1"/>
              <a:t>好机会长什么样子：少而精，小而美！</a:t>
            </a:r>
            <a:endParaRPr lang="zh-CN" altLang="en-US" sz="2000" b="1"/>
          </a:p>
          <a:p>
            <a:endParaRPr lang="en-US" altLang="zh-CN" sz="2000" b="1"/>
          </a:p>
          <a:p>
            <a:r>
              <a:rPr lang="zh-CN" altLang="en-US" sz="2000" b="1">
                <a:solidFill>
                  <a:schemeClr val="accent6"/>
                </a:solidFill>
              </a:rPr>
              <a:t>时间！</a:t>
            </a:r>
            <a:endParaRPr lang="zh-CN" altLang="en-US" sz="2000" b="1">
              <a:solidFill>
                <a:schemeClr val="accent6"/>
              </a:solidFill>
            </a:endParaRPr>
          </a:p>
          <a:p>
            <a:r>
              <a:rPr lang="zh-CN" altLang="en-US" sz="2000" b="1">
                <a:solidFill>
                  <a:schemeClr val="accent6"/>
                </a:solidFill>
              </a:rPr>
              <a:t>站在长时间的角度做有利选择！</a:t>
            </a:r>
            <a:endParaRPr lang="zh-CN" altLang="en-US" sz="2000" b="1">
              <a:solidFill>
                <a:schemeClr val="accent6"/>
              </a:solidFill>
            </a:endParaRPr>
          </a:p>
          <a:p>
            <a:endParaRPr lang="zh-CN" altLang="en-US" sz="2000" b="1"/>
          </a:p>
          <a:p>
            <a:r>
              <a:rPr lang="zh-CN" altLang="en-US" sz="2000" b="1">
                <a:solidFill>
                  <a:srgbClr val="7030A0"/>
                </a:solidFill>
              </a:rPr>
              <a:t>十人投资，七亏，二平，一赚！</a:t>
            </a:r>
            <a:endParaRPr lang="zh-CN" altLang="en-US" sz="2000" b="1">
              <a:solidFill>
                <a:srgbClr val="7030A0"/>
              </a:solidFill>
            </a:endParaRPr>
          </a:p>
          <a:p>
            <a:r>
              <a:rPr lang="zh-CN" altLang="en-US" sz="2000" b="1"/>
              <a:t>好机会出现的几率也如此，</a:t>
            </a:r>
            <a:endParaRPr lang="zh-CN" altLang="en-US" sz="2000" b="1"/>
          </a:p>
          <a:p>
            <a:r>
              <a:rPr lang="zh-CN" altLang="en-US" sz="2000" b="1"/>
              <a:t>大多数是要被淘汰的。</a:t>
            </a:r>
            <a:endParaRPr lang="zh-CN" altLang="en-US" sz="2000" b="1"/>
          </a:p>
          <a:p>
            <a:endParaRPr lang="zh-CN" altLang="en-US" sz="2000" b="1"/>
          </a:p>
          <a:p>
            <a:r>
              <a:rPr lang="zh-CN" altLang="en-US" sz="2000" b="1"/>
              <a:t>心力有限，慢慢训练，逐步提升</a:t>
            </a:r>
            <a:endParaRPr lang="zh-CN" altLang="en-US" sz="2000" b="1"/>
          </a:p>
          <a:p>
            <a:r>
              <a:rPr lang="zh-CN" altLang="en-US" sz="2000" b="1">
                <a:solidFill>
                  <a:schemeClr val="accent1">
                    <a:lumMod val="75000"/>
                  </a:schemeClr>
                </a:solidFill>
              </a:rPr>
              <a:t>人不赚让自己心慌的钱</a:t>
            </a:r>
            <a:endParaRPr lang="zh-CN" altLang="en-US" sz="2000" b="1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zh-CN" altLang="en-US" sz="2000" b="1">
                <a:solidFill>
                  <a:schemeClr val="accent1">
                    <a:lumMod val="75000"/>
                  </a:schemeClr>
                </a:solidFill>
              </a:rPr>
              <a:t>就是想赚心慌的钱，也赚不到。</a:t>
            </a:r>
            <a:endParaRPr lang="zh-CN" altLang="en-US" sz="2000" b="1">
              <a:solidFill>
                <a:schemeClr val="accent1">
                  <a:lumMod val="75000"/>
                </a:schemeClr>
              </a:solidFill>
            </a:endParaRPr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482715" y="1049655"/>
            <a:ext cx="492633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 b="1"/>
              <a:t>投资哲学</a:t>
            </a:r>
            <a:r>
              <a:rPr lang="en-US" altLang="zh-CN" sz="2600" b="1"/>
              <a:t>-</a:t>
            </a:r>
            <a:r>
              <a:rPr lang="zh-CN" altLang="en-US" sz="2600" b="1"/>
              <a:t>看透事物</a:t>
            </a:r>
            <a:endParaRPr lang="zh-CN" altLang="en-US" sz="2600" b="1"/>
          </a:p>
          <a:p>
            <a:r>
              <a:rPr lang="zh-CN" altLang="en-US" sz="2600" b="1"/>
              <a:t>细节决定成败，耐心很重要！</a:t>
            </a:r>
            <a:endParaRPr lang="zh-CN" altLang="en-US" sz="2600" b="1"/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5812790" y="2228850"/>
            <a:ext cx="5845810" cy="32886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80415" y="1013460"/>
            <a:ext cx="5424805" cy="3284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19240" y="2342515"/>
            <a:ext cx="4922520" cy="363855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780415" y="4297680"/>
            <a:ext cx="542544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爱兵如子</a:t>
            </a:r>
            <a:endParaRPr lang="zh-CN" altLang="en-US" sz="3600">
              <a:solidFill>
                <a:schemeClr val="tx2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r>
              <a:rPr lang="en-US" altLang="zh-CN" sz="3600">
                <a:solidFill>
                  <a:schemeClr val="tx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  </a:t>
            </a:r>
            <a:r>
              <a:rPr lang="zh-CN" altLang="en-US" sz="3600">
                <a:solidFill>
                  <a:schemeClr val="tx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誓死效忠</a:t>
            </a:r>
            <a:endParaRPr lang="zh-CN" altLang="en-US" sz="3600">
              <a:solidFill>
                <a:schemeClr val="tx2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r>
              <a:rPr lang="en-US" altLang="zh-CN" sz="3600">
                <a:solidFill>
                  <a:schemeClr val="tx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      </a:t>
            </a:r>
            <a:r>
              <a:rPr lang="zh-CN" altLang="en-US" sz="3600">
                <a:solidFill>
                  <a:schemeClr val="tx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你</a:t>
            </a:r>
            <a:r>
              <a:rPr lang="en-US" altLang="zh-CN" sz="3600">
                <a:solidFill>
                  <a:schemeClr val="tx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“</a:t>
            </a:r>
            <a:r>
              <a:rPr lang="zh-CN" altLang="en-US" sz="3600">
                <a:solidFill>
                  <a:schemeClr val="tx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爱</a:t>
            </a:r>
            <a:r>
              <a:rPr lang="en-US" altLang="zh-CN" sz="3600">
                <a:solidFill>
                  <a:schemeClr val="tx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”</a:t>
            </a:r>
            <a:r>
              <a:rPr lang="zh-CN" altLang="en-US" sz="3600">
                <a:solidFill>
                  <a:schemeClr val="tx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你的钱么？</a:t>
            </a:r>
            <a:endParaRPr lang="zh-CN" altLang="en-US" sz="3600">
              <a:solidFill>
                <a:schemeClr val="tx2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6620510" y="1075690"/>
            <a:ext cx="49212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>
                <a:solidFill>
                  <a:schemeClr val="tx2"/>
                </a:solidFill>
              </a:rPr>
              <a:t>市场中亏的大方！现实中真的大方么！</a:t>
            </a:r>
            <a:r>
              <a:rPr lang="en-US" altLang="zh-CN" sz="2300" b="1">
                <a:solidFill>
                  <a:schemeClr val="tx2"/>
                </a:solidFill>
              </a:rPr>
              <a:t>   </a:t>
            </a:r>
            <a:r>
              <a:rPr lang="en-US" altLang="zh-CN" sz="2800" b="1">
                <a:solidFill>
                  <a:schemeClr val="tx2"/>
                </a:solidFill>
              </a:rPr>
              <a:t> </a:t>
            </a:r>
            <a:endParaRPr lang="en-US" altLang="zh-CN" sz="2800" b="1">
              <a:solidFill>
                <a:schemeClr val="tx2"/>
              </a:solidFill>
            </a:endParaRPr>
          </a:p>
          <a:p>
            <a:r>
              <a:rPr lang="en-US" altLang="zh-CN" sz="2800" b="1">
                <a:solidFill>
                  <a:schemeClr val="tx2"/>
                </a:solidFill>
              </a:rPr>
              <a:t>       </a:t>
            </a:r>
            <a:r>
              <a:rPr lang="zh-CN" altLang="en-US" sz="2800" b="1">
                <a:solidFill>
                  <a:schemeClr val="tx2"/>
                </a:solidFill>
              </a:rPr>
              <a:t>你的大方是不是用错地方！</a:t>
            </a:r>
            <a:endParaRPr lang="zh-CN" altLang="en-US" sz="2800" b="1">
              <a:solidFill>
                <a:schemeClr val="tx2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6265" y="789940"/>
            <a:ext cx="11054080" cy="5553075"/>
          </a:xfrm>
          <a:prstGeom prst="rect">
            <a:avLst/>
          </a:prstGeom>
        </p:spPr>
      </p:pic>
      <p:sp>
        <p:nvSpPr>
          <p:cNvPr id="6" name="五角星 5"/>
          <p:cNvSpPr/>
          <p:nvPr>
            <p:custDataLst>
              <p:tags r:id="rId4"/>
            </p:custDataLst>
          </p:nvPr>
        </p:nvSpPr>
        <p:spPr>
          <a:xfrm>
            <a:off x="5174615" y="2295525"/>
            <a:ext cx="474980" cy="48641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五角星 2"/>
          <p:cNvSpPr/>
          <p:nvPr>
            <p:custDataLst>
              <p:tags r:id="rId5"/>
            </p:custDataLst>
          </p:nvPr>
        </p:nvSpPr>
        <p:spPr>
          <a:xfrm>
            <a:off x="9965690" y="1490345"/>
            <a:ext cx="474980" cy="48641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666875" y="-86995"/>
            <a:ext cx="952690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r>
              <a:rPr lang="en-US" altLang="zh-CN" sz="5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4.9   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64820" y="831850"/>
            <a:ext cx="4656455" cy="2005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4820" y="2837815"/>
            <a:ext cx="3601085" cy="1784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28625" y="4622800"/>
            <a:ext cx="4391025" cy="1524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407660" y="831850"/>
            <a:ext cx="5608955" cy="20059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917440" y="2896235"/>
            <a:ext cx="6859270" cy="312483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静中生慧～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.5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0540" y="5102860"/>
            <a:ext cx="5955665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水静极则形象明，心静极则智慧生。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9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《昭德新编》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275965"/>
            <a:ext cx="5584825" cy="1399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致虚极，守静笃，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万物并做，吾以观其复。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9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老子《道德经》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3160" y="894080"/>
            <a:ext cx="56648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空仓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是仓位控制最重要的状态，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3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休息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是投资中不可或缺的一环。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～&lt;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穿层降维</a:t>
            </a:r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经典</a:t>
            </a:r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&gt;</a:t>
            </a:r>
            <a:endParaRPr lang="en-US" altLang="zh-CN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54570" y="3839845"/>
            <a:ext cx="4257040" cy="5848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17995" y="894080"/>
            <a:ext cx="4714875" cy="263017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590030" y="3275965"/>
            <a:ext cx="1757680" cy="4794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416925" y="3310255"/>
            <a:ext cx="3529965" cy="396875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6913245" y="5007610"/>
            <a:ext cx="6347460" cy="1691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</a:rPr>
              <a:t>人生而静，天之性也；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</a:rPr>
              <a:t>感于物而动，性之欲也。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6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《乐记》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静中生慧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4175" y="847725"/>
            <a:ext cx="4763135" cy="6262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/>
              <a:t>知</a:t>
            </a:r>
            <a:r>
              <a:rPr lang="zh-CN" altLang="en-US" sz="5000"/>
              <a:t>止而后有定；</a:t>
            </a:r>
            <a:endParaRPr lang="zh-CN" altLang="en-US" sz="5000"/>
          </a:p>
          <a:p>
            <a:r>
              <a:rPr lang="zh-CN" altLang="en-US" sz="6000" b="1"/>
              <a:t>定</a:t>
            </a:r>
            <a:r>
              <a:rPr lang="zh-CN" altLang="en-US" sz="5000"/>
              <a:t>而后能静；</a:t>
            </a:r>
            <a:endParaRPr lang="zh-CN" altLang="en-US" sz="5000"/>
          </a:p>
          <a:p>
            <a:r>
              <a:rPr lang="zh-CN" altLang="en-US" sz="6000" b="1"/>
              <a:t>静</a:t>
            </a:r>
            <a:r>
              <a:rPr lang="zh-CN" altLang="en-US" sz="5000"/>
              <a:t>而后能安；</a:t>
            </a:r>
            <a:endParaRPr lang="zh-CN" altLang="en-US" sz="5000"/>
          </a:p>
          <a:p>
            <a:r>
              <a:rPr lang="zh-CN" altLang="en-US" sz="6000" b="1"/>
              <a:t>安</a:t>
            </a:r>
            <a:r>
              <a:rPr lang="zh-CN" altLang="en-US" sz="5000"/>
              <a:t>而后能虑；</a:t>
            </a:r>
            <a:endParaRPr lang="zh-CN" altLang="en-US" sz="5000"/>
          </a:p>
          <a:p>
            <a:r>
              <a:rPr lang="zh-CN" altLang="en-US" sz="6000" b="1"/>
              <a:t>虑</a:t>
            </a:r>
            <a:r>
              <a:rPr lang="zh-CN" altLang="en-US" sz="5000"/>
              <a:t>而后能</a:t>
            </a:r>
            <a:r>
              <a:rPr lang="zh-CN" altLang="en-US" sz="6100" b="1">
                <a:solidFill>
                  <a:schemeClr val="accent6"/>
                </a:solidFill>
              </a:rPr>
              <a:t>得</a:t>
            </a:r>
            <a:r>
              <a:rPr lang="zh-CN" altLang="en-US" sz="5000"/>
              <a:t>。</a:t>
            </a:r>
            <a:endParaRPr lang="zh-CN" altLang="en-US" sz="5000"/>
          </a:p>
          <a:p>
            <a:r>
              <a:rPr lang="en-US" altLang="zh-CN" sz="50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50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《大学》</a:t>
            </a:r>
            <a:endParaRPr lang="zh-CN" altLang="en-US" sz="5000"/>
          </a:p>
          <a:p>
            <a:endParaRPr lang="zh-CN" altLang="en-US" sz="5000"/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209280" y="2392680"/>
            <a:ext cx="4493260" cy="1741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000" b="1">
                <a:solidFill>
                  <a:schemeClr val="accent1"/>
                </a:solidFill>
                <a:latin typeface="华文行楷" panose="02010800040101010101" charset="-122"/>
                <a:ea typeface="华文行楷" panose="02010800040101010101" charset="-122"/>
              </a:rPr>
              <a:t>夫君子之行，</a:t>
            </a:r>
            <a:endParaRPr lang="zh-CN" altLang="en-US" sz="3000" b="1">
              <a:solidFill>
                <a:schemeClr val="accent1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3000" b="1">
                <a:solidFill>
                  <a:schemeClr val="accent1"/>
                </a:solidFill>
                <a:latin typeface="华文行楷" panose="02010800040101010101" charset="-122"/>
                <a:ea typeface="华文行楷" panose="02010800040101010101" charset="-122"/>
              </a:rPr>
              <a:t>静以修身，俭以养德。</a:t>
            </a:r>
            <a:endParaRPr lang="zh-CN" altLang="en-US" sz="3000" b="1">
              <a:solidFill>
                <a:schemeClr val="accent1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3000" b="1">
                <a:solidFill>
                  <a:schemeClr val="accent1"/>
                </a:solidFill>
                <a:latin typeface="华文行楷" panose="02010800040101010101" charset="-122"/>
                <a:ea typeface="华文行楷" panose="02010800040101010101" charset="-122"/>
              </a:rPr>
              <a:t>非淡泊以明志，</a:t>
            </a:r>
            <a:endParaRPr lang="zh-CN" altLang="en-US" sz="3000" b="1">
              <a:solidFill>
                <a:schemeClr val="accent1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3000" b="1">
                <a:solidFill>
                  <a:schemeClr val="accent1"/>
                </a:solidFill>
                <a:latin typeface="华文行楷" panose="02010800040101010101" charset="-122"/>
                <a:ea typeface="华文行楷" panose="02010800040101010101" charset="-122"/>
              </a:rPr>
              <a:t>非宁静无以致远。</a:t>
            </a:r>
            <a:endParaRPr lang="zh-CN" altLang="en-US" sz="3000" b="1">
              <a:solidFill>
                <a:schemeClr val="accent1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33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3300" b="1">
                <a:latin typeface="华文行楷" panose="02010800040101010101" charset="-122"/>
                <a:ea typeface="华文行楷" panose="02010800040101010101" charset="-122"/>
              </a:rPr>
              <a:t>诸葛亮《诚子书》</a:t>
            </a:r>
            <a:endParaRPr lang="zh-CN" altLang="en-US" sz="33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00" name="图片 99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76165" y="870585"/>
            <a:ext cx="3287395" cy="52679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视角，看财富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55185" y="1074420"/>
            <a:ext cx="6983730" cy="48856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3570" y="1074420"/>
            <a:ext cx="3614420" cy="48856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《穿层降维》反复练习～开启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35580" y="819150"/>
            <a:ext cx="4765675" cy="6185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</a:t>
            </a:r>
            <a:r>
              <a:rPr lang="zh-CN" altLang="en-US" sz="2300"/>
              <a:t>学习一项新技能，通过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</a:rPr>
              <a:t>反复练习</a:t>
            </a:r>
            <a:r>
              <a:rPr lang="zh-CN" altLang="en-US" sz="2300"/>
              <a:t>，大脑就开始对这个新技能</a:t>
            </a:r>
            <a:r>
              <a:rPr lang="zh-CN" altLang="en-US" sz="2300" b="1"/>
              <a:t>建立新的神经元链接。</a:t>
            </a:r>
            <a:r>
              <a:rPr lang="en-US" altLang="zh-CN" sz="2300" b="1"/>
              <a:t>   </a:t>
            </a:r>
            <a:r>
              <a:rPr lang="en-US" altLang="zh-CN" sz="2300"/>
              <a:t> </a:t>
            </a:r>
            <a:endParaRPr lang="en-US" altLang="zh-CN" sz="2300"/>
          </a:p>
          <a:p>
            <a:r>
              <a:rPr lang="en-US" altLang="zh-CN" sz="2300"/>
              <a:t>       </a:t>
            </a:r>
            <a:endParaRPr lang="en-US" altLang="zh-CN" sz="2300"/>
          </a:p>
          <a:p>
            <a:r>
              <a:rPr lang="en-US" altLang="zh-CN" sz="2300"/>
              <a:t>       </a:t>
            </a:r>
            <a:r>
              <a:rPr lang="zh-CN" altLang="en-US" sz="2100"/>
              <a:t>无论学习一项技能还是建立良好的心态，都</a:t>
            </a:r>
            <a:r>
              <a:rPr lang="zh-CN" altLang="en-US" sz="2100" b="1"/>
              <a:t>是在重组大脑。</a:t>
            </a:r>
            <a:r>
              <a:rPr lang="zh-CN" altLang="en-US" sz="2300" b="1">
                <a:solidFill>
                  <a:srgbClr val="FF0000"/>
                </a:solidFill>
              </a:rPr>
              <a:t>通过不断的重复，建立链接，这种重复也会产生有助于神经元链接的化学物质，提升学习的效率。</a:t>
            </a:r>
            <a:r>
              <a:rPr lang="zh-CN" altLang="en-US" sz="2100"/>
              <a:t>当我们掌握了一项技能，我们的大脑也将发生变化。</a:t>
            </a:r>
            <a:endParaRPr lang="zh-CN" altLang="en-US" sz="2100"/>
          </a:p>
          <a:p>
            <a:endParaRPr lang="zh-CN" altLang="en-US" sz="2300"/>
          </a:p>
          <a:p>
            <a:r>
              <a:rPr lang="en-US" altLang="zh-CN" sz="2300"/>
              <a:t> </a:t>
            </a:r>
            <a:r>
              <a:rPr lang="zh-CN" altLang="en-US" sz="2300"/>
              <a:t>《刻意练习》里研究者对伦敦司机的大脑扫描发现：他们</a:t>
            </a:r>
            <a:r>
              <a:rPr lang="zh-CN" altLang="en-US" sz="2300" b="1"/>
              <a:t>在职期间</a:t>
            </a:r>
            <a:r>
              <a:rPr lang="zh-CN" altLang="en-US" sz="2300"/>
              <a:t>大脑海马体都有一定</a:t>
            </a:r>
            <a:r>
              <a:rPr lang="zh-CN" altLang="en-US" sz="2600" b="1">
                <a:solidFill>
                  <a:schemeClr val="accent6"/>
                </a:solidFill>
              </a:rPr>
              <a:t>比例的增大</a:t>
            </a:r>
            <a:r>
              <a:rPr lang="zh-CN" altLang="en-US" sz="2300"/>
              <a:t>，而在</a:t>
            </a:r>
            <a:r>
              <a:rPr lang="zh-CN" altLang="en-US" sz="2700" b="1">
                <a:solidFill>
                  <a:srgbClr val="0070C0"/>
                </a:solidFill>
              </a:rPr>
              <a:t>退休后，逐渐恢复原状。</a:t>
            </a:r>
            <a:endParaRPr lang="zh-CN" altLang="en-US" sz="2300"/>
          </a:p>
          <a:p>
            <a:endParaRPr lang="zh-CN" altLang="en-US" sz="2300"/>
          </a:p>
          <a:p>
            <a:endParaRPr lang="zh-CN" altLang="en-US" sz="23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3050" y="876300"/>
            <a:ext cx="2384425" cy="5175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79360" y="923925"/>
            <a:ext cx="4161790" cy="2393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79995" y="3481070"/>
            <a:ext cx="4256405" cy="26809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视角，看财富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10285" y="761365"/>
            <a:ext cx="10517505" cy="54762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1107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强者视角，穿层降维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46175" y="750570"/>
            <a:ext cx="6124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穿过层次</a:t>
            </a:r>
            <a:r>
              <a:rPr lang="en-US" altLang="zh-CN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,</a:t>
            </a:r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越多机会越优质！</a:t>
            </a:r>
            <a:endParaRPr lang="zh-CN" altLang="en-US" sz="36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056005" y="1372235"/>
          <a:ext cx="5879465" cy="4735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905"/>
                <a:gridCol w="4226560"/>
              </a:tblGrid>
              <a:tr h="4826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顶楼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大盘趋势-控制仓位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......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7.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机构逻辑分析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6.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行业周期值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5.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行业轮动值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4.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行业景气值</a:t>
                      </a:r>
                      <a:endParaRPr lang="zh-CN" altLang="en-US" sz="2600"/>
                    </a:p>
                  </a:txBody>
                  <a:tcPr/>
                </a:tc>
              </a:tr>
              <a:tr h="5314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3.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行业神奇标准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2.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主力资金流→行业</a:t>
                      </a:r>
                      <a:r>
                        <a:rPr lang="en-US" altLang="zh-CN" sz="2600"/>
                        <a:t>&amp;</a:t>
                      </a:r>
                      <a:r>
                        <a:rPr lang="zh-CN" altLang="en-US" sz="2600"/>
                        <a:t>个股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1.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个股技术分析</a:t>
                      </a:r>
                      <a:endParaRPr lang="zh-CN" altLang="en-US" sz="26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91400" y="1624965"/>
            <a:ext cx="4048125" cy="42195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488805" y="-11493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8025" y="761365"/>
            <a:ext cx="10848975" cy="54552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21765" y="823595"/>
            <a:ext cx="9497695" cy="53822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06425" y="812800"/>
            <a:ext cx="6096000" cy="1506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300"/>
              <a:t>全国社会保障基金理事会发布的</a:t>
            </a:r>
            <a:endParaRPr lang="zh-CN" altLang="en-US" sz="2300"/>
          </a:p>
          <a:p>
            <a:r>
              <a:rPr lang="zh-CN" altLang="en-US" sz="2300"/>
              <a:t>《全国社会保障基金理事会实业投资指引》，</a:t>
            </a:r>
            <a:endParaRPr lang="zh-CN" altLang="en-US" sz="2300"/>
          </a:p>
          <a:p>
            <a:r>
              <a:rPr lang="zh-CN" altLang="en-US" sz="2300"/>
              <a:t>明确了社保基金会实业投资中长期发展规划，</a:t>
            </a:r>
            <a:endParaRPr lang="zh-CN" altLang="en-US" sz="2300"/>
          </a:p>
          <a:p>
            <a:r>
              <a:rPr lang="zh-CN" altLang="en-US" sz="2300"/>
              <a:t>进一步完善了实业投资管理运营体系。</a:t>
            </a:r>
            <a:endParaRPr lang="zh-CN" altLang="en-US" sz="2300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606425" y="2490470"/>
            <a:ext cx="6391910" cy="2430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300"/>
              <a:t>提出了四个基本原则，</a:t>
            </a:r>
            <a:endParaRPr lang="zh-CN" altLang="en-US" sz="2300"/>
          </a:p>
          <a:p>
            <a:r>
              <a:rPr lang="zh-CN" altLang="en-US" sz="2300"/>
              <a:t>包括坚持融入和服务国家战略，坚持</a:t>
            </a:r>
            <a:endParaRPr lang="zh-CN" altLang="en-US" sz="2300"/>
          </a:p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长期投资、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价值投资、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300"/>
              <a:t>责任投资理念，</a:t>
            </a:r>
            <a:endParaRPr lang="zh-CN" altLang="en-US" sz="2300"/>
          </a:p>
          <a:p>
            <a:r>
              <a:rPr lang="zh-CN" altLang="en-US" sz="2300"/>
              <a:t>坚持改革创新，坚持防范风险。</a:t>
            </a:r>
            <a:endParaRPr lang="zh-CN" altLang="en-US" sz="23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998970" y="819785"/>
            <a:ext cx="4584065" cy="538607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6998335" y="4729480"/>
            <a:ext cx="44069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你真的懂了价值？</a:t>
            </a:r>
            <a:endParaRPr lang="zh-CN" altLang="en-US" sz="22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2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投机取巧！急于求成！</a:t>
            </a:r>
            <a:endParaRPr lang="zh-CN" altLang="en-US" sz="22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聪明反被聪明误！</a:t>
            </a:r>
            <a:endParaRPr lang="zh-CN" altLang="en-US" sz="22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596265" y="5266690"/>
            <a:ext cx="584708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没有好的工具，看不到，当然看不懂！</a:t>
            </a:r>
            <a:endParaRPr lang="zh-CN" altLang="en-US" sz="2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不会好的战法，没学到，自然赚不到！</a:t>
            </a:r>
            <a:endParaRPr lang="zh-CN" altLang="en-US" sz="2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亮点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05485" y="890270"/>
            <a:ext cx="10731500" cy="540829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809115" y="1240790"/>
            <a:ext cx="445897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指标共振买点，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增加成功概率！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危险信号共振，</a:t>
            </a:r>
            <a:r>
              <a:rPr lang="zh-CN" altLang="en-US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及时阶段落袋！</a:t>
            </a:r>
            <a:endParaRPr lang="zh-CN" altLang="en-US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27710" y="773430"/>
            <a:ext cx="10805795" cy="54419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96595" y="761365"/>
            <a:ext cx="10798175" cy="5461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761365"/>
            <a:ext cx="11203940" cy="54470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0040" y="878840"/>
            <a:ext cx="10874375" cy="52889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176770" y="878840"/>
            <a:ext cx="4664075" cy="44253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7540" y="809625"/>
            <a:ext cx="10970260" cy="53746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4500" y="802640"/>
            <a:ext cx="11293475" cy="538797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815590" y="2724785"/>
            <a:ext cx="6759575" cy="14338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基金季报在每个季度</a:t>
            </a:r>
            <a:r>
              <a:rPr lang="zh-CN" altLang="en-US"/>
              <a:t>结束之日起十五个工作日内，编制完成基金季度报告，并将季度报告登载在指定报刊和网站上。</a:t>
            </a:r>
            <a:endParaRPr lang="zh-CN" altLang="en-US"/>
          </a:p>
          <a:p>
            <a:r>
              <a:rPr lang="zh-CN" altLang="en-US"/>
              <a:t>比如，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一季报一般在4月1日至4月15号公布</a:t>
            </a:r>
            <a:r>
              <a:rPr lang="zh-CN" altLang="en-US"/>
              <a:t>、二季报一般在7月1号至7月15号公布、三季报在10月1日至10月15号公布、四季报在1月1号至1月15号公布，具体时间以基金官网公布为准。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视角，看大周期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4675" y="968375"/>
            <a:ext cx="10586720" cy="51409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视角，看大周期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5" y="895350"/>
            <a:ext cx="5582285" cy="5210175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244590" y="941070"/>
            <a:ext cx="576770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/>
              <a:t>社保基金</a:t>
            </a:r>
            <a:r>
              <a:rPr lang="en-US" altLang="zh-CN" sz="2200" b="1"/>
              <a:t>.</a:t>
            </a:r>
            <a:r>
              <a:rPr lang="zh-CN" altLang="en-US" sz="2200" b="1"/>
              <a:t>只数继续增加！</a:t>
            </a:r>
            <a:endParaRPr lang="zh-CN" altLang="en-US" sz="2200" b="1"/>
          </a:p>
          <a:p>
            <a:endParaRPr lang="zh-CN" altLang="en-US" sz="2200" b="1"/>
          </a:p>
          <a:p>
            <a:r>
              <a:rPr lang="zh-CN" altLang="en-US" sz="2200" b="1"/>
              <a:t>原有小幅减持，先进大幅买入，不排除对倒！</a:t>
            </a:r>
            <a:endParaRPr lang="zh-CN" altLang="en-US" sz="2200" b="1"/>
          </a:p>
          <a:p>
            <a:endParaRPr lang="zh-CN" altLang="en-US" sz="2200" b="1"/>
          </a:p>
          <a:p>
            <a:r>
              <a:rPr lang="zh-CN" altLang="en-US" sz="2200" b="1"/>
              <a:t>四只合计持仓占流通盘约，</a:t>
            </a:r>
            <a:r>
              <a:rPr lang="en-US" altLang="zh-CN" sz="2200" b="1"/>
              <a:t>6.02%</a:t>
            </a:r>
            <a:r>
              <a:rPr lang="zh-CN" altLang="en-US" sz="2200" b="1"/>
              <a:t>！</a:t>
            </a:r>
            <a:endParaRPr lang="zh-CN" altLang="en-US" sz="2200" b="1"/>
          </a:p>
          <a:p>
            <a:endParaRPr lang="zh-CN" altLang="en-US" sz="2200" b="1"/>
          </a:p>
          <a:p>
            <a:endParaRPr lang="zh-CN" altLang="en-US" sz="3600" b="1">
              <a:solidFill>
                <a:srgbClr val="FF0000"/>
              </a:solidFill>
            </a:endParaRPr>
          </a:p>
          <a:p>
            <a:r>
              <a:rPr lang="en-US" altLang="zh-CN" sz="3600" b="1">
                <a:solidFill>
                  <a:srgbClr val="FF0000"/>
                </a:solidFill>
              </a:rPr>
              <a:t>1.</a:t>
            </a:r>
            <a:r>
              <a:rPr lang="zh-CN" altLang="en-US" sz="3600" b="1">
                <a:solidFill>
                  <a:srgbClr val="FF0000"/>
                </a:solidFill>
              </a:rPr>
              <a:t>时间</a:t>
            </a:r>
            <a:r>
              <a:rPr lang="en-US" altLang="zh-CN" sz="3600" b="1">
                <a:solidFill>
                  <a:srgbClr val="FF0000"/>
                </a:solidFill>
              </a:rPr>
              <a:t>.</a:t>
            </a:r>
            <a:r>
              <a:rPr lang="zh-CN" altLang="en-US" sz="3600" b="1">
                <a:solidFill>
                  <a:srgbClr val="FF0000"/>
                </a:solidFill>
              </a:rPr>
              <a:t>第一要素！！！</a:t>
            </a:r>
            <a:endParaRPr lang="zh-CN" altLang="en-US" sz="3600" b="1">
              <a:solidFill>
                <a:srgbClr val="FF0000"/>
              </a:solidFill>
            </a:endParaRPr>
          </a:p>
          <a:p>
            <a:endParaRPr lang="en-US" altLang="zh-CN" sz="3000" b="1">
              <a:solidFill>
                <a:srgbClr val="FF0000"/>
              </a:solidFill>
            </a:endParaRPr>
          </a:p>
          <a:p>
            <a:r>
              <a:rPr lang="en-US" altLang="zh-CN" sz="3000" b="1">
                <a:solidFill>
                  <a:srgbClr val="FF0000"/>
                </a:solidFill>
              </a:rPr>
              <a:t>2.</a:t>
            </a:r>
            <a:r>
              <a:rPr lang="zh-CN" altLang="en-US" sz="3000" b="1">
                <a:solidFill>
                  <a:srgbClr val="FF0000"/>
                </a:solidFill>
              </a:rPr>
              <a:t>社保</a:t>
            </a:r>
            <a:r>
              <a:rPr lang="en-US" altLang="zh-CN" sz="3000" b="1">
                <a:solidFill>
                  <a:srgbClr val="FF0000"/>
                </a:solidFill>
              </a:rPr>
              <a:t>3-4</a:t>
            </a:r>
            <a:r>
              <a:rPr lang="zh-CN" altLang="en-US" sz="3000" b="1">
                <a:solidFill>
                  <a:srgbClr val="FF0000"/>
                </a:solidFill>
              </a:rPr>
              <a:t>只</a:t>
            </a:r>
            <a:r>
              <a:rPr lang="en-US" altLang="zh-CN" sz="3000" b="1">
                <a:solidFill>
                  <a:srgbClr val="FF0000"/>
                </a:solidFill>
              </a:rPr>
              <a:t>!</a:t>
            </a:r>
            <a:endParaRPr lang="en-US" altLang="zh-CN" sz="3000" b="1">
              <a:solidFill>
                <a:srgbClr val="FF0000"/>
              </a:solidFill>
            </a:endParaRPr>
          </a:p>
          <a:p>
            <a:endParaRPr lang="en-US" altLang="zh-CN" sz="3000" b="1">
              <a:solidFill>
                <a:srgbClr val="FF0000"/>
              </a:solidFill>
            </a:endParaRPr>
          </a:p>
          <a:p>
            <a:r>
              <a:rPr lang="en-US" altLang="zh-CN" sz="3000" b="1">
                <a:solidFill>
                  <a:srgbClr val="FF0000"/>
                </a:solidFill>
              </a:rPr>
              <a:t>3.</a:t>
            </a:r>
            <a:r>
              <a:rPr lang="zh-CN" altLang="en-US" sz="3000" b="1">
                <a:solidFill>
                  <a:srgbClr val="FF0000"/>
                </a:solidFill>
              </a:rPr>
              <a:t>合计持仓约≥</a:t>
            </a:r>
            <a:r>
              <a:rPr lang="en-US" altLang="zh-CN" sz="3000" b="1">
                <a:solidFill>
                  <a:srgbClr val="FF0000"/>
                </a:solidFill>
              </a:rPr>
              <a:t>5%</a:t>
            </a:r>
            <a:r>
              <a:rPr lang="zh-CN" altLang="en-US" sz="3000" b="1">
                <a:solidFill>
                  <a:srgbClr val="FF0000"/>
                </a:solidFill>
              </a:rPr>
              <a:t>！</a:t>
            </a:r>
            <a:endParaRPr lang="zh-CN" altLang="en-US" sz="3000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视角，看大周期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9145" y="822960"/>
            <a:ext cx="10633710" cy="53136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09370" y="1312545"/>
            <a:ext cx="5879465" cy="6324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000" b="1"/>
              <a:t>看数据</a:t>
            </a:r>
            <a:r>
              <a:rPr lang="en-US" altLang="zh-CN" sz="3000" b="1"/>
              <a:t>.</a:t>
            </a:r>
            <a:r>
              <a:rPr lang="zh-CN" altLang="en-US" sz="3000" b="1"/>
              <a:t>找到大笔建仓的均值价格</a:t>
            </a:r>
            <a:endParaRPr lang="zh-CN" altLang="en-US" sz="3000" b="1"/>
          </a:p>
        </p:txBody>
      </p:sp>
    </p:spTree>
    <p:custDataLst>
      <p:tags r:id="rId3"/>
    </p:custData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视角，看大周期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7850" y="838200"/>
            <a:ext cx="11035665" cy="53320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746750" y="838200"/>
            <a:ext cx="2722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神奇控盘！</a:t>
            </a:r>
            <a:endParaRPr lang="zh-CN" altLang="en-US" sz="3200" b="1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07365" y="768350"/>
            <a:ext cx="11239500" cy="5452745"/>
          </a:xfrm>
          <a:prstGeom prst="rect">
            <a:avLst/>
          </a:prstGeom>
          <a:ln>
            <a:noFill/>
          </a:ln>
        </p:spPr>
      </p:pic>
      <p:sp>
        <p:nvSpPr>
          <p:cNvPr id="6" name="五角星 5"/>
          <p:cNvSpPr/>
          <p:nvPr>
            <p:custDataLst>
              <p:tags r:id="rId4"/>
            </p:custDataLst>
          </p:nvPr>
        </p:nvSpPr>
        <p:spPr>
          <a:xfrm>
            <a:off x="4389755" y="2319020"/>
            <a:ext cx="474980" cy="48641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五角星 2"/>
          <p:cNvSpPr/>
          <p:nvPr>
            <p:custDataLst>
              <p:tags r:id="rId5"/>
            </p:custDataLst>
          </p:nvPr>
        </p:nvSpPr>
        <p:spPr>
          <a:xfrm>
            <a:off x="8994140" y="876300"/>
            <a:ext cx="474980" cy="48641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五角星 6"/>
          <p:cNvSpPr/>
          <p:nvPr>
            <p:custDataLst>
              <p:tags r:id="rId6"/>
            </p:custDataLst>
          </p:nvPr>
        </p:nvSpPr>
        <p:spPr>
          <a:xfrm>
            <a:off x="7338060" y="1185545"/>
            <a:ext cx="339725" cy="348615"/>
          </a:xfrm>
          <a:prstGeom prst="star5">
            <a:avLst>
              <a:gd name="adj" fmla="val 30175"/>
              <a:gd name="hf" fmla="val 105146"/>
              <a:gd name="vf" fmla="val 11055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2605" y="1109345"/>
            <a:ext cx="18764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大道易简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知足常乐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813300" y="3000375"/>
            <a:ext cx="76200" cy="295846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/>
        </p:nvSpPr>
        <p:spPr>
          <a:xfrm>
            <a:off x="8712835" y="4874260"/>
            <a:ext cx="240030" cy="18796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视角，看大周期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2915" y="760730"/>
            <a:ext cx="11315700" cy="53790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85495" y="806450"/>
            <a:ext cx="69272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/>
              <a:t>你猜中了开头，</a:t>
            </a:r>
            <a:r>
              <a:rPr lang="zh-CN" altLang="en-US" sz="2900" b="1"/>
              <a:t>却没有猜透过程</a:t>
            </a:r>
            <a:r>
              <a:rPr lang="en-US" altLang="zh-CN" sz="2900" b="1"/>
              <a:t>...</a:t>
            </a:r>
            <a:endParaRPr lang="zh-CN" altLang="en-US" sz="2900" b="1"/>
          </a:p>
          <a:p>
            <a:r>
              <a:rPr lang="zh-CN" altLang="en-US" sz="2300"/>
              <a:t>庄家就是要</a:t>
            </a:r>
            <a:r>
              <a:rPr lang="zh-CN" altLang="en-US" sz="2900" b="1"/>
              <a:t>甩掉大量散户！</a:t>
            </a:r>
            <a:endParaRPr lang="zh-CN" altLang="en-US" sz="2900" b="1"/>
          </a:p>
          <a:p>
            <a:r>
              <a:rPr lang="zh-CN" altLang="en-US" sz="3000" b="1">
                <a:solidFill>
                  <a:srgbClr val="00B050"/>
                </a:solidFill>
              </a:rPr>
              <a:t>震仓</a:t>
            </a:r>
            <a:r>
              <a:rPr lang="en-US" altLang="zh-CN" sz="3000" b="1">
                <a:solidFill>
                  <a:srgbClr val="00B050"/>
                </a:solidFill>
              </a:rPr>
              <a:t>+</a:t>
            </a:r>
            <a:r>
              <a:rPr lang="zh-CN" altLang="en-US" sz="3000" b="1">
                <a:solidFill>
                  <a:srgbClr val="00B050"/>
                </a:solidFill>
              </a:rPr>
              <a:t>洗盘</a:t>
            </a:r>
            <a:endParaRPr lang="zh-CN" altLang="en-US" sz="3000" b="1">
              <a:solidFill>
                <a:srgbClr val="00B050"/>
              </a:solidFill>
            </a:endParaRPr>
          </a:p>
        </p:txBody>
      </p:sp>
      <p:sp>
        <p:nvSpPr>
          <p:cNvPr id="5" name="圆角矩形 4"/>
          <p:cNvSpPr/>
          <p:nvPr/>
        </p:nvSpPr>
        <p:spPr>
          <a:xfrm flipV="1">
            <a:off x="2045970" y="2940050"/>
            <a:ext cx="2087880" cy="1066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左箭头 5"/>
          <p:cNvSpPr/>
          <p:nvPr/>
        </p:nvSpPr>
        <p:spPr>
          <a:xfrm rot="11280000" flipV="1">
            <a:off x="1868170" y="2562225"/>
            <a:ext cx="2258060" cy="97155"/>
          </a:xfrm>
          <a:prstGeom prst="lef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视角，看大周期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41655" y="870585"/>
            <a:ext cx="11140440" cy="52692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5625" y="1037590"/>
            <a:ext cx="4135120" cy="13989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 b="1"/>
              <a:t>主力走了就不看了</a:t>
            </a:r>
            <a:endParaRPr lang="zh-CN" altLang="en-US" sz="2600" b="1"/>
          </a:p>
          <a:p>
            <a:r>
              <a:rPr lang="zh-CN" altLang="en-US" sz="2600" b="1">
                <a:solidFill>
                  <a:schemeClr val="accent6"/>
                </a:solidFill>
              </a:rPr>
              <a:t>主力没走，</a:t>
            </a:r>
            <a:r>
              <a:rPr lang="zh-CN" altLang="en-US" sz="2600" b="1">
                <a:solidFill>
                  <a:srgbClr val="00B050"/>
                </a:solidFill>
              </a:rPr>
              <a:t>震仓</a:t>
            </a:r>
            <a:r>
              <a:rPr lang="en-US" altLang="zh-CN" sz="2600" b="1">
                <a:solidFill>
                  <a:srgbClr val="00B050"/>
                </a:solidFill>
              </a:rPr>
              <a:t>+</a:t>
            </a:r>
            <a:r>
              <a:rPr lang="zh-CN" altLang="en-US" sz="2600" b="1">
                <a:solidFill>
                  <a:srgbClr val="00B050"/>
                </a:solidFill>
              </a:rPr>
              <a:t>洗盘</a:t>
            </a:r>
            <a:endParaRPr lang="zh-CN" altLang="en-US" sz="2600" b="1">
              <a:solidFill>
                <a:srgbClr val="00B050"/>
              </a:solidFill>
            </a:endParaRPr>
          </a:p>
          <a:p>
            <a:r>
              <a:rPr lang="zh-CN" altLang="en-US" sz="3300" b="1"/>
              <a:t>盯死它！！！</a:t>
            </a:r>
            <a:endParaRPr lang="zh-CN" altLang="en-US" sz="3300" b="1"/>
          </a:p>
        </p:txBody>
      </p:sp>
    </p:spTree>
    <p:custDataLst>
      <p:tags r:id="rId3"/>
    </p:custData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视角，看大周期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7680" y="920115"/>
            <a:ext cx="11122660" cy="51581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31770" y="4971415"/>
            <a:ext cx="4566285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 b="1"/>
              <a:t>大跌对应大反弹！</a:t>
            </a:r>
            <a:endParaRPr lang="zh-CN" altLang="en-US" sz="2500" b="1"/>
          </a:p>
          <a:p>
            <a:r>
              <a:rPr lang="zh-CN" altLang="en-US" sz="2200" b="1"/>
              <a:t>跌的时间周期长</a:t>
            </a:r>
            <a:r>
              <a:rPr lang="en-US" altLang="zh-CN" sz="2200" b="1"/>
              <a:t>+</a:t>
            </a:r>
            <a:r>
              <a:rPr lang="zh-CN" altLang="en-US" sz="2200" b="1"/>
              <a:t>幅度深</a:t>
            </a:r>
            <a:r>
              <a:rPr lang="en-US" altLang="zh-CN" sz="2200" b="1"/>
              <a:t>=</a:t>
            </a:r>
            <a:r>
              <a:rPr lang="zh-CN" altLang="en-US" sz="2200" b="1"/>
              <a:t>反弹优质！</a:t>
            </a:r>
            <a:endParaRPr lang="zh-CN" altLang="en-US" sz="2200" b="1"/>
          </a:p>
          <a:p>
            <a:endParaRPr lang="zh-CN" altLang="en-US" sz="2200" b="1"/>
          </a:p>
        </p:txBody>
      </p:sp>
      <p:sp>
        <p:nvSpPr>
          <p:cNvPr id="5" name="文本框 4"/>
          <p:cNvSpPr txBox="1"/>
          <p:nvPr/>
        </p:nvSpPr>
        <p:spPr>
          <a:xfrm>
            <a:off x="10008870" y="3429000"/>
            <a:ext cx="193357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 b="1"/>
              <a:t>飞鱼</a:t>
            </a:r>
            <a:r>
              <a:rPr lang="en-US" altLang="zh-CN" sz="2500" b="1"/>
              <a:t>.</a:t>
            </a:r>
            <a:endParaRPr lang="en-US" altLang="zh-CN" sz="2500" b="1"/>
          </a:p>
          <a:p>
            <a:r>
              <a:rPr lang="zh-CN" altLang="en-US" sz="2500" b="1"/>
              <a:t>顶背离死叉</a:t>
            </a:r>
            <a:endParaRPr lang="zh-CN" altLang="en-US" sz="2500" b="1"/>
          </a:p>
        </p:txBody>
      </p:sp>
      <p:sp>
        <p:nvSpPr>
          <p:cNvPr id="6" name="文本框 5"/>
          <p:cNvSpPr txBox="1"/>
          <p:nvPr/>
        </p:nvSpPr>
        <p:spPr>
          <a:xfrm>
            <a:off x="3469005" y="817245"/>
            <a:ext cx="530225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 b="1">
                <a:solidFill>
                  <a:srgbClr val="FF0000"/>
                </a:solidFill>
              </a:rPr>
              <a:t>起起落落，涨涨跌跌是常态！</a:t>
            </a:r>
            <a:endParaRPr lang="zh-CN" altLang="en-US" sz="2500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视角，看大周期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0695" y="900430"/>
            <a:ext cx="11276330" cy="52044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032115" y="3498850"/>
            <a:ext cx="3724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大周期</a:t>
            </a:r>
            <a:r>
              <a:rPr lang="en-US" altLang="zh-CN" sz="3600" b="1">
                <a:solidFill>
                  <a:srgbClr val="FF0000"/>
                </a:solidFill>
              </a:rPr>
              <a:t>.</a:t>
            </a:r>
            <a:r>
              <a:rPr lang="zh-CN" altLang="en-US" sz="3600" b="1">
                <a:solidFill>
                  <a:srgbClr val="FF0000"/>
                </a:solidFill>
              </a:rPr>
              <a:t>有大智慧！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3750" y="3472815"/>
            <a:ext cx="5067935" cy="256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3750" y="988060"/>
            <a:ext cx="5068570" cy="342074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6255385" y="1883410"/>
            <a:ext cx="5267960" cy="3091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一眼看穿</a:t>
            </a:r>
            <a:r>
              <a:rPr lang="en-US" altLang="zh-CN" sz="39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39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底层逻辑</a:t>
            </a:r>
            <a:r>
              <a:rPr lang="en-US" altLang="zh-CN" sz="39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 sz="39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39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39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知道自己要赚哪种钱！</a:t>
            </a:r>
            <a:endParaRPr lang="zh-CN" altLang="en-US" sz="39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39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39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了解自己能赚哪种钱！</a:t>
            </a:r>
            <a:endParaRPr lang="zh-CN" altLang="en-US" sz="39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《穿层降维》反复练习～开启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35580" y="819150"/>
            <a:ext cx="4765675" cy="6185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</a:t>
            </a:r>
            <a:r>
              <a:rPr lang="zh-CN" altLang="en-US" sz="2300"/>
              <a:t>学习一项新技能，通过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</a:rPr>
              <a:t>反复练习</a:t>
            </a:r>
            <a:r>
              <a:rPr lang="zh-CN" altLang="en-US" sz="2300"/>
              <a:t>，大脑就开始对这个新技能</a:t>
            </a:r>
            <a:r>
              <a:rPr lang="zh-CN" altLang="en-US" sz="2300" b="1"/>
              <a:t>建立新的神经元链接。</a:t>
            </a:r>
            <a:r>
              <a:rPr lang="en-US" altLang="zh-CN" sz="2300" b="1"/>
              <a:t>   </a:t>
            </a:r>
            <a:r>
              <a:rPr lang="en-US" altLang="zh-CN" sz="2300"/>
              <a:t> </a:t>
            </a:r>
            <a:endParaRPr lang="en-US" altLang="zh-CN" sz="2300"/>
          </a:p>
          <a:p>
            <a:r>
              <a:rPr lang="en-US" altLang="zh-CN" sz="2300"/>
              <a:t>       </a:t>
            </a:r>
            <a:endParaRPr lang="en-US" altLang="zh-CN" sz="2300"/>
          </a:p>
          <a:p>
            <a:r>
              <a:rPr lang="en-US" altLang="zh-CN" sz="2300"/>
              <a:t>       </a:t>
            </a:r>
            <a:r>
              <a:rPr lang="zh-CN" altLang="en-US" sz="2100"/>
              <a:t>无论学习一项技能还是建立良好的心态，都</a:t>
            </a:r>
            <a:r>
              <a:rPr lang="zh-CN" altLang="en-US" sz="2100" b="1"/>
              <a:t>是在重组大脑。</a:t>
            </a:r>
            <a:r>
              <a:rPr lang="zh-CN" altLang="en-US" sz="2300" b="1">
                <a:solidFill>
                  <a:srgbClr val="FF0000"/>
                </a:solidFill>
              </a:rPr>
              <a:t>通过不断的重复，建立链接，这种重复也会产生有助于神经元链接的化学物质，提升学习的效率。</a:t>
            </a:r>
            <a:r>
              <a:rPr lang="zh-CN" altLang="en-US" sz="2100"/>
              <a:t>当我们掌握了一项技能，我们的大脑也将发生变化。</a:t>
            </a:r>
            <a:endParaRPr lang="zh-CN" altLang="en-US" sz="2100"/>
          </a:p>
          <a:p>
            <a:endParaRPr lang="zh-CN" altLang="en-US" sz="2300"/>
          </a:p>
          <a:p>
            <a:r>
              <a:rPr lang="en-US" altLang="zh-CN" sz="2300"/>
              <a:t> </a:t>
            </a:r>
            <a:r>
              <a:rPr lang="zh-CN" altLang="en-US" sz="2300"/>
              <a:t>《刻意练习》里研究者对伦敦司机的大脑扫描发现：他们</a:t>
            </a:r>
            <a:r>
              <a:rPr lang="zh-CN" altLang="en-US" sz="2300" b="1"/>
              <a:t>在职期间</a:t>
            </a:r>
            <a:r>
              <a:rPr lang="zh-CN" altLang="en-US" sz="2300"/>
              <a:t>大脑海马体都有一定</a:t>
            </a:r>
            <a:r>
              <a:rPr lang="zh-CN" altLang="en-US" sz="2600" b="1">
                <a:solidFill>
                  <a:schemeClr val="accent6"/>
                </a:solidFill>
              </a:rPr>
              <a:t>比例的增大</a:t>
            </a:r>
            <a:r>
              <a:rPr lang="zh-CN" altLang="en-US" sz="2300"/>
              <a:t>，而在</a:t>
            </a:r>
            <a:r>
              <a:rPr lang="zh-CN" altLang="en-US" sz="2700" b="1">
                <a:solidFill>
                  <a:srgbClr val="0070C0"/>
                </a:solidFill>
              </a:rPr>
              <a:t>退休后，逐渐恢复原状。</a:t>
            </a:r>
            <a:endParaRPr lang="zh-CN" altLang="en-US" sz="2300"/>
          </a:p>
          <a:p>
            <a:endParaRPr lang="zh-CN" altLang="en-US" sz="2300"/>
          </a:p>
          <a:p>
            <a:endParaRPr lang="zh-CN" altLang="en-US" sz="23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3050" y="876300"/>
            <a:ext cx="2384425" cy="5175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79360" y="923925"/>
            <a:ext cx="4161790" cy="2393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79995" y="3481070"/>
            <a:ext cx="4256405" cy="26809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赛道点金，点石成金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545" y="2956560"/>
            <a:ext cx="2647315" cy="33877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2847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视角，穿层降维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3420" y="768350"/>
            <a:ext cx="10894695" cy="545338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247775" y="2813685"/>
            <a:ext cx="694055" cy="1600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18240000">
            <a:off x="1406525" y="2174875"/>
            <a:ext cx="472440" cy="106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>
            <p:custDataLst>
              <p:tags r:id="rId4"/>
            </p:custDataLst>
          </p:nvPr>
        </p:nvSpPr>
        <p:spPr>
          <a:xfrm rot="15060000">
            <a:off x="2843530" y="2230120"/>
            <a:ext cx="592455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8670" y="990600"/>
            <a:ext cx="2683510" cy="1091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前面行情小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鸡肋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当再次符合信号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何以判断这次的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小？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35015" y="2211705"/>
            <a:ext cx="115887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卖点出货</a:t>
            </a:r>
            <a:endParaRPr lang="zh-CN" altLang="en-US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后面怎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     </a:t>
            </a:r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把握？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2" name="右箭头 11"/>
          <p:cNvSpPr/>
          <p:nvPr>
            <p:custDataLst>
              <p:tags r:id="rId5"/>
            </p:custDataLst>
          </p:nvPr>
        </p:nvSpPr>
        <p:spPr>
          <a:xfrm>
            <a:off x="5526405" y="2341245"/>
            <a:ext cx="393065" cy="10604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3"/>
              </a:solidFill>
            </a:endParaRPr>
          </a:p>
        </p:txBody>
      </p:sp>
      <p:sp>
        <p:nvSpPr>
          <p:cNvPr id="13" name="右箭头 12"/>
          <p:cNvSpPr/>
          <p:nvPr>
            <p:custDataLst>
              <p:tags r:id="rId6"/>
            </p:custDataLst>
          </p:nvPr>
        </p:nvSpPr>
        <p:spPr>
          <a:xfrm rot="5400000">
            <a:off x="8242300" y="2155825"/>
            <a:ext cx="444500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471410" y="2454275"/>
            <a:ext cx="31730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问题又来了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是真回档？还是假动作？</a:t>
            </a:r>
            <a:endParaRPr lang="zh-CN" altLang="en-US" sz="2200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都是蓝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sz="22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2935" y="768350"/>
            <a:ext cx="10991850" cy="544131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6351270" y="3217545"/>
            <a:ext cx="40716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顺势而为，见势得利！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884045" y="1514475"/>
            <a:ext cx="2414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二次红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短期走好，量能好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轻仓参与</a:t>
            </a:r>
            <a:endParaRPr lang="zh-CN" altLang="en-US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右箭头 4"/>
          <p:cNvSpPr/>
          <p:nvPr/>
        </p:nvSpPr>
        <p:spPr>
          <a:xfrm rot="13140000">
            <a:off x="4189095" y="1534160"/>
            <a:ext cx="753745" cy="175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右箭头 6"/>
          <p:cNvSpPr/>
          <p:nvPr>
            <p:custDataLst>
              <p:tags r:id="rId6"/>
            </p:custDataLst>
          </p:nvPr>
        </p:nvSpPr>
        <p:spPr>
          <a:xfrm rot="13440000">
            <a:off x="3498850" y="1638300"/>
            <a:ext cx="910590" cy="186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722880" y="786765"/>
            <a:ext cx="2046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趋势渐进走强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加仓点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58000" y="2018665"/>
            <a:ext cx="35655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盘整期间，神奇色阶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2+3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保持红色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这样的回档，会再次有机会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219373" y="786765"/>
            <a:ext cx="485775" cy="598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3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</a:t>
            </a:r>
            <a:endParaRPr lang="en-US" altLang="zh-CN" sz="33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5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4735_1*i*1"/>
  <p:tag name="KSO_WM_TEMPLATE_CATEGORY" val="diagram"/>
  <p:tag name="KSO_WM_TEMPLATE_INDEX" val="2021473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3c4afa0b5caa43f38b74808b5513ba5f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71a4e3747e3ea6e293b256"/>
  <p:tag name="KSO_WM_CHIP_XID" val="5f71a4e3747e3ea6e293b25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f654054ed1e2fb80948"/>
  <p:tag name="KSO_WM_TEMPLATE_ASSEMBLE_GROUPID" val="60656f654054ed1e2fb80948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4735_1*i*2"/>
  <p:tag name="KSO_WM_TEMPLATE_CATEGORY" val="diagram"/>
  <p:tag name="KSO_WM_TEMPLATE_INDEX" val="2021473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15e80c0773834399a13599e79356248b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71a4e3747e3ea6e293b256"/>
  <p:tag name="KSO_WM_CHIP_XID" val="5f71a4e3747e3ea6e293b25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f654054ed1e2fb80948"/>
  <p:tag name="KSO_WM_TEMPLATE_ASSEMBLE_GROUPID" val="60656f654054ed1e2fb80948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4735_1*i*3"/>
  <p:tag name="KSO_WM_TEMPLATE_CATEGORY" val="diagram"/>
  <p:tag name="KSO_WM_TEMPLATE_INDEX" val="2021473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e2649454f1f349029e6f455142f4ee7e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71a4e3747e3ea6e293b256"/>
  <p:tag name="KSO_WM_CHIP_XID" val="5f71a4e3747e3ea6e293b25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f654054ed1e2fb80948"/>
  <p:tag name="KSO_WM_TEMPLATE_ASSEMBLE_GROUPID" val="60656f654054ed1e2fb80948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4735_1*i*4"/>
  <p:tag name="KSO_WM_TEMPLATE_CATEGORY" val="diagram"/>
  <p:tag name="KSO_WM_TEMPLATE_INDEX" val="2021473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eb7849fb6e2d4740bbea23af99150873"/>
  <p:tag name="KSO_WM_UNIT_DECORATE_INFO" val="{&quot;ReferentInfo&quot;:{&quot;Id&quot;:&quot;slide&quot;,&quot;X&quot;:{&quot;Pos&quot;:0},&quot;Y&quot;:{&quot;Pos&quot;:2}},&quot;DecorateInfoX&quot;:{&quot;Pos&quot;:0,&quot;IsAbs&quot;:false},&quot;DecorateInfoY&quot;:{&quot;Pos&quot;:2,&quot;IsAbs&quot;:false},&quot;DecorateInfoW&quot;:{&quot;IsAbs&quot;:false},&quot;DecorateInfoH&quot;:{&quot;IsAbs&quot;:false},&quot;whChangeMode&quot;:1}"/>
  <p:tag name="KSO_WM_CHIP_GROUPID" val="5f71a4e3747e3ea6e293b256"/>
  <p:tag name="KSO_WM_CHIP_XID" val="5f71a4e3747e3ea6e293b25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8"/>
  <p:tag name="KSO_WM_TEMPLATE_ASSEMBLE_XID" val="60656f654054ed1e2fb80948"/>
  <p:tag name="KSO_WM_TEMPLATE_ASSEMBLE_GROUPID" val="60656f654054ed1e2fb80948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4735_1*i*5"/>
  <p:tag name="KSO_WM_TEMPLATE_CATEGORY" val="diagram"/>
  <p:tag name="KSO_WM_TEMPLATE_INDEX" val="2021473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1db9c723d5a24b58ab96c856c0cd4eb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71a4e3747e3ea6e293b256"/>
  <p:tag name="KSO_WM_CHIP_XID" val="5f71a4e3747e3ea6e293b257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6f654054ed1e2fb80948"/>
  <p:tag name="KSO_WM_TEMPLATE_ASSEMBLE_GROUPID" val="60656f654054ed1e2fb80948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4735_1*i*6"/>
  <p:tag name="KSO_WM_TEMPLATE_CATEGORY" val="diagram"/>
  <p:tag name="KSO_WM_TEMPLATE_INDEX" val="2021473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17a9342137704ba59401a0f97caba8f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71a4e3747e3ea6e293b256"/>
  <p:tag name="KSO_WM_CHIP_XID" val="5f71a4e3747e3ea6e293b25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f654054ed1e2fb80948"/>
  <p:tag name="KSO_WM_TEMPLATE_ASSEMBLE_GROUPID" val="60656f654054ed1e2fb80948"/>
</p:tagLst>
</file>

<file path=ppt/tags/tag1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4735_1*a*1"/>
  <p:tag name="KSO_WM_TEMPLATE_CATEGORY" val="diagram"/>
  <p:tag name="KSO_WM_TEMPLATE_INDEX" val="20214735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40597a18a734611a5d7bf58dd3bf7e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6b789dd1ad24475380ff299f96381ce9"/>
  <p:tag name="KSO_WM_UNIT_TEXT_FILL_FORE_SCHEMECOLOR_INDEX_BRIGHTNESS" val="0"/>
  <p:tag name="KSO_WM_UNIT_TEXT_FILL_FORE_SCHEMECOLOR_INDEX" val="13"/>
  <p:tag name="KSO_WM_UNIT_TEXT_FILL_TYPE" val="1"/>
  <p:tag name="KSO_WM_TEMPLATE_ASSEMBLE_XID" val="60656f654054ed1e2fb80948"/>
  <p:tag name="KSO_WM_TEMPLATE_ASSEMBLE_GROUPID" val="60656f654054ed1e2fb80948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3_1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1"/>
  <p:tag name="KSO_WM_UNIT_LINE_FORE_SCHEMECOLOR_INDEX_1_BRIGHTNESS" val="0"/>
  <p:tag name="KSO_WM_UNIT_LINE_FORE_SCHEMECOLOR_INDEX_1" val="5"/>
  <p:tag name="KSO_WM_UNIT_LINE_FORE_SCHEMECOLOR_INDEX_1_POS" val="0.46"/>
  <p:tag name="KSO_WM_UNIT_LINE_FORE_SCHEMECOLOR_INDEX_1_TRANS" val="0"/>
  <p:tag name="KSO_WM_UNIT_LINE_FORE_SCHEMECOLOR_INDEX_2_BRIGHTNESS" val="0.95"/>
  <p:tag name="KSO_WM_UNIT_LINE_FORE_SCHEMECOLOR_INDEX_2" val="5"/>
  <p:tag name="KSO_WM_UNIT_LINE_FORE_SCHEMECOLOR_INDEX_2_POS" val="1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USESOURCEFORMAT_APPLY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3_3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f*1_3_1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UNIT_SUBTYPE" val="a"/>
  <p:tag name="KSO_WM_UNIT_PRESET_TEXT" val="点击此处添加正文"/>
  <p:tag name="KSO_WM_UNIT_NOCLEAR" val="0"/>
  <p:tag name="KSO_WM_DIAGRAM_GROUP_CODE" val="l1-1"/>
  <p:tag name="KSO_WM_UNIT_TYPE" val="l_h_f"/>
  <p:tag name="KSO_WM_UNIT_INDEX" val="1_3_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3_4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4"/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1_1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1"/>
  <p:tag name="KSO_WM_UNIT_LINE_FORE_SCHEMECOLOR_INDEX_1_BRIGHTNESS" val="0"/>
  <p:tag name="KSO_WM_UNIT_LINE_FORE_SCHEMECOLOR_INDEX_1" val="5"/>
  <p:tag name="KSO_WM_UNIT_LINE_FORE_SCHEMECOLOR_INDEX_1_POS" val="0.46"/>
  <p:tag name="KSO_WM_UNIT_LINE_FORE_SCHEMECOLOR_INDEX_1_TRANS" val="0"/>
  <p:tag name="KSO_WM_UNIT_LINE_FORE_SCHEMECOLOR_INDEX_2_BRIGHTNESS" val="0.95"/>
  <p:tag name="KSO_WM_UNIT_LINE_FORE_SCHEMECOLOR_INDEX_2" val="5"/>
  <p:tag name="KSO_WM_UNIT_LINE_FORE_SCHEMECOLOR_INDEX_2_POS" val="1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USESOURCEFORMAT_APPLY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1_3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f*1_1_1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UNIT_SUBTYPE" val="a"/>
  <p:tag name="KSO_WM_UNIT_PRESET_TEXT" val="点击此处添加正文"/>
  <p:tag name="KSO_WM_UNIT_NOCLEAR" val="0"/>
  <p:tag name="KSO_WM_DIAGRAM_GROUP_CODE" val="l1-1"/>
  <p:tag name="KSO_WM_UNIT_TYPE" val="l_h_f"/>
  <p:tag name="KSO_WM_UNIT_INDEX" val="1_1_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1_4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4"/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1_2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1_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1_5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5"/>
  <p:tag name="KSO_WM_UNIT_LINE_FORE_SCHEMECOLOR_INDEX_BRIGHTNESS" val="0"/>
  <p:tag name="KSO_WM_UNIT_LINE_FORE_SCHEMECOLOR_INDEX" val="14"/>
  <p:tag name="KSO_WM_UNIT_LINE_FILL_TYPE" val="2"/>
  <p:tag name="KSO_WM_UNIT_USESOURCEFORMAT_APPLY" val="1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2_1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1"/>
  <p:tag name="KSO_WM_UNIT_LINE_FORE_SCHEMECOLOR_INDEX_1_BRIGHTNESS" val="0"/>
  <p:tag name="KSO_WM_UNIT_LINE_FORE_SCHEMECOLOR_INDEX_1" val="6"/>
  <p:tag name="KSO_WM_UNIT_LINE_FORE_SCHEMECOLOR_INDEX_1_POS" val="0.46"/>
  <p:tag name="KSO_WM_UNIT_LINE_FORE_SCHEMECOLOR_INDEX_1_TRANS" val="0"/>
  <p:tag name="KSO_WM_UNIT_LINE_FORE_SCHEMECOLOR_INDEX_2_BRIGHTNESS" val="0.95"/>
  <p:tag name="KSO_WM_UNIT_LINE_FORE_SCHEMECOLOR_INDEX_2" val="5"/>
  <p:tag name="KSO_WM_UNIT_LINE_FORE_SCHEMECOLOR_INDEX_2_POS" val="1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USESOURCEFORMAT_APPLY" val="1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2_3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3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f*1_2_1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UNIT_SUBTYPE" val="a"/>
  <p:tag name="KSO_WM_UNIT_PRESET_TEXT" val="点击此处添加正文"/>
  <p:tag name="KSO_WM_UNIT_NOCLEAR" val="0"/>
  <p:tag name="KSO_WM_DIAGRAM_GROUP_CODE" val="l1-1"/>
  <p:tag name="KSO_WM_UNIT_TYPE" val="l_h_f"/>
  <p:tag name="KSO_WM_UNIT_INDEX" val="1_2_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2_4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4"/>
  <p:tag name="KSO_WM_UNIT_FILL_FORE_SCHEMECOLOR_INDEX_BRIGHTNESS" val="0"/>
  <p:tag name="KSO_WM_UNIT_FILL_FORE_SCHEMECOLOR_INDEX" val="6"/>
  <p:tag name="KSO_WM_UNIT_FILL_TYPE" val="1"/>
  <p:tag name="KSO_WM_UNIT_SHADOW_SCHEMECOLOR_INDEX_BRIGHTNESS" val="-0.25"/>
  <p:tag name="KSO_WM_UNIT_SHADOW_SCHEMECOLOR_INDEX" val="6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2_2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2_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2_5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5"/>
  <p:tag name="KSO_WM_UNIT_LINE_FORE_SCHEMECOLOR_INDEX_BRIGHTNESS" val="0"/>
  <p:tag name="KSO_WM_UNIT_LINE_FORE_SCHEMECOLOR_INDEX" val="14"/>
  <p:tag name="KSO_WM_UNIT_LINE_FILL_TYPE" val="2"/>
  <p:tag name="KSO_WM_UNIT_USESOURCEFORMAT_APPLY" val="1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3_2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3_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3_5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5"/>
  <p:tag name="KSO_WM_UNIT_LINE_FORE_SCHEMECOLOR_INDEX_BRIGHTNESS" val="0"/>
  <p:tag name="KSO_WM_UNIT_LINE_FORE_SCHEMECOLOR_INDEX" val="14"/>
  <p:tag name="KSO_WM_UNIT_LINE_FILL_TYPE" val="2"/>
  <p:tag name="KSO_WM_UNIT_USESOURCEFORMAT_APPLY" val="1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4_1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4_1"/>
  <p:tag name="KSO_WM_UNIT_LINE_FORE_SCHEMECOLOR_INDEX_1_BRIGHTNESS" val="0"/>
  <p:tag name="KSO_WM_UNIT_LINE_FORE_SCHEMECOLOR_INDEX_1" val="6"/>
  <p:tag name="KSO_WM_UNIT_LINE_FORE_SCHEMECOLOR_INDEX_1_POS" val="0.46"/>
  <p:tag name="KSO_WM_UNIT_LINE_FORE_SCHEMECOLOR_INDEX_1_TRANS" val="0"/>
  <p:tag name="KSO_WM_UNIT_LINE_FORE_SCHEMECOLOR_INDEX_2_BRIGHTNESS" val="0.95"/>
  <p:tag name="KSO_WM_UNIT_LINE_FORE_SCHEMECOLOR_INDEX_2" val="5"/>
  <p:tag name="KSO_WM_UNIT_LINE_FORE_SCHEMECOLOR_INDEX_2_POS" val="1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USESOURCEFORMAT_APPLY" val="1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4_3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4_3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f*1_4_1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UNIT_SUBTYPE" val="a"/>
  <p:tag name="KSO_WM_UNIT_PRESET_TEXT" val="点击此处添加正文"/>
  <p:tag name="KSO_WM_UNIT_NOCLEAR" val="0"/>
  <p:tag name="KSO_WM_DIAGRAM_GROUP_CODE" val="l1-1"/>
  <p:tag name="KSO_WM_UNIT_TYPE" val="l_h_f"/>
  <p:tag name="KSO_WM_UNIT_INDEX" val="1_4_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4_4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4_4"/>
  <p:tag name="KSO_WM_UNIT_FILL_FORE_SCHEMECOLOR_INDEX_BRIGHTNESS" val="0"/>
  <p:tag name="KSO_WM_UNIT_FILL_FORE_SCHEMECOLOR_INDEX" val="6"/>
  <p:tag name="KSO_WM_UNIT_FILL_TYPE" val="1"/>
  <p:tag name="KSO_WM_UNIT_SHADOW_SCHEMECOLOR_INDEX_BRIGHTNESS" val="-0.25"/>
  <p:tag name="KSO_WM_UNIT_SHADOW_SCHEMECOLOR_INDEX" val="6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4_2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4_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784_3*l_h_i*1_4_5"/>
  <p:tag name="KSO_WM_TEMPLATE_CATEGORY" val="diagram"/>
  <p:tag name="KSO_WM_TEMPLATE_INDEX" val="2022878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4_5"/>
  <p:tag name="KSO_WM_UNIT_LINE_FORE_SCHEMECOLOR_INDEX_BRIGHTNESS" val="0"/>
  <p:tag name="KSO_WM_UNIT_LINE_FORE_SCHEMECOLOR_INDEX" val="14"/>
  <p:tag name="KSO_WM_UNIT_LINE_FILL_TYPE" val="2"/>
  <p:tag name="KSO_WM_UNIT_USESOURCEFORMAT_APPLY" val="1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diagram"/>
  <p:tag name="KSO_WM_TEMPLATE_INDEX" val="20214735"/>
  <p:tag name="KSO_WM_SPECIAL_SOURCE" val="bdnull"/>
  <p:tag name="KSO_WM_SLIDE_ID" val="diagram20214735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12*490"/>
  <p:tag name="KSO_WM_SLIDE_POSITION" val="0*48"/>
  <p:tag name="KSO_WM_TAG_VERSION" val="1.0"/>
  <p:tag name="KSO_WM_SLIDE_LAYOUT" val="a_d"/>
  <p:tag name="KSO_WM_SLIDE_LAYOUT_CNT" val="1_1"/>
  <p:tag name="KSO_WM_SLIDE_LAYOUT_INFO" val="{&quot;direction&quot;:1,&quot;id&quot;:&quot;2021-04-01T15:44:08&quot;,&quot;maxSize&quot;:{&quot;size1&quot;:46.29961050101168},&quot;minSize&quot;:{&quot;size1&quot;:35.09961050101168},&quot;normalSize&quot;:{&quot;size1&quot;:35.09961050101168},&quot;subLayout&quot;:[{&quot;id&quot;:&quot;2021-04-01T15:44:08&quot;,&quot;margin&quot;:{&quot;bottom&quot;:5.115001201629639,&quot;left&quot;:1.6929999589920044,&quot;right&quot;:0.02600000612437725,&quot;top&quot;:5.927000999450684},&quot;type&quot;:0},{&quot;id&quot;:&quot;2021-04-01T15:44:08&quot;,&quot;margin&quot;:{&quot;bottom&quot;:1.6929999589920044,&quot;left&quot;:1.6670000553131104,&quot;right&quot;:1.6929999589920044,&quot;top&quot;:3.38700008392334},&quot;type&quot;:0}],&quot;type&quot;:0}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71a4e3747e3ea6e293b257"/>
  <p:tag name="KSO_WM_CHIP_FILLPROP" val="[[{&quot;text_align&quot;:&quot;lm&quot;,&quot;text_direction&quot;:&quot;horizontal&quot;,&quot;support_big_font&quot;:false,&quot;picture_toward&quot;:0,&quot;picture_dockside&quot;:[],&quot;fill_id&quot;:&quot;a53971bed3924079ab3e4b00b6b6cbeb&quot;,&quot;fill_align&quot;:&quot;lm&quot;,&quot;chip_types&quot;:[&quot;text&quot;,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c7046210fc6c4d52a930c2f23713b1af&quot;,&quot;fill_align&quot;:&quot;cm&quot;,&quot;chip_types&quot;:[&quot;diagram&quot;,&quot;picture&quot;,&quot;chart&quot;,&quot;table&quot;,&quot;video&quot;]}]]"/>
  <p:tag name="KSO_WM_CHIP_DECFILLPROP" val="[]"/>
  <p:tag name="KSO_WM_SLIDE_CAN_ADD_NAVIGATION" val="1"/>
  <p:tag name="KSO_WM_CHIP_GROUPID" val="5f71a4e3747e3ea6e293b256"/>
  <p:tag name="KSO_WM_SLIDE_BK_DARK_LIGHT" val="2"/>
  <p:tag name="KSO_WM_SLIDE_BACKGROUND_TYPE" val="general"/>
  <p:tag name="KSO_WM_SLIDE_SUPPORT_FEATURE_TYPE" val="3"/>
  <p:tag name="KSO_WM_TEMPLATE_ASSEMBLE_XID" val="60656f654054ed1e2fb80948"/>
  <p:tag name="KSO_WM_TEMPLATE_ASSEMBLE_GROUPID" val="60656f654054ed1e2fb80948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  <p:tag name="KSO_WM_UNIT_PLACING_PICTURE_USER_VIEWPORT" val="{&quot;height&quot;:6435,&quot;width&quot;:13471}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TABLE_ENDDRAG_ORIGIN_RECT" val="462*358"/>
  <p:tag name="TABLE_ENDDRAG_RECT" val="92*130*462*358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7.xml><?xml version="1.0" encoding="utf-8"?>
<p:tagLst xmlns:p="http://schemas.openxmlformats.org/presentationml/2006/main">
  <p:tag name="TABLE_ENDDRAG_ORIGIN_RECT" val="462*358"/>
  <p:tag name="TABLE_ENDDRAG_RECT" val="92*130*462*358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47.xml><?xml version="1.0" encoding="utf-8"?>
<p:tagLst xmlns:p="http://schemas.openxmlformats.org/presentationml/2006/main">
  <p:tag name="KSO_WPP_MARK_KEY" val="34a5c737-2527-451b-a6cc-313a70f4ce21"/>
  <p:tag name="COMMONDATA" val="eyJoZGlkIjoiNTFmYTliYTIyYWM1N2UzNDc1MDg1MjNkMDFmYjQxZWYifQ=="/>
  <p:tag name="resource_record_key" val="{&quot;13&quot;:[20482067]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5646</Words>
  <Application>WPS 演示</Application>
  <PresentationFormat>宽屏</PresentationFormat>
  <Paragraphs>843</Paragraphs>
  <Slides>79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79</vt:i4>
      </vt:variant>
    </vt:vector>
  </HeadingPairs>
  <TitlesOfParts>
    <vt:vector size="95" baseType="lpstr">
      <vt:lpstr>Arial</vt:lpstr>
      <vt:lpstr>宋体</vt:lpstr>
      <vt:lpstr>Wingdings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思源黑体 CN Normal</vt:lpstr>
      <vt:lpstr>Arial Unicode MS</vt:lpstr>
      <vt:lpstr>Calibri</vt:lpstr>
      <vt:lpstr>华文行楷</vt:lpstr>
      <vt:lpstr>Office 主题​​</vt:lpstr>
      <vt:lpstr>自定义设计方案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E 山</cp:lastModifiedBy>
  <cp:revision>347</cp:revision>
  <dcterms:created xsi:type="dcterms:W3CDTF">2019-06-19T02:08:00Z</dcterms:created>
  <dcterms:modified xsi:type="dcterms:W3CDTF">2024-11-17T06:29:31Z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8052EA61DB104978BBC049D1F53DC64B_13</vt:lpwstr>
  </property>
</Properties>
</file>