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2"/>
  </p:notesMasterIdLst>
  <p:sldIdLst>
    <p:sldId id="263" r:id="rId5"/>
    <p:sldId id="1407" r:id="rId6"/>
    <p:sldId id="1400" r:id="rId7"/>
    <p:sldId id="1405" r:id="rId8"/>
    <p:sldId id="1425" r:id="rId9"/>
    <p:sldId id="1426" r:id="rId10"/>
    <p:sldId id="1421" r:id="rId11"/>
    <p:sldId id="1422" r:id="rId12"/>
    <p:sldId id="1423" r:id="rId13"/>
    <p:sldId id="1444" r:id="rId14"/>
    <p:sldId id="1420" r:id="rId15"/>
    <p:sldId id="967" r:id="rId16"/>
    <p:sldId id="1437" r:id="rId17"/>
    <p:sldId id="1438" r:id="rId18"/>
    <p:sldId id="1440" r:id="rId19"/>
    <p:sldId id="1439" r:id="rId20"/>
    <p:sldId id="1443" r:id="rId21"/>
    <p:sldId id="1441" r:id="rId22"/>
    <p:sldId id="1442" r:id="rId23"/>
    <p:sldId id="1445" r:id="rId24"/>
    <p:sldId id="1446" r:id="rId25"/>
    <p:sldId id="1447" r:id="rId26"/>
    <p:sldId id="1448" r:id="rId27"/>
    <p:sldId id="1449" r:id="rId28"/>
    <p:sldId id="1450" r:id="rId29"/>
    <p:sldId id="1451" r:id="rId30"/>
    <p:sldId id="1436" r:id="rId31"/>
    <p:sldId id="1466" r:id="rId32"/>
    <p:sldId id="1464" r:id="rId33"/>
    <p:sldId id="1465" r:id="rId34"/>
    <p:sldId id="1472" r:id="rId35"/>
    <p:sldId id="1473" r:id="rId36"/>
    <p:sldId id="1474" r:id="rId37"/>
    <p:sldId id="1478" r:id="rId38"/>
    <p:sldId id="1479" r:id="rId39"/>
    <p:sldId id="1493" r:id="rId40"/>
    <p:sldId id="1498" r:id="rId41"/>
    <p:sldId id="1496" r:id="rId42"/>
    <p:sldId id="1497" r:id="rId43"/>
    <p:sldId id="1499" r:id="rId44"/>
    <p:sldId id="1494" r:id="rId45"/>
    <p:sldId id="1475" r:id="rId46"/>
    <p:sldId id="1480" r:id="rId47"/>
    <p:sldId id="1486" r:id="rId48"/>
    <p:sldId id="1512" r:id="rId49"/>
    <p:sldId id="1513" r:id="rId50"/>
    <p:sldId id="1514" r:id="rId51"/>
    <p:sldId id="1515" r:id="rId52"/>
    <p:sldId id="1516" r:id="rId53"/>
    <p:sldId id="1518" r:id="rId54"/>
    <p:sldId id="1517" r:id="rId55"/>
    <p:sldId id="1519" r:id="rId56"/>
    <p:sldId id="1520" r:id="rId57"/>
    <p:sldId id="1532" r:id="rId58"/>
    <p:sldId id="1528" r:id="rId59"/>
    <p:sldId id="1529" r:id="rId60"/>
    <p:sldId id="1533" r:id="rId61"/>
    <p:sldId id="1534" r:id="rId63"/>
    <p:sldId id="1535" r:id="rId64"/>
    <p:sldId id="1530" r:id="rId65"/>
    <p:sldId id="1531" r:id="rId66"/>
    <p:sldId id="1485" r:id="rId67"/>
    <p:sldId id="1424" r:id="rId68"/>
    <p:sldId id="755" r:id="rId69"/>
    <p:sldId id="1488" r:id="rId70"/>
    <p:sldId id="1487" r:id="rId71"/>
    <p:sldId id="1495" r:id="rId72"/>
  </p:sldIdLst>
  <p:sldSz cx="12192000" cy="6858000"/>
  <p:notesSz cx="6858000" cy="9144000"/>
  <p:custDataLst>
    <p:tags r:id="rId7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90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7" Type="http://schemas.openxmlformats.org/officeDocument/2006/relationships/tags" Target="tags/tag404.xml"/><Relationship Id="rId76" Type="http://schemas.openxmlformats.org/officeDocument/2006/relationships/commentAuthors" Target="commentAuthors.xml"/><Relationship Id="rId75" Type="http://schemas.openxmlformats.org/officeDocument/2006/relationships/tableStyles" Target="tableStyles.xml"/><Relationship Id="rId74" Type="http://schemas.openxmlformats.org/officeDocument/2006/relationships/viewProps" Target="viewProps.xml"/><Relationship Id="rId73" Type="http://schemas.openxmlformats.org/officeDocument/2006/relationships/presProps" Target="presProps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3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0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tags" Target="../tags/tag10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5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1.xml"/><Relationship Id="rId5" Type="http://schemas.openxmlformats.org/officeDocument/2006/relationships/image" Target="../media/image15.png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image" Target="../media/image17.png"/><Relationship Id="rId4" Type="http://schemas.openxmlformats.org/officeDocument/2006/relationships/tags" Target="../tags/tag194.xml"/><Relationship Id="rId3" Type="http://schemas.openxmlformats.org/officeDocument/2006/relationships/image" Target="../media/image16.png"/><Relationship Id="rId2" Type="http://schemas.openxmlformats.org/officeDocument/2006/relationships/tags" Target="../tags/tag193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image" Target="../media/image18.png"/><Relationship Id="rId2" Type="http://schemas.openxmlformats.org/officeDocument/2006/relationships/tags" Target="../tags/tag19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image" Target="../media/image19.png"/><Relationship Id="rId2" Type="http://schemas.openxmlformats.org/officeDocument/2006/relationships/tags" Target="../tags/tag200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4.xml"/><Relationship Id="rId3" Type="http://schemas.openxmlformats.org/officeDocument/2006/relationships/image" Target="../media/image20.png"/><Relationship Id="rId2" Type="http://schemas.openxmlformats.org/officeDocument/2006/relationships/tags" Target="../tags/tag203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6.xml"/><Relationship Id="rId3" Type="http://schemas.openxmlformats.org/officeDocument/2006/relationships/image" Target="../media/image21.png"/><Relationship Id="rId2" Type="http://schemas.openxmlformats.org/officeDocument/2006/relationships/tags" Target="../tags/tag205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8.xml"/><Relationship Id="rId3" Type="http://schemas.openxmlformats.org/officeDocument/2006/relationships/image" Target="../media/image22.png"/><Relationship Id="rId2" Type="http://schemas.openxmlformats.org/officeDocument/2006/relationships/tags" Target="../tags/tag20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0.xml"/><Relationship Id="rId3" Type="http://schemas.openxmlformats.org/officeDocument/2006/relationships/image" Target="../media/image23.png"/><Relationship Id="rId2" Type="http://schemas.openxmlformats.org/officeDocument/2006/relationships/tags" Target="../tags/tag209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2.xml"/><Relationship Id="rId3" Type="http://schemas.openxmlformats.org/officeDocument/2006/relationships/image" Target="../media/image24.png"/><Relationship Id="rId2" Type="http://schemas.openxmlformats.org/officeDocument/2006/relationships/tags" Target="../tags/tag21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5" Type="http://schemas.openxmlformats.org/officeDocument/2006/relationships/slideLayout" Target="../slideLayouts/slideLayout23.xml"/><Relationship Id="rId34" Type="http://schemas.openxmlformats.org/officeDocument/2006/relationships/tags" Target="../tags/tag150.xml"/><Relationship Id="rId33" Type="http://schemas.openxmlformats.org/officeDocument/2006/relationships/image" Target="../media/image7.png"/><Relationship Id="rId32" Type="http://schemas.openxmlformats.org/officeDocument/2006/relationships/tags" Target="../tags/tag149.xml"/><Relationship Id="rId31" Type="http://schemas.openxmlformats.org/officeDocument/2006/relationships/tags" Target="../tags/tag148.xml"/><Relationship Id="rId30" Type="http://schemas.openxmlformats.org/officeDocument/2006/relationships/tags" Target="../tags/tag147.xml"/><Relationship Id="rId3" Type="http://schemas.openxmlformats.org/officeDocument/2006/relationships/tags" Target="../tags/tag120.xml"/><Relationship Id="rId29" Type="http://schemas.openxmlformats.org/officeDocument/2006/relationships/tags" Target="../tags/tag146.xml"/><Relationship Id="rId28" Type="http://schemas.openxmlformats.org/officeDocument/2006/relationships/tags" Target="../tags/tag145.xml"/><Relationship Id="rId27" Type="http://schemas.openxmlformats.org/officeDocument/2006/relationships/tags" Target="../tags/tag144.xml"/><Relationship Id="rId26" Type="http://schemas.openxmlformats.org/officeDocument/2006/relationships/tags" Target="../tags/tag143.xml"/><Relationship Id="rId25" Type="http://schemas.openxmlformats.org/officeDocument/2006/relationships/tags" Target="../tags/tag142.xml"/><Relationship Id="rId24" Type="http://schemas.openxmlformats.org/officeDocument/2006/relationships/tags" Target="../tags/tag141.xml"/><Relationship Id="rId23" Type="http://schemas.openxmlformats.org/officeDocument/2006/relationships/tags" Target="../tags/tag140.xml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tags" Target="../tags/tag119.xml"/><Relationship Id="rId19" Type="http://schemas.openxmlformats.org/officeDocument/2006/relationships/tags" Target="../tags/tag136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4.xml"/><Relationship Id="rId3" Type="http://schemas.openxmlformats.org/officeDocument/2006/relationships/image" Target="../media/image25.png"/><Relationship Id="rId2" Type="http://schemas.openxmlformats.org/officeDocument/2006/relationships/tags" Target="../tags/tag213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image" Target="../media/image26.png"/><Relationship Id="rId2" Type="http://schemas.openxmlformats.org/officeDocument/2006/relationships/tags" Target="../tags/tag215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2.xml"/><Relationship Id="rId3" Type="http://schemas.openxmlformats.org/officeDocument/2006/relationships/image" Target="../media/image27.png"/><Relationship Id="rId2" Type="http://schemas.openxmlformats.org/officeDocument/2006/relationships/tags" Target="../tags/tag221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4.xml"/><Relationship Id="rId3" Type="http://schemas.openxmlformats.org/officeDocument/2006/relationships/image" Target="../media/image28.png"/><Relationship Id="rId2" Type="http://schemas.openxmlformats.org/officeDocument/2006/relationships/tags" Target="../tags/tag223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6.xml"/><Relationship Id="rId3" Type="http://schemas.openxmlformats.org/officeDocument/2006/relationships/image" Target="../media/image29.png"/><Relationship Id="rId2" Type="http://schemas.openxmlformats.org/officeDocument/2006/relationships/tags" Target="../tags/tag225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8.xml"/><Relationship Id="rId3" Type="http://schemas.openxmlformats.org/officeDocument/2006/relationships/image" Target="../media/image30.png"/><Relationship Id="rId2" Type="http://schemas.openxmlformats.org/officeDocument/2006/relationships/tags" Target="../tags/tag227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0.xml"/><Relationship Id="rId3" Type="http://schemas.openxmlformats.org/officeDocument/2006/relationships/image" Target="../media/image31.png"/><Relationship Id="rId2" Type="http://schemas.openxmlformats.org/officeDocument/2006/relationships/tags" Target="../tags/tag229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3.xml"/><Relationship Id="rId4" Type="http://schemas.openxmlformats.org/officeDocument/2006/relationships/image" Target="../media/image32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263.xml"/><Relationship Id="rId30" Type="http://schemas.openxmlformats.org/officeDocument/2006/relationships/tags" Target="../tags/tag262.xml"/><Relationship Id="rId3" Type="http://schemas.openxmlformats.org/officeDocument/2006/relationships/tags" Target="../tags/tag236.xml"/><Relationship Id="rId29" Type="http://schemas.openxmlformats.org/officeDocument/2006/relationships/tags" Target="../tags/tag261.xml"/><Relationship Id="rId28" Type="http://schemas.openxmlformats.org/officeDocument/2006/relationships/tags" Target="../tags/tag260.xml"/><Relationship Id="rId27" Type="http://schemas.openxmlformats.org/officeDocument/2006/relationships/tags" Target="../tags/tag259.xml"/><Relationship Id="rId26" Type="http://schemas.openxmlformats.org/officeDocument/2006/relationships/tags" Target="../tags/tag258.xml"/><Relationship Id="rId25" Type="http://schemas.openxmlformats.org/officeDocument/2006/relationships/tags" Target="../tags/tag257.xml"/><Relationship Id="rId24" Type="http://schemas.openxmlformats.org/officeDocument/2006/relationships/tags" Target="../tags/tag256.xml"/><Relationship Id="rId23" Type="http://schemas.openxmlformats.org/officeDocument/2006/relationships/tags" Target="../tags/tag255.xml"/><Relationship Id="rId22" Type="http://schemas.openxmlformats.org/officeDocument/2006/relationships/image" Target="../media/image33.png"/><Relationship Id="rId21" Type="http://schemas.openxmlformats.org/officeDocument/2006/relationships/tags" Target="../tags/tag254.xml"/><Relationship Id="rId20" Type="http://schemas.openxmlformats.org/officeDocument/2006/relationships/tags" Target="../tags/tag253.xml"/><Relationship Id="rId2" Type="http://schemas.openxmlformats.org/officeDocument/2006/relationships/tags" Target="../tags/tag235.xml"/><Relationship Id="rId19" Type="http://schemas.openxmlformats.org/officeDocument/2006/relationships/tags" Target="../tags/tag252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267.xml"/><Relationship Id="rId7" Type="http://schemas.openxmlformats.org/officeDocument/2006/relationships/image" Target="../media/image36.png"/><Relationship Id="rId6" Type="http://schemas.openxmlformats.org/officeDocument/2006/relationships/tags" Target="../tags/tag266.xml"/><Relationship Id="rId5" Type="http://schemas.openxmlformats.org/officeDocument/2006/relationships/image" Target="../media/image35.png"/><Relationship Id="rId4" Type="http://schemas.openxmlformats.org/officeDocument/2006/relationships/tags" Target="../tags/tag265.xml"/><Relationship Id="rId3" Type="http://schemas.openxmlformats.org/officeDocument/2006/relationships/image" Target="../media/image34.png"/><Relationship Id="rId2" Type="http://schemas.openxmlformats.org/officeDocument/2006/relationships/tags" Target="../tags/tag264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image" Target="../media/image38.png"/><Relationship Id="rId10" Type="http://schemas.openxmlformats.org/officeDocument/2006/relationships/tags" Target="../tags/tag268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image" Target="../media/image7.png"/><Relationship Id="rId4" Type="http://schemas.openxmlformats.org/officeDocument/2006/relationships/tags" Target="../tags/tag153.xml"/><Relationship Id="rId3" Type="http://schemas.openxmlformats.org/officeDocument/2006/relationships/image" Target="../media/image8.png"/><Relationship Id="rId2" Type="http://schemas.openxmlformats.org/officeDocument/2006/relationships/tags" Target="../tags/tag15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77.xml"/><Relationship Id="rId5" Type="http://schemas.openxmlformats.org/officeDocument/2006/relationships/image" Target="../media/image40.png"/><Relationship Id="rId4" Type="http://schemas.openxmlformats.org/officeDocument/2006/relationships/tags" Target="../tags/tag276.xml"/><Relationship Id="rId3" Type="http://schemas.openxmlformats.org/officeDocument/2006/relationships/image" Target="../media/image39.png"/><Relationship Id="rId2" Type="http://schemas.openxmlformats.org/officeDocument/2006/relationships/tags" Target="../tags/tag275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5.xml"/><Relationship Id="rId4" Type="http://schemas.openxmlformats.org/officeDocument/2006/relationships/image" Target="../media/image42.png"/><Relationship Id="rId3" Type="http://schemas.openxmlformats.org/officeDocument/2006/relationships/tags" Target="../tags/tag284.xml"/><Relationship Id="rId2" Type="http://schemas.openxmlformats.org/officeDocument/2006/relationships/image" Target="../media/image41.png"/><Relationship Id="rId1" Type="http://schemas.openxmlformats.org/officeDocument/2006/relationships/tags" Target="../tags/tag283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87.xml"/><Relationship Id="rId2" Type="http://schemas.openxmlformats.org/officeDocument/2006/relationships/image" Target="../media/image43.png"/><Relationship Id="rId1" Type="http://schemas.openxmlformats.org/officeDocument/2006/relationships/tags" Target="../tags/tag28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96.xml"/><Relationship Id="rId8" Type="http://schemas.openxmlformats.org/officeDocument/2006/relationships/tags" Target="../tags/tag295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311.xml"/><Relationship Id="rId23" Type="http://schemas.openxmlformats.org/officeDocument/2006/relationships/tags" Target="../tags/tag310.xml"/><Relationship Id="rId22" Type="http://schemas.openxmlformats.org/officeDocument/2006/relationships/tags" Target="../tags/tag309.xml"/><Relationship Id="rId21" Type="http://schemas.openxmlformats.org/officeDocument/2006/relationships/tags" Target="../tags/tag308.xml"/><Relationship Id="rId20" Type="http://schemas.openxmlformats.org/officeDocument/2006/relationships/tags" Target="../tags/tag307.xml"/><Relationship Id="rId2" Type="http://schemas.openxmlformats.org/officeDocument/2006/relationships/tags" Target="../tags/tag289.xml"/><Relationship Id="rId19" Type="http://schemas.openxmlformats.org/officeDocument/2006/relationships/tags" Target="../tags/tag306.xml"/><Relationship Id="rId18" Type="http://schemas.openxmlformats.org/officeDocument/2006/relationships/tags" Target="../tags/tag305.xml"/><Relationship Id="rId17" Type="http://schemas.openxmlformats.org/officeDocument/2006/relationships/tags" Target="../tags/tag304.xml"/><Relationship Id="rId16" Type="http://schemas.openxmlformats.org/officeDocument/2006/relationships/tags" Target="../tags/tag303.xml"/><Relationship Id="rId15" Type="http://schemas.openxmlformats.org/officeDocument/2006/relationships/tags" Target="../tags/tag302.xml"/><Relationship Id="rId14" Type="http://schemas.openxmlformats.org/officeDocument/2006/relationships/tags" Target="../tags/tag301.xml"/><Relationship Id="rId13" Type="http://schemas.openxmlformats.org/officeDocument/2006/relationships/tags" Target="../tags/tag300.xml"/><Relationship Id="rId12" Type="http://schemas.openxmlformats.org/officeDocument/2006/relationships/tags" Target="../tags/tag299.xml"/><Relationship Id="rId11" Type="http://schemas.openxmlformats.org/officeDocument/2006/relationships/tags" Target="../tags/tag298.xml"/><Relationship Id="rId10" Type="http://schemas.openxmlformats.org/officeDocument/2006/relationships/tags" Target="../tags/tag297.xml"/><Relationship Id="rId1" Type="http://schemas.openxmlformats.org/officeDocument/2006/relationships/tags" Target="../tags/tag28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tags" Target="../tags/tag322.xml"/><Relationship Id="rId7" Type="http://schemas.openxmlformats.org/officeDocument/2006/relationships/image" Target="../media/image46.png"/><Relationship Id="rId6" Type="http://schemas.openxmlformats.org/officeDocument/2006/relationships/tags" Target="../tags/tag321.xml"/><Relationship Id="rId5" Type="http://schemas.openxmlformats.org/officeDocument/2006/relationships/image" Target="../media/image45.png"/><Relationship Id="rId4" Type="http://schemas.openxmlformats.org/officeDocument/2006/relationships/tags" Target="../tags/tag320.xml"/><Relationship Id="rId3" Type="http://schemas.openxmlformats.org/officeDocument/2006/relationships/image" Target="../media/image44.png"/><Relationship Id="rId2" Type="http://schemas.openxmlformats.org/officeDocument/2006/relationships/tags" Target="../tags/tag31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23.xml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image" Target="../media/image48.jpeg"/><Relationship Id="rId1" Type="http://schemas.openxmlformats.org/officeDocument/2006/relationships/tags" Target="../tags/tag324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28.xml"/><Relationship Id="rId2" Type="http://schemas.openxmlformats.org/officeDocument/2006/relationships/image" Target="../media/image49.png"/><Relationship Id="rId1" Type="http://schemas.openxmlformats.org/officeDocument/2006/relationships/tags" Target="../tags/tag32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30.xml"/><Relationship Id="rId2" Type="http://schemas.openxmlformats.org/officeDocument/2006/relationships/image" Target="../media/image50.png"/><Relationship Id="rId1" Type="http://schemas.openxmlformats.org/officeDocument/2006/relationships/tags" Target="../tags/tag32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1.xml"/><Relationship Id="rId4" Type="http://schemas.openxmlformats.org/officeDocument/2006/relationships/image" Target="../media/image9.pn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3.xml"/><Relationship Id="rId4" Type="http://schemas.openxmlformats.org/officeDocument/2006/relationships/image" Target="../media/image52.png"/><Relationship Id="rId3" Type="http://schemas.openxmlformats.org/officeDocument/2006/relationships/tags" Target="../tags/tag332.xml"/><Relationship Id="rId2" Type="http://schemas.openxmlformats.org/officeDocument/2006/relationships/image" Target="../media/image51.png"/><Relationship Id="rId1" Type="http://schemas.openxmlformats.org/officeDocument/2006/relationships/tags" Target="../tags/tag3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image" Target="../media/image54.png"/><Relationship Id="rId3" Type="http://schemas.openxmlformats.org/officeDocument/2006/relationships/tags" Target="../tags/tag335.xml"/><Relationship Id="rId2" Type="http://schemas.openxmlformats.org/officeDocument/2006/relationships/image" Target="../media/image53.png"/><Relationship Id="rId1" Type="http://schemas.openxmlformats.org/officeDocument/2006/relationships/tags" Target="../tags/tag334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1.xml"/><Relationship Id="rId4" Type="http://schemas.openxmlformats.org/officeDocument/2006/relationships/image" Target="../media/image56.png"/><Relationship Id="rId3" Type="http://schemas.openxmlformats.org/officeDocument/2006/relationships/tags" Target="../tags/tag340.xml"/><Relationship Id="rId2" Type="http://schemas.openxmlformats.org/officeDocument/2006/relationships/image" Target="../media/image55.png"/><Relationship Id="rId1" Type="http://schemas.openxmlformats.org/officeDocument/2006/relationships/tags" Target="../tags/tag339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43.xml"/><Relationship Id="rId2" Type="http://schemas.openxmlformats.org/officeDocument/2006/relationships/image" Target="../media/image57.png"/><Relationship Id="rId1" Type="http://schemas.openxmlformats.org/officeDocument/2006/relationships/tags" Target="../tags/tag342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6.xml"/><Relationship Id="rId3" Type="http://schemas.openxmlformats.org/officeDocument/2006/relationships/image" Target="../media/image58.png"/><Relationship Id="rId2" Type="http://schemas.openxmlformats.org/officeDocument/2006/relationships/tags" Target="../tags/tag345.xml"/><Relationship Id="rId1" Type="http://schemas.openxmlformats.org/officeDocument/2006/relationships/tags" Target="../tags/tag344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48.xml"/><Relationship Id="rId2" Type="http://schemas.openxmlformats.org/officeDocument/2006/relationships/image" Target="../media/image59.png"/><Relationship Id="rId1" Type="http://schemas.openxmlformats.org/officeDocument/2006/relationships/tags" Target="../tags/tag347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50.xml"/><Relationship Id="rId2" Type="http://schemas.openxmlformats.org/officeDocument/2006/relationships/image" Target="../media/image60.png"/><Relationship Id="rId1" Type="http://schemas.openxmlformats.org/officeDocument/2006/relationships/tags" Target="../tags/tag34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image" Target="../media/image61.png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58.xml"/><Relationship Id="rId2" Type="http://schemas.openxmlformats.org/officeDocument/2006/relationships/image" Target="../media/image62.png"/><Relationship Id="rId1" Type="http://schemas.openxmlformats.org/officeDocument/2006/relationships/tags" Target="../tags/tag357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0.xml"/><Relationship Id="rId2" Type="http://schemas.openxmlformats.org/officeDocument/2006/relationships/image" Target="../media/image63.png"/><Relationship Id="rId1" Type="http://schemas.openxmlformats.org/officeDocument/2006/relationships/tags" Target="../tags/tag359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10.png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2.xml"/><Relationship Id="rId2" Type="http://schemas.openxmlformats.org/officeDocument/2006/relationships/image" Target="../media/image64.png"/><Relationship Id="rId1" Type="http://schemas.openxmlformats.org/officeDocument/2006/relationships/tags" Target="../tags/tag361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5.xml"/><Relationship Id="rId4" Type="http://schemas.openxmlformats.org/officeDocument/2006/relationships/image" Target="../media/image66.png"/><Relationship Id="rId3" Type="http://schemas.openxmlformats.org/officeDocument/2006/relationships/tags" Target="../tags/tag364.xml"/><Relationship Id="rId2" Type="http://schemas.openxmlformats.org/officeDocument/2006/relationships/image" Target="../media/image65.png"/><Relationship Id="rId1" Type="http://schemas.openxmlformats.org/officeDocument/2006/relationships/tags" Target="../tags/tag363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7.xml"/><Relationship Id="rId2" Type="http://schemas.openxmlformats.org/officeDocument/2006/relationships/image" Target="../media/image67.png"/><Relationship Id="rId1" Type="http://schemas.openxmlformats.org/officeDocument/2006/relationships/tags" Target="../tags/tag366.xml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" Type="http://schemas.openxmlformats.org/officeDocument/2006/relationships/image" Target="../media/image68.png"/><Relationship Id="rId1" Type="http://schemas.openxmlformats.org/officeDocument/2006/relationships/tags" Target="../tags/tag368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2.xml"/><Relationship Id="rId2" Type="http://schemas.openxmlformats.org/officeDocument/2006/relationships/image" Target="../media/image69.png"/><Relationship Id="rId1" Type="http://schemas.openxmlformats.org/officeDocument/2006/relationships/tags" Target="../tags/tag371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4.xml"/><Relationship Id="rId2" Type="http://schemas.openxmlformats.org/officeDocument/2006/relationships/image" Target="../media/image70.jpeg"/><Relationship Id="rId1" Type="http://schemas.openxmlformats.org/officeDocument/2006/relationships/tags" Target="../tags/tag373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6.xml"/><Relationship Id="rId2" Type="http://schemas.openxmlformats.org/officeDocument/2006/relationships/image" Target="../media/image71.png"/><Relationship Id="rId1" Type="http://schemas.openxmlformats.org/officeDocument/2006/relationships/tags" Target="../tags/tag375.xml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8.xml"/><Relationship Id="rId2" Type="http://schemas.openxmlformats.org/officeDocument/2006/relationships/image" Target="../media/image72.png"/><Relationship Id="rId1" Type="http://schemas.openxmlformats.org/officeDocument/2006/relationships/tags" Target="../tags/tag377.xml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0.xml"/><Relationship Id="rId2" Type="http://schemas.openxmlformats.org/officeDocument/2006/relationships/image" Target="../media/image73.png"/><Relationship Id="rId1" Type="http://schemas.openxmlformats.org/officeDocument/2006/relationships/tags" Target="../tags/tag379.xml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2.xml"/><Relationship Id="rId2" Type="http://schemas.openxmlformats.org/officeDocument/2006/relationships/image" Target="../media/image74.png"/><Relationship Id="rId1" Type="http://schemas.openxmlformats.org/officeDocument/2006/relationships/tags" Target="../tags/tag38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9.xml"/><Relationship Id="rId3" Type="http://schemas.openxmlformats.org/officeDocument/2006/relationships/image" Target="../media/image11.png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4.xml"/><Relationship Id="rId2" Type="http://schemas.openxmlformats.org/officeDocument/2006/relationships/image" Target="../media/image75.png"/><Relationship Id="rId1" Type="http://schemas.openxmlformats.org/officeDocument/2006/relationships/tags" Target="../tags/tag383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6.xml"/><Relationship Id="rId2" Type="http://schemas.openxmlformats.org/officeDocument/2006/relationships/image" Target="../media/image76.png"/><Relationship Id="rId1" Type="http://schemas.openxmlformats.org/officeDocument/2006/relationships/tags" Target="../tags/tag385.xml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image" Target="../media/image78.png"/><Relationship Id="rId3" Type="http://schemas.openxmlformats.org/officeDocument/2006/relationships/tags" Target="../tags/tag388.xml"/><Relationship Id="rId2" Type="http://schemas.openxmlformats.org/officeDocument/2006/relationships/image" Target="../media/image77.jpeg"/><Relationship Id="rId1" Type="http://schemas.openxmlformats.org/officeDocument/2006/relationships/tags" Target="../tags/tag38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94.xml"/><Relationship Id="rId6" Type="http://schemas.openxmlformats.org/officeDocument/2006/relationships/image" Target="../media/image81.png"/><Relationship Id="rId5" Type="http://schemas.openxmlformats.org/officeDocument/2006/relationships/tags" Target="../tags/tag393.xml"/><Relationship Id="rId4" Type="http://schemas.openxmlformats.org/officeDocument/2006/relationships/image" Target="../media/image80.png"/><Relationship Id="rId3" Type="http://schemas.openxmlformats.org/officeDocument/2006/relationships/tags" Target="../tags/tag392.xml"/><Relationship Id="rId2" Type="http://schemas.openxmlformats.org/officeDocument/2006/relationships/image" Target="../media/image79.png"/><Relationship Id="rId1" Type="http://schemas.openxmlformats.org/officeDocument/2006/relationships/tags" Target="../tags/tag3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5.xml"/><Relationship Id="rId1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99.xml"/><Relationship Id="rId6" Type="http://schemas.openxmlformats.org/officeDocument/2006/relationships/image" Target="../media/image85.png"/><Relationship Id="rId5" Type="http://schemas.openxmlformats.org/officeDocument/2006/relationships/tags" Target="../tags/tag398.xml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tags" Target="../tags/tag397.xml"/><Relationship Id="rId1" Type="http://schemas.openxmlformats.org/officeDocument/2006/relationships/tags" Target="../tags/tag396.xml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2.xml"/><Relationship Id="rId3" Type="http://schemas.openxmlformats.org/officeDocument/2006/relationships/image" Target="../media/image86.png"/><Relationship Id="rId2" Type="http://schemas.openxmlformats.org/officeDocument/2006/relationships/tags" Target="../tags/tag401.xml"/><Relationship Id="rId1" Type="http://schemas.openxmlformats.org/officeDocument/2006/relationships/tags" Target="../tags/tag40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12.png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13.png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image" Target="../media/image14.png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2129155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神奇色阶，</a:t>
            </a: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穿层降维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2024.8.11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神奇色阶•完善你的投资模式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本来就想做短线，短期趋势有风险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不买！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上箭头 1"/>
          <p:cNvSpPr/>
          <p:nvPr/>
        </p:nvSpPr>
        <p:spPr>
          <a:xfrm>
            <a:off x="1062355" y="814705"/>
            <a:ext cx="315595" cy="529907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025140" y="3729990"/>
            <a:ext cx="651827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技术基础薄弱（金叉，死叉）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热点板块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、</a:t>
            </a:r>
            <a:r>
              <a:rPr lang="en-US" altLang="zh-CN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XX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概念、</a:t>
            </a:r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追涨杀跌，快进快出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23740" y="4720590"/>
            <a:ext cx="351345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听说：朋友说、同事说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位代码，个股、及基金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7950" y="5116830"/>
            <a:ext cx="1809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亏损区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02080" y="950595"/>
            <a:ext cx="1913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高纬度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31920" y="2586355"/>
            <a:ext cx="3985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成熟的盈利模式</a:t>
            </a:r>
            <a:endParaRPr lang="zh-CN" altLang="en-US" sz="36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49445" y="1885315"/>
            <a:ext cx="298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分析体系化</a:t>
            </a:r>
            <a:endParaRPr lang="zh-CN" altLang="en-US" sz="36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49445" y="1083310"/>
            <a:ext cx="295021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思维的维度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86510" y="3208020"/>
            <a:ext cx="9763125" cy="4908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35160" y="2658110"/>
            <a:ext cx="1161415" cy="202057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719310" y="1966595"/>
            <a:ext cx="5765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势</a:t>
            </a:r>
            <a:endParaRPr lang="zh-CN" altLang="en-US" sz="39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3270" y="757555"/>
            <a:ext cx="10665460" cy="54686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《神奇战法》上升回档！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5015" y="768350"/>
            <a:ext cx="10681970" cy="54381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266305" y="2516505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控制仓位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8000" y="821690"/>
            <a:ext cx="11254740" cy="5350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2470" y="808990"/>
            <a:ext cx="10863580" cy="53962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3280" y="773430"/>
            <a:ext cx="10556875" cy="5417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红利低波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4665" y="812165"/>
            <a:ext cx="11152505" cy="53822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红利低波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4030" y="810260"/>
            <a:ext cx="11137900" cy="5397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16695" y="3101975"/>
            <a:ext cx="286385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rgbClr val="FF0000"/>
                </a:solidFill>
              </a:rPr>
              <a:t>红利低波</a:t>
            </a:r>
            <a:r>
              <a:rPr lang="en-US" altLang="zh-CN" sz="2600" b="1">
                <a:solidFill>
                  <a:srgbClr val="FF0000"/>
                </a:solidFill>
              </a:rPr>
              <a:t>+15.75%</a:t>
            </a:r>
            <a:endParaRPr lang="en-US" altLang="zh-CN" sz="2600" b="1">
              <a:solidFill>
                <a:srgbClr val="FF0000"/>
              </a:solidFill>
            </a:endParaRPr>
          </a:p>
          <a:p>
            <a:endParaRPr lang="zh-CN" altLang="en-US" sz="2600" b="1">
              <a:solidFill>
                <a:schemeClr val="accent5"/>
              </a:solidFill>
            </a:endParaRPr>
          </a:p>
          <a:p>
            <a:r>
              <a:rPr lang="zh-CN" altLang="en-US" sz="2600" b="1">
                <a:solidFill>
                  <a:schemeClr val="accent5"/>
                </a:solidFill>
              </a:rPr>
              <a:t>上证指数</a:t>
            </a:r>
            <a:r>
              <a:rPr lang="en-US" altLang="zh-CN" sz="2600" b="1">
                <a:solidFill>
                  <a:schemeClr val="accent5"/>
                </a:solidFill>
              </a:rPr>
              <a:t>+1.94%</a:t>
            </a:r>
            <a:endParaRPr lang="en-US" altLang="zh-CN" sz="2600" b="1">
              <a:solidFill>
                <a:schemeClr val="accent5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10363200" y="94742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10819130" y="94742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椭圆 23"/>
          <p:cNvSpPr/>
          <p:nvPr>
            <p:custDataLst>
              <p:tags r:id="rId3"/>
            </p:custDataLst>
          </p:nvPr>
        </p:nvSpPr>
        <p:spPr>
          <a:xfrm>
            <a:off x="11277600" y="94742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任意多边形 24"/>
          <p:cNvSpPr/>
          <p:nvPr>
            <p:custDataLst>
              <p:tags r:id="rId4"/>
            </p:custDataLst>
          </p:nvPr>
        </p:nvSpPr>
        <p:spPr>
          <a:xfrm>
            <a:off x="-1270" y="5223510"/>
            <a:ext cx="1847215" cy="1622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58" h="2510">
                <a:moveTo>
                  <a:pt x="780" y="0"/>
                </a:moveTo>
                <a:cubicBezTo>
                  <a:pt x="1927" y="0"/>
                  <a:pt x="2858" y="931"/>
                  <a:pt x="2858" y="2079"/>
                </a:cubicBezTo>
                <a:cubicBezTo>
                  <a:pt x="2858" y="2222"/>
                  <a:pt x="2843" y="2362"/>
                  <a:pt x="2816" y="2497"/>
                </a:cubicBezTo>
                <a:lnTo>
                  <a:pt x="2813" y="2510"/>
                </a:lnTo>
                <a:lnTo>
                  <a:pt x="0" y="2510"/>
                </a:lnTo>
                <a:lnTo>
                  <a:pt x="0" y="151"/>
                </a:lnTo>
                <a:lnTo>
                  <a:pt x="17" y="144"/>
                </a:lnTo>
                <a:cubicBezTo>
                  <a:pt x="253" y="51"/>
                  <a:pt x="510" y="0"/>
                  <a:pt x="780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AutoShape 3"/>
          <p:cNvSpPr>
            <a:spLocks noChangeAspect="1" noChangeArrowheads="1" noTextEdit="1"/>
          </p:cNvSpPr>
          <p:nvPr>
            <p:custDataLst>
              <p:tags r:id="rId5"/>
            </p:custDataLst>
          </p:nvPr>
        </p:nvSpPr>
        <p:spPr bwMode="auto">
          <a:xfrm>
            <a:off x="765810" y="1511300"/>
            <a:ext cx="673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Freeform 5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609605" y="1219210"/>
            <a:ext cx="780415" cy="610870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76538" y="1830090"/>
            <a:ext cx="3657625" cy="1371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 b="1" strike="noStrike" spc="380" baseline="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神奇色阶</a:t>
            </a:r>
            <a:endParaRPr lang="zh-CN" altLang="en-US" sz="5400" b="1" strike="noStrike" spc="380" baseline="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8"/>
            </p:custDataLst>
          </p:nvPr>
        </p:nvCxnSpPr>
        <p:spPr>
          <a:xfrm>
            <a:off x="5537915" y="4250701"/>
            <a:ext cx="332268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椭圆 36"/>
          <p:cNvSpPr/>
          <p:nvPr>
            <p:custDataLst>
              <p:tags r:id="rId9"/>
            </p:custDataLst>
          </p:nvPr>
        </p:nvSpPr>
        <p:spPr>
          <a:xfrm>
            <a:off x="8783256" y="4191208"/>
            <a:ext cx="119730" cy="1197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9033127" y="3965135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16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多周期视角聚焦</a:t>
            </a:r>
            <a:endParaRPr lang="zh-CN" altLang="en-US" sz="2400" b="1" spc="16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 rot="18900000">
            <a:off x="4885724" y="3594048"/>
            <a:ext cx="1306614" cy="1306614"/>
          </a:xfrm>
          <a:prstGeom prst="roundRect">
            <a:avLst/>
          </a:prstGeom>
          <a:ln>
            <a:noFill/>
          </a:ln>
          <a:effectLst>
            <a:outerShdw blurRad="558800" dist="76200" dir="3180000" sx="93000" sy="93000" algn="ctr" rotWithShape="0">
              <a:schemeClr val="accent1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>
            <p:custDataLst>
              <p:tags r:id="rId12"/>
            </p:custDataLst>
          </p:nvPr>
        </p:nvCxnSpPr>
        <p:spPr>
          <a:xfrm>
            <a:off x="5537915" y="1975839"/>
            <a:ext cx="332268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椭圆 30"/>
          <p:cNvSpPr/>
          <p:nvPr>
            <p:custDataLst>
              <p:tags r:id="rId13"/>
            </p:custDataLst>
          </p:nvPr>
        </p:nvSpPr>
        <p:spPr>
          <a:xfrm>
            <a:off x="8783256" y="1916346"/>
            <a:ext cx="119730" cy="1197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9033127" y="1690273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新手易学易用</a:t>
            </a:r>
            <a:endParaRPr lang="zh-CN" altLang="en-US" sz="2400" b="1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15"/>
            </p:custDataLst>
          </p:nvPr>
        </p:nvSpPr>
        <p:spPr>
          <a:xfrm rot="18900000">
            <a:off x="4876800" y="1316211"/>
            <a:ext cx="1306614" cy="1306614"/>
          </a:xfrm>
          <a:prstGeom prst="roundRect">
            <a:avLst/>
          </a:prstGeom>
          <a:ln>
            <a:noFill/>
          </a:ln>
          <a:effectLst>
            <a:outerShdw blurRad="558800" dist="76200" dir="3180000" sx="93000" sy="93000" algn="ctr" rotWithShape="0">
              <a:schemeClr val="accent1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5150468" y="1505845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17"/>
            </p:custDataLst>
          </p:nvPr>
        </p:nvCxnSpPr>
        <p:spPr>
          <a:xfrm>
            <a:off x="5428597" y="2275535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18"/>
            </p:custDataLst>
          </p:nvPr>
        </p:nvCxnSpPr>
        <p:spPr>
          <a:xfrm>
            <a:off x="5856946" y="3117360"/>
            <a:ext cx="223619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2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椭圆 33"/>
          <p:cNvSpPr/>
          <p:nvPr>
            <p:custDataLst>
              <p:tags r:id="rId19"/>
            </p:custDataLst>
          </p:nvPr>
        </p:nvSpPr>
        <p:spPr>
          <a:xfrm>
            <a:off x="8015797" y="3057867"/>
            <a:ext cx="119730" cy="1197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20"/>
            </p:custDataLst>
          </p:nvPr>
        </p:nvSpPr>
        <p:spPr>
          <a:xfrm>
            <a:off x="8265668" y="2831794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降低择时难度</a:t>
            </a:r>
            <a:endParaRPr lang="zh-CN" altLang="en-US" sz="2400" b="1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21"/>
            </p:custDataLst>
          </p:nvPr>
        </p:nvSpPr>
        <p:spPr>
          <a:xfrm rot="18900000">
            <a:off x="6020552" y="2459219"/>
            <a:ext cx="1306614" cy="130661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58800" dist="76200" dir="1380000" sx="93000" sy="93000" algn="ctr" rotWithShape="0">
              <a:schemeClr val="accent2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22"/>
            </p:custDataLst>
          </p:nvPr>
        </p:nvSpPr>
        <p:spPr>
          <a:xfrm>
            <a:off x="6294963" y="2645135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02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23"/>
            </p:custDataLst>
          </p:nvPr>
        </p:nvCxnSpPr>
        <p:spPr>
          <a:xfrm>
            <a:off x="6573093" y="3414825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4"/>
            </p:custDataLst>
          </p:nvPr>
        </p:nvSpPr>
        <p:spPr>
          <a:xfrm>
            <a:off x="5160135" y="3788143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25"/>
            </p:custDataLst>
          </p:nvPr>
        </p:nvCxnSpPr>
        <p:spPr>
          <a:xfrm>
            <a:off x="5437894" y="4557833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26"/>
            </p:custDataLst>
          </p:nvPr>
        </p:nvCxnSpPr>
        <p:spPr>
          <a:xfrm>
            <a:off x="5856946" y="5446510"/>
            <a:ext cx="223619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2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椭圆 10"/>
          <p:cNvSpPr/>
          <p:nvPr>
            <p:custDataLst>
              <p:tags r:id="rId27"/>
            </p:custDataLst>
          </p:nvPr>
        </p:nvSpPr>
        <p:spPr>
          <a:xfrm>
            <a:off x="8015797" y="5387017"/>
            <a:ext cx="119730" cy="1197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28"/>
            </p:custDataLst>
          </p:nvPr>
        </p:nvSpPr>
        <p:spPr>
          <a:xfrm>
            <a:off x="8265668" y="5160943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完善投资短板</a:t>
            </a:r>
            <a:endParaRPr lang="zh-CN" altLang="en-US" sz="2400" b="1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29"/>
            </p:custDataLst>
          </p:nvPr>
        </p:nvSpPr>
        <p:spPr>
          <a:xfrm rot="18900000">
            <a:off x="6020552" y="4788369"/>
            <a:ext cx="1306614" cy="130661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58800" dist="76200" dir="1380000" sx="93000" sy="93000" algn="ctr" rotWithShape="0">
              <a:schemeClr val="accent2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30"/>
            </p:custDataLst>
          </p:nvPr>
        </p:nvSpPr>
        <p:spPr>
          <a:xfrm>
            <a:off x="6294963" y="4974284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04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31"/>
            </p:custDataLst>
          </p:nvPr>
        </p:nvCxnSpPr>
        <p:spPr>
          <a:xfrm>
            <a:off x="6573093" y="5743974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477520" y="3201670"/>
            <a:ext cx="4027805" cy="23641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3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725295" y="32385"/>
            <a:ext cx="1011682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红利低波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老手经验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040" y="835660"/>
            <a:ext cx="10734675" cy="53733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5295" y="935990"/>
            <a:ext cx="11320145" cy="51257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73235" y="935990"/>
            <a:ext cx="1521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新能源</a:t>
            </a:r>
            <a:endParaRPr lang="zh-CN" altLang="en-US" sz="3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638800" y="4450715"/>
            <a:ext cx="1345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2021.12</a:t>
            </a:r>
            <a:endParaRPr lang="en-US" altLang="zh-CN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545830" y="4707890"/>
            <a:ext cx="15703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2022.9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909050" y="4062730"/>
            <a:ext cx="2506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大周期</a:t>
            </a:r>
            <a:r>
              <a:rPr lang="en-US" altLang="zh-CN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背离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此节点后，不宜参与</a:t>
            </a:r>
            <a:r>
              <a:rPr lang="en-US" altLang="zh-CN"/>
              <a:t>   </a:t>
            </a:r>
            <a:endParaRPr lang="en-US" altLang="zh-CN"/>
          </a:p>
        </p:txBody>
      </p:sp>
    </p:spTree>
    <p:custDataLst>
      <p:tags r:id="rId8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930400" y="32385"/>
            <a:ext cx="918337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.2024.6.15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0060" y="794385"/>
            <a:ext cx="11233785" cy="5403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3230" y="844550"/>
            <a:ext cx="11331575" cy="53682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966595" y="32385"/>
            <a:ext cx="939609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.2024.6.15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8475" y="802640"/>
            <a:ext cx="11231880" cy="5340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1170" y="793115"/>
            <a:ext cx="11303000" cy="5427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111375" y="32385"/>
            <a:ext cx="899795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.2024.6.15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3075" y="817245"/>
            <a:ext cx="11232515" cy="53714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思维的维度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941830" y="922655"/>
            <a:ext cx="2240280" cy="2109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势</a:t>
            </a:r>
            <a:endParaRPr lang="zh-CN" altLang="en-US" sz="100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94630" y="1565275"/>
            <a:ext cx="6637020" cy="4250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200" b="1"/>
              <a:t>趋势的力量势不可挡，不要自以为能够对抗趋势！</a:t>
            </a:r>
            <a:endParaRPr lang="zh-CN" altLang="en-US" sz="2200" b="1"/>
          </a:p>
          <a:p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相信趋势的力量，趋势可以带你去远方！</a:t>
            </a:r>
            <a:r>
              <a:rPr lang="en-US" altLang="zh-CN" sz="2200" b="1"/>
              <a:t>  </a:t>
            </a:r>
            <a:endParaRPr lang="en-US" altLang="zh-CN" sz="2200" b="1"/>
          </a:p>
          <a:p>
            <a:endParaRPr lang="en-US" altLang="zh-CN" sz="2200" b="1"/>
          </a:p>
          <a:p>
            <a:endParaRPr lang="en-US" altLang="zh-CN" sz="2200" b="1"/>
          </a:p>
          <a:p>
            <a:r>
              <a:rPr lang="zh-CN" altLang="en-US" sz="2200" b="1"/>
              <a:t>分析的能力</a:t>
            </a:r>
            <a:r>
              <a:rPr lang="en-US" altLang="zh-CN" sz="2200" b="1"/>
              <a:t>是基本功，</a:t>
            </a:r>
            <a:r>
              <a:rPr lang="zh-CN" altLang="en-US" sz="2200" b="1"/>
              <a:t>但只会分析是不够的！</a:t>
            </a:r>
            <a:endParaRPr lang="zh-CN" altLang="en-US" sz="2200" b="1"/>
          </a:p>
          <a:p>
            <a:endParaRPr lang="zh-CN" altLang="en-US" sz="2200" b="1"/>
          </a:p>
          <a:p>
            <a:endParaRPr lang="en-US" altLang="zh-CN" sz="2200" b="1"/>
          </a:p>
          <a:p>
            <a:r>
              <a:rPr lang="zh-CN" altLang="en-US" sz="2200" b="1"/>
              <a:t>还需要</a:t>
            </a:r>
            <a:r>
              <a:rPr lang="en-US" altLang="zh-CN" sz="2200" b="1"/>
              <a:t>情绪管理能力</a:t>
            </a:r>
            <a:r>
              <a:rPr lang="zh-CN" altLang="en-US" sz="2200" b="1"/>
              <a:t>！</a:t>
            </a:r>
            <a:r>
              <a:rPr lang="en-US" altLang="zh-CN" sz="2200" b="1"/>
              <a:t>预期管理能力</a:t>
            </a:r>
            <a:r>
              <a:rPr lang="zh-CN" altLang="en-US" sz="2200" b="1"/>
              <a:t>！避险的能力！</a:t>
            </a:r>
            <a:endParaRPr lang="zh-CN" altLang="en-US" sz="2200" b="1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7990" y="3851910"/>
            <a:ext cx="4691380" cy="23094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8815" y="2653030"/>
            <a:ext cx="4766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/>
              <a:t>顺势而为</a:t>
            </a:r>
            <a:endParaRPr lang="zh-CN" altLang="en-US" sz="3600" b="1"/>
          </a:p>
          <a:p>
            <a:pPr algn="ctr"/>
            <a:r>
              <a:rPr lang="zh-CN" altLang="en-US" sz="3600" b="1"/>
              <a:t>乘势而上</a:t>
            </a:r>
            <a:endParaRPr lang="zh-CN" altLang="en-US" sz="3600" b="1"/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185" y="1010285"/>
            <a:ext cx="2062480" cy="22205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53360" y="1010285"/>
            <a:ext cx="4362450" cy="24193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58010" y="3667125"/>
            <a:ext cx="5257800" cy="23431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圆角矩形 5"/>
          <p:cNvSpPr/>
          <p:nvPr/>
        </p:nvSpPr>
        <p:spPr>
          <a:xfrm flipV="1">
            <a:off x="5489575" y="2419350"/>
            <a:ext cx="90805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16190" y="1010285"/>
            <a:ext cx="2028825" cy="1209675"/>
          </a:xfrm>
          <a:prstGeom prst="rect">
            <a:avLst/>
          </a:prstGeom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16190" y="2506345"/>
            <a:ext cx="3771900" cy="2762250"/>
          </a:xfrm>
          <a:prstGeom prst="rect">
            <a:avLst/>
          </a:prstGeom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</p:spPr>
      </p:pic>
      <p:sp>
        <p:nvSpPr>
          <p:cNvPr id="9" name="文本框 8"/>
          <p:cNvSpPr txBox="1"/>
          <p:nvPr/>
        </p:nvSpPr>
        <p:spPr>
          <a:xfrm>
            <a:off x="643255" y="1001395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2753360" y="1705610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3158490" y="4202430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8669655" y="983615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9012555" y="2444115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10145395" y="1421130"/>
            <a:ext cx="1349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6......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15555" y="5464175"/>
            <a:ext cx="38004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latin typeface="思源黑体 CN Heavy" panose="020B0A00000000000000" charset="-122"/>
                <a:ea typeface="思源黑体 CN Heavy" panose="020B0A00000000000000" charset="-122"/>
              </a:rPr>
              <a:t>核心点在细节！！！</a:t>
            </a:r>
            <a:endParaRPr lang="en-US" altLang="zh-CN" sz="26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4230" y="1615440"/>
            <a:ext cx="3735070" cy="23641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66690" y="1378585"/>
            <a:ext cx="5815330" cy="32023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266690" y="800735"/>
            <a:ext cx="5347335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81075" y="969010"/>
            <a:ext cx="3241040" cy="530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150"/>
              </a:spcBef>
            </a:pPr>
            <a:r>
              <a:rPr lang="en-US" altLang="zh-CN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PC</a:t>
            </a:r>
            <a:r>
              <a:rPr lang="zh-CN" altLang="en-US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端</a:t>
            </a:r>
            <a:r>
              <a:rPr lang="zh-CN" altLang="en-US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→</a:t>
            </a:r>
            <a:r>
              <a:rPr lang="zh-CN" altLang="en-US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基金→神奇色阶</a:t>
            </a:r>
            <a:endParaRPr lang="zh-CN" altLang="en-US" sz="2200" dirty="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9" name="文本占位符 2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541020" y="4569460"/>
            <a:ext cx="11109960" cy="202184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①神奇K线：趋势型择时指标，红绿K线实时反映指数当前的趋势强弱以及择时信号，红色K线为持仓区域，绿色K线为观望趋势。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②中期生命线：用于判断指数趋势变化的强弱。红色线段代表中期生命线趋势向上，标的走强，有望走出趋势上涨行情；绿色线段代表中期生命线趋势向下，标的走弱，有可能走出趋势下跌行情。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4015" y="1261745"/>
            <a:ext cx="5686425" cy="4074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49670" y="1261745"/>
            <a:ext cx="5499100" cy="4074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2870" y="986790"/>
            <a:ext cx="5231130" cy="4890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905" y="986790"/>
            <a:ext cx="5734050" cy="3429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4825" y="4418330"/>
            <a:ext cx="5739130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/>
              <a:t>资金流</a:t>
            </a:r>
            <a:r>
              <a:rPr lang="zh-CN" altLang="en-US" sz="2000" b="1"/>
              <a:t>～汽车爬坡的油门</a:t>
            </a:r>
            <a:endParaRPr lang="zh-CN" altLang="en-US" sz="2000" b="1"/>
          </a:p>
          <a:p>
            <a:r>
              <a:rPr lang="en-US" altLang="zh-CN" sz="2000" b="1"/>
              <a:t>               ～</a:t>
            </a:r>
            <a:r>
              <a:rPr lang="zh-CN" altLang="en-US" sz="2000" b="1"/>
              <a:t>喷泉向上的水压</a:t>
            </a:r>
            <a:r>
              <a:rPr lang="en-US" altLang="zh-CN" sz="2000" b="1"/>
              <a:t>          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油门小了不会原地停留</a:t>
            </a:r>
            <a:r>
              <a:rPr lang="en-US" altLang="zh-CN" sz="2000" b="1"/>
              <a:t>→</a:t>
            </a:r>
            <a:r>
              <a:rPr lang="zh-CN" altLang="en-US" sz="2000" b="1"/>
              <a:t>它会向下溜车</a:t>
            </a:r>
            <a:endParaRPr lang="zh-CN" altLang="en-US" sz="2000" b="1"/>
          </a:p>
          <a:p>
            <a:r>
              <a:rPr lang="zh-CN" altLang="en-US" sz="2000" b="1"/>
              <a:t>水压小了水柱不会保持高度</a:t>
            </a:r>
            <a:r>
              <a:rPr lang="en-US" altLang="zh-CN" sz="2000" b="1">
                <a:sym typeface="+mn-ea"/>
              </a:rPr>
              <a:t>→</a:t>
            </a:r>
            <a:r>
              <a:rPr lang="zh-CN" altLang="en-US" sz="2000" b="1"/>
              <a:t>它会降低高度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410" y="1450340"/>
            <a:ext cx="5590540" cy="4178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4950" y="1216660"/>
            <a:ext cx="5231130" cy="4677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资金流</a:t>
            </a:r>
            <a:r>
              <a:rPr lang="en-US" altLang="zh-CN" sz="2000" b="1"/>
              <a:t>—   2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r>
              <a:rPr lang="zh-CN" altLang="en-US" sz="2000" b="1"/>
              <a:t>指标信号</a:t>
            </a:r>
            <a:r>
              <a:rPr lang="en-US" altLang="zh-CN" sz="2000" b="1"/>
              <a:t>—1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800" b="1">
                <a:solidFill>
                  <a:srgbClr val="FF0000"/>
                </a:solidFill>
              </a:rPr>
              <a:t>数据先变化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指标后变化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指标的背后是程序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程序运算是是数据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数据到达一定的数值，才会带动指标变化</a:t>
            </a:r>
            <a:endParaRPr lang="zh-CN" altLang="en-US" sz="2000" b="1"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高手不是不看指标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而是比起散户来，有更高的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维度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实力够碾压他人的才是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,Lian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刀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被碾压的就是，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久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菜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8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9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0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1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2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3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4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5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6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7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8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0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2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智能盯盘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4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6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韭菜看金叉，镰刀重逻辑。</a:t>
            </a:r>
            <a:endParaRPr lang="zh-CN" altLang="en-US" sz="5000" b="1"/>
          </a:p>
          <a:p>
            <a:r>
              <a:rPr lang="zh-CN" altLang="en-US" sz="5000" b="1"/>
              <a:t>韭菜看定数，镰刀重变化！</a:t>
            </a:r>
            <a:endParaRPr lang="zh-CN" altLang="en-US" sz="5000" b="1"/>
          </a:p>
        </p:txBody>
      </p:sp>
    </p:spTree>
    <p:custDataLst>
      <p:tags r:id="rId7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智能盯盘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→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6950" y="984250"/>
            <a:ext cx="4439920" cy="22555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13550" y="980440"/>
            <a:ext cx="4241800" cy="22434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6950" y="3499485"/>
            <a:ext cx="4439920" cy="25717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13550" y="3496310"/>
            <a:ext cx="4241165" cy="25749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15" y="1615440"/>
            <a:ext cx="6652260" cy="40252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0401" y="1614932"/>
            <a:ext cx="4788758" cy="3815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dirty="0">
                <a:solidFill>
                  <a:schemeClr val="bg1"/>
                </a:solidFill>
              </a:rPr>
              <a:t>       </a:t>
            </a:r>
            <a:r>
              <a:rPr lang="zh-CN" altLang="zh-CN" sz="2200" dirty="0">
                <a:solidFill>
                  <a:schemeClr val="bg1"/>
                </a:solidFill>
              </a:rPr>
              <a:t>巴菲特在选股时很看重</a:t>
            </a:r>
            <a:r>
              <a:rPr lang="en-US" altLang="zh-CN" sz="2200" dirty="0">
                <a:solidFill>
                  <a:schemeClr val="bg1"/>
                </a:solidFill>
              </a:rPr>
              <a:t>ROE</a:t>
            </a:r>
            <a:r>
              <a:rPr lang="zh-CN" altLang="zh-CN" sz="2200" dirty="0">
                <a:solidFill>
                  <a:schemeClr val="bg1"/>
                </a:solidFill>
              </a:rPr>
              <a:t>，</a:t>
            </a:r>
            <a:r>
              <a:rPr lang="en-US" altLang="zh-CN" sz="2200" dirty="0">
                <a:solidFill>
                  <a:schemeClr val="bg1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ROE-</a:t>
            </a:r>
            <a:r>
              <a:rPr lang="zh-CN" altLang="en-US" sz="2200" b="1" dirty="0">
                <a:solidFill>
                  <a:srgbClr val="FF0000"/>
                </a:solidFill>
              </a:rPr>
              <a:t>净资产收益率。</a:t>
            </a:r>
            <a:endParaRPr lang="zh-CN" altLang="zh-CN" sz="2200" b="1" dirty="0">
              <a:solidFill>
                <a:schemeClr val="tx2"/>
              </a:solidFill>
            </a:endParaRPr>
          </a:p>
          <a:p>
            <a:r>
              <a:rPr lang="en-US" altLang="zh-CN" sz="2200" b="1" dirty="0">
                <a:solidFill>
                  <a:schemeClr val="tx2"/>
                </a:solidFill>
              </a:rPr>
              <a:t>       </a:t>
            </a:r>
            <a:r>
              <a:rPr lang="zh-CN" altLang="zh-CN" sz="2200" b="1" dirty="0">
                <a:solidFill>
                  <a:schemeClr val="tx2"/>
                </a:solidFill>
              </a:rPr>
              <a:t>为什么</a:t>
            </a:r>
            <a:r>
              <a:rPr lang="en-US" altLang="zh-CN" sz="2200" b="1" dirty="0">
                <a:solidFill>
                  <a:schemeClr val="tx2"/>
                </a:solidFill>
              </a:rPr>
              <a:t>ROE</a:t>
            </a:r>
            <a:r>
              <a:rPr lang="zh-CN" altLang="zh-CN" sz="2200" b="1" dirty="0">
                <a:solidFill>
                  <a:schemeClr val="tx2"/>
                </a:solidFill>
              </a:rPr>
              <a:t>很重要呢，</a:t>
            </a:r>
            <a:r>
              <a:rPr lang="zh-CN" altLang="en-US" sz="2200" b="1" dirty="0">
                <a:solidFill>
                  <a:schemeClr val="tx2"/>
                </a:solidFill>
              </a:rPr>
              <a:t>它</a:t>
            </a:r>
            <a:r>
              <a:rPr lang="zh-CN" altLang="zh-CN" sz="2200" b="1" dirty="0">
                <a:solidFill>
                  <a:schemeClr val="tx2"/>
                </a:solidFill>
              </a:rPr>
              <a:t>反映企业经营效率的核心指标。即每单位净资产所能实现的净利润额。</a:t>
            </a:r>
            <a:endParaRPr lang="en-US" altLang="zh-CN" sz="2200" b="1" dirty="0">
              <a:solidFill>
                <a:schemeClr val="tx2"/>
              </a:solidFill>
            </a:endParaRPr>
          </a:p>
          <a:p>
            <a:r>
              <a:rPr lang="zh-CN" altLang="en-US" sz="2200" b="1" dirty="0">
                <a:solidFill>
                  <a:schemeClr val="tx2"/>
                </a:solidFill>
              </a:rPr>
              <a:t>       很多大消费类牛股，很持续稳健，并不像其他行业的股票那样具有很大的周期性。消费股经营状况非常稳健，净资产收益率也是持续稳定在比较高的水平，而且是数十年都是高位的水平，这在其他行业是很难想象的。</a:t>
            </a:r>
            <a:endParaRPr lang="zh-CN" altLang="en-US" sz="2200" b="1" dirty="0">
              <a:solidFill>
                <a:schemeClr val="tx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2525" y="1014730"/>
            <a:ext cx="9886950" cy="4943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8815" y="869315"/>
            <a:ext cx="10859770" cy="5236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第四条色阶代表市场量的势能变化，红色代表市场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向好，绿色代表市场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9750" y="802640"/>
            <a:ext cx="4277360" cy="5396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99355" y="1614805"/>
            <a:ext cx="6760845" cy="37725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0415" y="1013460"/>
            <a:ext cx="5424805" cy="3284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19240" y="2342515"/>
            <a:ext cx="4922520" cy="36385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80415" y="4297680"/>
            <a:ext cx="54254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爱兵如子</a:t>
            </a:r>
            <a:endParaRPr lang="zh-CN" altLang="en-US" sz="3600">
              <a:solidFill>
                <a:schemeClr val="tx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誓死效忠</a:t>
            </a:r>
            <a:endParaRPr lang="zh-CN" altLang="en-US" sz="3600">
              <a:solidFill>
                <a:schemeClr val="tx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</a:t>
            </a:r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</a:t>
            </a:r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”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你的钱么？</a:t>
            </a:r>
            <a:endParaRPr lang="zh-CN" altLang="en-US" sz="3600">
              <a:solidFill>
                <a:schemeClr val="tx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620510" y="1075690"/>
            <a:ext cx="4921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tx2"/>
                </a:solidFill>
              </a:rPr>
              <a:t>市场中亏的大方！现实中真的大方么！</a:t>
            </a:r>
            <a:r>
              <a:rPr lang="en-US" altLang="zh-CN" sz="2300" b="1">
                <a:solidFill>
                  <a:schemeClr val="tx2"/>
                </a:solidFill>
              </a:rPr>
              <a:t>   </a:t>
            </a:r>
            <a:r>
              <a:rPr lang="en-US" altLang="zh-CN" sz="2800" b="1">
                <a:solidFill>
                  <a:schemeClr val="tx2"/>
                </a:solidFill>
              </a:rPr>
              <a:t> </a:t>
            </a:r>
            <a:endParaRPr lang="en-US" altLang="zh-CN" sz="2800" b="1">
              <a:solidFill>
                <a:schemeClr val="tx2"/>
              </a:solidFill>
            </a:endParaRPr>
          </a:p>
          <a:p>
            <a:r>
              <a:rPr lang="en-US" altLang="zh-CN" sz="2800" b="1">
                <a:solidFill>
                  <a:schemeClr val="tx2"/>
                </a:solidFill>
              </a:rPr>
              <a:t>       </a:t>
            </a:r>
            <a:r>
              <a:rPr lang="zh-CN" altLang="en-US" sz="2800" b="1">
                <a:solidFill>
                  <a:schemeClr val="tx2"/>
                </a:solidFill>
              </a:rPr>
              <a:t>你的大方是不是用错地方！</a:t>
            </a:r>
            <a:endParaRPr lang="zh-CN" altLang="en-US" sz="2800" b="1">
              <a:solidFill>
                <a:schemeClr val="tx2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视角，看财富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55185" y="1074420"/>
            <a:ext cx="6983730" cy="4885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3570" y="1074420"/>
            <a:ext cx="3614420" cy="48856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视角，看财富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0285" y="761365"/>
            <a:ext cx="10517505" cy="5476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强者视角，穿层降维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750570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056005" y="1372235"/>
          <a:ext cx="5879465" cy="47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7.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机构逻辑分析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88805" y="-1149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8025" y="761365"/>
            <a:ext cx="10848975" cy="54552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1765" y="823595"/>
            <a:ext cx="9497695" cy="5382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6425" y="812800"/>
            <a:ext cx="6096000" cy="150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/>
              <a:t>全国社会保障基金理事会发布的</a:t>
            </a:r>
            <a:endParaRPr lang="zh-CN" altLang="en-US" sz="2300"/>
          </a:p>
          <a:p>
            <a:r>
              <a:rPr lang="zh-CN" altLang="en-US" sz="2300"/>
              <a:t>《全国社会保障基金理事会实业投资指引》，</a:t>
            </a:r>
            <a:endParaRPr lang="zh-CN" altLang="en-US" sz="2300"/>
          </a:p>
          <a:p>
            <a:r>
              <a:rPr lang="zh-CN" altLang="en-US" sz="2300"/>
              <a:t>明确了社保基金会实业投资中长期发展规划，</a:t>
            </a:r>
            <a:endParaRPr lang="zh-CN" altLang="en-US" sz="2300"/>
          </a:p>
          <a:p>
            <a:r>
              <a:rPr lang="zh-CN" altLang="en-US" sz="2300"/>
              <a:t>进一步完善了实业投资管理运营体系。</a:t>
            </a:r>
            <a:endParaRPr lang="zh-CN" altLang="en-US" sz="23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06425" y="2490470"/>
            <a:ext cx="6391910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/>
              <a:t>提出了四个基本原则，</a:t>
            </a:r>
            <a:endParaRPr lang="zh-CN" altLang="en-US" sz="2300"/>
          </a:p>
          <a:p>
            <a:r>
              <a:rPr lang="zh-CN" altLang="en-US" sz="2300"/>
              <a:t>包括坚持融入和服务国家战略，坚持</a:t>
            </a:r>
            <a:endParaRPr lang="zh-CN" altLang="en-US" sz="2300"/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长期投资、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价值投资、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/>
              <a:t>责任投资理念，</a:t>
            </a:r>
            <a:endParaRPr lang="zh-CN" altLang="en-US" sz="2300"/>
          </a:p>
          <a:p>
            <a:r>
              <a:rPr lang="zh-CN" altLang="en-US" sz="2300"/>
              <a:t>坚持改革创新，坚持防范风险。</a:t>
            </a:r>
            <a:endParaRPr lang="zh-CN" altLang="en-US" sz="23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98970" y="819785"/>
            <a:ext cx="4584065" cy="5386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998335" y="4729480"/>
            <a:ext cx="44069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你真的懂了价值？</a:t>
            </a:r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投机取巧！急于求成！</a:t>
            </a:r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聪明反被聪明误！</a:t>
            </a:r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96265" y="5266690"/>
            <a:ext cx="584708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没有好的工具，看不到，当然看不懂！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不会好的战法，没学到，自然赚不到！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7710" y="773430"/>
            <a:ext cx="10805795" cy="5441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6595" y="761365"/>
            <a:ext cx="10798175" cy="5461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6265" y="789940"/>
            <a:ext cx="11054080" cy="555307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5174615" y="2295525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9965690" y="1490345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761365"/>
            <a:ext cx="11203940" cy="5447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0040" y="878840"/>
            <a:ext cx="10874375" cy="5288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76770" y="878840"/>
            <a:ext cx="4664075" cy="44253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7540" y="809625"/>
            <a:ext cx="10970260" cy="5374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00" y="802640"/>
            <a:ext cx="11293475" cy="53879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815590" y="2724785"/>
            <a:ext cx="6759575" cy="1433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基金季报在每个季度</a:t>
            </a:r>
            <a:r>
              <a:rPr lang="zh-CN" altLang="en-US"/>
              <a:t>结束之日起十五个工作日内，编制完成基金季度报告，并将季度报告登载在指定报刊和网站上。</a:t>
            </a:r>
            <a:endParaRPr lang="zh-CN" altLang="en-US"/>
          </a:p>
          <a:p>
            <a:r>
              <a:rPr lang="zh-CN" altLang="en-US"/>
              <a:t>比如，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一季报一般在4月1日至4月15号公布</a:t>
            </a:r>
            <a:r>
              <a:rPr lang="zh-CN" altLang="en-US"/>
              <a:t>、二季报一般在7月1号至7月15号公布、三季报在10月1日至10月15号公布、四季报在1月1号至1月15号公布，具体时间以基金官网公布为准。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968375"/>
            <a:ext cx="10586720" cy="5140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5" y="895350"/>
            <a:ext cx="5582285" cy="521017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44590" y="941070"/>
            <a:ext cx="57677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社保基金</a:t>
            </a:r>
            <a:r>
              <a:rPr lang="en-US" altLang="zh-CN" sz="2200" b="1"/>
              <a:t>.</a:t>
            </a:r>
            <a:r>
              <a:rPr lang="zh-CN" altLang="en-US" sz="2200" b="1"/>
              <a:t>只数继续增加！</a:t>
            </a:r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原有小幅减持，先进大幅买入，不排除对倒！</a:t>
            </a:r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四只合计持仓占流通盘约，</a:t>
            </a:r>
            <a:r>
              <a:rPr lang="en-US" altLang="zh-CN" sz="2200" b="1"/>
              <a:t>6.02%</a:t>
            </a:r>
            <a:r>
              <a:rPr lang="zh-CN" altLang="en-US" sz="2200" b="1"/>
              <a:t>！</a:t>
            </a:r>
            <a:endParaRPr lang="zh-CN" altLang="en-US" sz="2200" b="1"/>
          </a:p>
          <a:p>
            <a:endParaRPr lang="zh-CN" altLang="en-US" sz="2200" b="1"/>
          </a:p>
          <a:p>
            <a:endParaRPr lang="zh-CN" altLang="en-US" sz="3600" b="1">
              <a:solidFill>
                <a:srgbClr val="FF0000"/>
              </a:solidFill>
            </a:endParaRPr>
          </a:p>
          <a:p>
            <a:r>
              <a:rPr lang="en-US" altLang="zh-CN" sz="3600" b="1">
                <a:solidFill>
                  <a:srgbClr val="FF0000"/>
                </a:solidFill>
              </a:rPr>
              <a:t>1.</a:t>
            </a:r>
            <a:r>
              <a:rPr lang="zh-CN" altLang="en-US" sz="3600" b="1">
                <a:solidFill>
                  <a:srgbClr val="FF0000"/>
                </a:solidFill>
              </a:rPr>
              <a:t>时间</a:t>
            </a:r>
            <a:r>
              <a:rPr lang="en-US" altLang="zh-CN" sz="3600" b="1">
                <a:solidFill>
                  <a:srgbClr val="FF0000"/>
                </a:solidFill>
              </a:rPr>
              <a:t>.</a:t>
            </a:r>
            <a:r>
              <a:rPr lang="zh-CN" altLang="en-US" sz="3600" b="1">
                <a:solidFill>
                  <a:srgbClr val="FF0000"/>
                </a:solidFill>
              </a:rPr>
              <a:t>第一要素！！！</a:t>
            </a:r>
            <a:endParaRPr lang="zh-CN" altLang="en-US" sz="3600" b="1">
              <a:solidFill>
                <a:srgbClr val="FF0000"/>
              </a:solidFill>
            </a:endParaRPr>
          </a:p>
          <a:p>
            <a:endParaRPr lang="en-US" altLang="zh-CN" sz="3000" b="1">
              <a:solidFill>
                <a:srgbClr val="FF0000"/>
              </a:solidFill>
            </a:endParaRPr>
          </a:p>
          <a:p>
            <a:r>
              <a:rPr lang="en-US" altLang="zh-CN" sz="3000" b="1">
                <a:solidFill>
                  <a:srgbClr val="FF0000"/>
                </a:solidFill>
              </a:rPr>
              <a:t>2.</a:t>
            </a:r>
            <a:r>
              <a:rPr lang="zh-CN" altLang="en-US" sz="3000" b="1">
                <a:solidFill>
                  <a:srgbClr val="FF0000"/>
                </a:solidFill>
              </a:rPr>
              <a:t>社保</a:t>
            </a:r>
            <a:r>
              <a:rPr lang="en-US" altLang="zh-CN" sz="3000" b="1">
                <a:solidFill>
                  <a:srgbClr val="FF0000"/>
                </a:solidFill>
              </a:rPr>
              <a:t>3-4</a:t>
            </a:r>
            <a:r>
              <a:rPr lang="zh-CN" altLang="en-US" sz="3000" b="1">
                <a:solidFill>
                  <a:srgbClr val="FF0000"/>
                </a:solidFill>
              </a:rPr>
              <a:t>只</a:t>
            </a:r>
            <a:r>
              <a:rPr lang="en-US" altLang="zh-CN" sz="3000" b="1">
                <a:solidFill>
                  <a:srgbClr val="FF0000"/>
                </a:solidFill>
              </a:rPr>
              <a:t>!</a:t>
            </a:r>
            <a:endParaRPr lang="en-US" altLang="zh-CN" sz="3000" b="1">
              <a:solidFill>
                <a:srgbClr val="FF0000"/>
              </a:solidFill>
            </a:endParaRPr>
          </a:p>
          <a:p>
            <a:endParaRPr lang="en-US" altLang="zh-CN" sz="3000" b="1">
              <a:solidFill>
                <a:srgbClr val="FF0000"/>
              </a:solidFill>
            </a:endParaRPr>
          </a:p>
          <a:p>
            <a:r>
              <a:rPr lang="en-US" altLang="zh-CN" sz="3000" b="1">
                <a:solidFill>
                  <a:srgbClr val="FF0000"/>
                </a:solidFill>
              </a:rPr>
              <a:t>3.</a:t>
            </a:r>
            <a:r>
              <a:rPr lang="zh-CN" altLang="en-US" sz="3000" b="1">
                <a:solidFill>
                  <a:srgbClr val="FF0000"/>
                </a:solidFill>
              </a:rPr>
              <a:t>合计持仓约≥</a:t>
            </a:r>
            <a:r>
              <a:rPr lang="en-US" altLang="zh-CN" sz="3000" b="1">
                <a:solidFill>
                  <a:srgbClr val="FF0000"/>
                </a:solidFill>
              </a:rPr>
              <a:t>5%</a:t>
            </a:r>
            <a:r>
              <a:rPr lang="zh-CN" altLang="en-US" sz="3000" b="1">
                <a:solidFill>
                  <a:srgbClr val="FF0000"/>
                </a:solidFill>
              </a:rPr>
              <a:t>！</a:t>
            </a:r>
            <a:endParaRPr lang="zh-CN" altLang="en-US" sz="30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9145" y="822960"/>
            <a:ext cx="10633710" cy="53136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09370" y="1312545"/>
            <a:ext cx="5879465" cy="632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 b="1"/>
              <a:t>看数据</a:t>
            </a:r>
            <a:r>
              <a:rPr lang="en-US" altLang="zh-CN" sz="3000" b="1"/>
              <a:t>.</a:t>
            </a:r>
            <a:r>
              <a:rPr lang="zh-CN" altLang="en-US" sz="3000" b="1"/>
              <a:t>找到大笔建仓的均值价格</a:t>
            </a:r>
            <a:endParaRPr lang="zh-CN" altLang="en-US" sz="3000" b="1"/>
          </a:p>
        </p:txBody>
      </p:sp>
    </p:spTree>
    <p:custDataLst>
      <p:tags r:id="rId3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7850" y="838200"/>
            <a:ext cx="11035665" cy="5332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46750" y="838200"/>
            <a:ext cx="2722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神奇控盘！</a:t>
            </a:r>
            <a:endParaRPr lang="zh-CN" altLang="en-US" sz="3200" b="1"/>
          </a:p>
        </p:txBody>
      </p:sp>
    </p:spTree>
    <p:custDataLst>
      <p:tags r:id="rId3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2915" y="760730"/>
            <a:ext cx="11315700" cy="53790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5495" y="806450"/>
            <a:ext cx="6927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/>
              <a:t>你猜中了开头，</a:t>
            </a:r>
            <a:r>
              <a:rPr lang="zh-CN" altLang="en-US" sz="2900" b="1"/>
              <a:t>却没有猜透过程</a:t>
            </a:r>
            <a:r>
              <a:rPr lang="en-US" altLang="zh-CN" sz="2900" b="1"/>
              <a:t>...</a:t>
            </a:r>
            <a:endParaRPr lang="zh-CN" altLang="en-US" sz="2900" b="1"/>
          </a:p>
          <a:p>
            <a:r>
              <a:rPr lang="zh-CN" altLang="en-US" sz="2300"/>
              <a:t>庄家就是要</a:t>
            </a:r>
            <a:r>
              <a:rPr lang="zh-CN" altLang="en-US" sz="2900" b="1"/>
              <a:t>甩掉大量散户！</a:t>
            </a:r>
            <a:endParaRPr lang="zh-CN" altLang="en-US" sz="2900" b="1"/>
          </a:p>
          <a:p>
            <a:r>
              <a:rPr lang="zh-CN" altLang="en-US" sz="3000" b="1">
                <a:solidFill>
                  <a:srgbClr val="00B050"/>
                </a:solidFill>
              </a:rPr>
              <a:t>震仓</a:t>
            </a:r>
            <a:r>
              <a:rPr lang="en-US" altLang="zh-CN" sz="3000" b="1">
                <a:solidFill>
                  <a:srgbClr val="00B050"/>
                </a:solidFill>
              </a:rPr>
              <a:t>+</a:t>
            </a:r>
            <a:r>
              <a:rPr lang="zh-CN" altLang="en-US" sz="3000" b="1">
                <a:solidFill>
                  <a:srgbClr val="00B050"/>
                </a:solidFill>
              </a:rPr>
              <a:t>洗盘</a:t>
            </a:r>
            <a:endParaRPr lang="zh-CN" altLang="en-US" sz="3000" b="1">
              <a:solidFill>
                <a:srgbClr val="00B05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 flipV="1">
            <a:off x="2045970" y="2940050"/>
            <a:ext cx="2087880" cy="1066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左箭头 5"/>
          <p:cNvSpPr/>
          <p:nvPr/>
        </p:nvSpPr>
        <p:spPr>
          <a:xfrm rot="11280000" flipV="1">
            <a:off x="1868170" y="2562225"/>
            <a:ext cx="2258060" cy="97155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1655" y="870585"/>
            <a:ext cx="11140440" cy="52692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5625" y="1037590"/>
            <a:ext cx="413512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/>
              <a:t>主力走了就不看了</a:t>
            </a:r>
            <a:endParaRPr lang="zh-CN" altLang="en-US" sz="2600" b="1"/>
          </a:p>
          <a:p>
            <a:r>
              <a:rPr lang="zh-CN" altLang="en-US" sz="2600" b="1">
                <a:solidFill>
                  <a:schemeClr val="accent6"/>
                </a:solidFill>
              </a:rPr>
              <a:t>主力没走，</a:t>
            </a:r>
            <a:r>
              <a:rPr lang="zh-CN" altLang="en-US" sz="2600" b="1">
                <a:solidFill>
                  <a:srgbClr val="00B050"/>
                </a:solidFill>
              </a:rPr>
              <a:t>震仓</a:t>
            </a:r>
            <a:r>
              <a:rPr lang="en-US" altLang="zh-CN" sz="2600" b="1">
                <a:solidFill>
                  <a:srgbClr val="00B050"/>
                </a:solidFill>
              </a:rPr>
              <a:t>+</a:t>
            </a:r>
            <a:r>
              <a:rPr lang="zh-CN" altLang="en-US" sz="2600" b="1">
                <a:solidFill>
                  <a:srgbClr val="00B050"/>
                </a:solidFill>
              </a:rPr>
              <a:t>洗盘</a:t>
            </a:r>
            <a:endParaRPr lang="zh-CN" altLang="en-US" sz="2600" b="1">
              <a:solidFill>
                <a:srgbClr val="00B050"/>
              </a:solidFill>
            </a:endParaRPr>
          </a:p>
          <a:p>
            <a:r>
              <a:rPr lang="zh-CN" altLang="en-US" sz="3300" b="1"/>
              <a:t>盯死它！！！</a:t>
            </a:r>
            <a:endParaRPr lang="zh-CN" altLang="en-US" sz="3300" b="1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5485" y="890270"/>
            <a:ext cx="10731500" cy="54082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809115" y="1240790"/>
            <a:ext cx="445897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指标共振买点，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增加成功概率！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危险信号共振，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及时阶段落袋！</a:t>
            </a:r>
            <a:endParaRPr lang="zh-CN" altLang="en-US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7680" y="920115"/>
            <a:ext cx="11122660" cy="51581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1770" y="4971415"/>
            <a:ext cx="456628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/>
              <a:t>大跌对应大反弹！</a:t>
            </a:r>
            <a:endParaRPr lang="zh-CN" altLang="en-US" sz="2500" b="1"/>
          </a:p>
          <a:p>
            <a:r>
              <a:rPr lang="zh-CN" altLang="en-US" sz="2200" b="1"/>
              <a:t>跌的时间周期长</a:t>
            </a:r>
            <a:r>
              <a:rPr lang="en-US" altLang="zh-CN" sz="2200" b="1"/>
              <a:t>+</a:t>
            </a:r>
            <a:r>
              <a:rPr lang="zh-CN" altLang="en-US" sz="2200" b="1"/>
              <a:t>幅度深</a:t>
            </a:r>
            <a:r>
              <a:rPr lang="en-US" altLang="zh-CN" sz="2200" b="1"/>
              <a:t>=</a:t>
            </a:r>
            <a:r>
              <a:rPr lang="zh-CN" altLang="en-US" sz="2200" b="1"/>
              <a:t>反弹优质！</a:t>
            </a:r>
            <a:endParaRPr lang="zh-CN" altLang="en-US" sz="2200" b="1"/>
          </a:p>
          <a:p>
            <a:endParaRPr lang="zh-CN" altLang="en-US" sz="2200" b="1"/>
          </a:p>
        </p:txBody>
      </p:sp>
      <p:sp>
        <p:nvSpPr>
          <p:cNvPr id="5" name="文本框 4"/>
          <p:cNvSpPr txBox="1"/>
          <p:nvPr/>
        </p:nvSpPr>
        <p:spPr>
          <a:xfrm>
            <a:off x="10008870" y="3429000"/>
            <a:ext cx="19335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/>
              <a:t>飞鱼</a:t>
            </a:r>
            <a:r>
              <a:rPr lang="en-US" altLang="zh-CN" sz="2500" b="1"/>
              <a:t>.</a:t>
            </a:r>
            <a:endParaRPr lang="en-US" altLang="zh-CN" sz="2500" b="1"/>
          </a:p>
          <a:p>
            <a:r>
              <a:rPr lang="zh-CN" altLang="en-US" sz="2500" b="1"/>
              <a:t>顶背离死叉</a:t>
            </a:r>
            <a:endParaRPr lang="zh-CN" altLang="en-US" sz="2500" b="1"/>
          </a:p>
        </p:txBody>
      </p:sp>
      <p:sp>
        <p:nvSpPr>
          <p:cNvPr id="6" name="文本框 5"/>
          <p:cNvSpPr txBox="1"/>
          <p:nvPr/>
        </p:nvSpPr>
        <p:spPr>
          <a:xfrm>
            <a:off x="3469005" y="817245"/>
            <a:ext cx="530225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rgbClr val="FF0000"/>
                </a:solidFill>
              </a:rPr>
              <a:t>起起落落，涨涨跌跌是常态！</a:t>
            </a:r>
            <a:endParaRPr lang="zh-CN" altLang="en-US" sz="25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0695" y="900430"/>
            <a:ext cx="11276330" cy="5204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32115" y="3498850"/>
            <a:ext cx="3724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大周期</a:t>
            </a:r>
            <a:r>
              <a:rPr lang="en-US" altLang="zh-CN" sz="3600" b="1">
                <a:solidFill>
                  <a:srgbClr val="FF0000"/>
                </a:solidFill>
              </a:rPr>
              <a:t>.</a:t>
            </a:r>
            <a:r>
              <a:rPr lang="zh-CN" altLang="en-US" sz="3600" b="1">
                <a:solidFill>
                  <a:srgbClr val="FF0000"/>
                </a:solidFill>
              </a:rPr>
              <a:t>有大智慧！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3750" y="3472815"/>
            <a:ext cx="5067935" cy="256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3750" y="988060"/>
            <a:ext cx="5068570" cy="34207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255385" y="1883410"/>
            <a:ext cx="5267960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一眼看穿</a:t>
            </a:r>
            <a:r>
              <a:rPr lang="en-US" altLang="zh-CN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底层逻辑</a:t>
            </a:r>
            <a:r>
              <a:rPr lang="en-US" altLang="zh-CN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知道自己要赚哪种钱！</a:t>
            </a:r>
            <a:endParaRPr lang="zh-CN" altLang="en-US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了解自己能赚哪种钱！</a:t>
            </a:r>
            <a:endParaRPr lang="zh-CN" altLang="en-US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7365" y="768350"/>
            <a:ext cx="11239500" cy="5452745"/>
          </a:xfrm>
          <a:prstGeom prst="rect">
            <a:avLst/>
          </a:prstGeom>
          <a:ln>
            <a:noFill/>
          </a:ln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813300" y="3000375"/>
            <a:ext cx="76200" cy="295846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>
            <a:off x="8712835" y="4874260"/>
            <a:ext cx="240030" cy="1879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5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4735_1*i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c4afa0b5caa43f38b74808b5513ba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4735_1*i*2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5e80c0773834399a13599e79356248b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4735_1*i*3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2649454f1f349029e6f455142f4ee7e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4735_1*i*4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b7849fb6e2d4740bbea23af99150873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8"/>
  <p:tag name="KSO_WM_TEMPLATE_ASSEMBLE_XID" val="60656f654054ed1e2fb80948"/>
  <p:tag name="KSO_WM_TEMPLATE_ASSEMBLE_GROUPID" val="60656f654054ed1e2fb80948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4735_1*i*5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db9c723d5a24b58ab96c856c0cd4e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6f654054ed1e2fb80948"/>
  <p:tag name="KSO_WM_TEMPLATE_ASSEMBLE_GROUPID" val="60656f654054ed1e2fb80948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4735_1*i*6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7a9342137704ba59401a0f97caba8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654054ed1e2fb80948"/>
  <p:tag name="KSO_WM_TEMPLATE_ASSEMBLE_GROUPID" val="60656f654054ed1e2fb80948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735_1*a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0597a18a734611a5d7bf58dd3bf7e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b789dd1ad24475380ff299f96381ce9"/>
  <p:tag name="KSO_WM_UNIT_TEXT_FILL_FORE_SCHEMECOLOR_INDEX_BRIGHTNESS" val="0"/>
  <p:tag name="KSO_WM_UNIT_TEXT_FILL_FORE_SCHEMECOLOR_INDEX" val="13"/>
  <p:tag name="KSO_WM_UNIT_TEXT_FILL_TYPE" val="1"/>
  <p:tag name="KSO_WM_TEMPLATE_ASSEMBLE_XID" val="60656f654054ed1e2fb80948"/>
  <p:tag name="KSO_WM_TEMPLATE_ASSEMBLE_GROUPID" val="60656f654054ed1e2fb80948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LINE_FORE_SCHEMECOLOR_INDEX_1_BRIGHTNESS" val="0"/>
  <p:tag name="KSO_WM_UNIT_LINE_FORE_SCHEMECOLOR_INDEX_1" val="5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3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3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4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LINE_FORE_SCHEMECOLOR_INDEX_1_BRIGHTNESS" val="0"/>
  <p:tag name="KSO_WM_UNIT_LINE_FORE_SCHEMECOLOR_INDEX_1" val="5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1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1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4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LINE_FORE_SCHEMECOLOR_INDEX_1_BRIGHTNESS" val="0"/>
  <p:tag name="KSO_WM_UNIT_LINE_FORE_SCHEMECOLOR_INDEX_1" val="6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3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2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2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4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2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3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1"/>
  <p:tag name="KSO_WM_UNIT_LINE_FORE_SCHEMECOLOR_INDEX_1_BRIGHTNESS" val="0"/>
  <p:tag name="KSO_WM_UNIT_LINE_FORE_SCHEMECOLOR_INDEX_1" val="6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3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4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4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4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4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4735"/>
  <p:tag name="KSO_WM_SPECIAL_SOURCE" val="bdnull"/>
  <p:tag name="KSO_WM_SLIDE_ID" val="diagram2021473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490"/>
  <p:tag name="KSO_WM_SLIDE_POSITION" val="0*48"/>
  <p:tag name="KSO_WM_TAG_VERSION" val="1.0"/>
  <p:tag name="KSO_WM_SLIDE_LAYOUT" val="a_d"/>
  <p:tag name="KSO_WM_SLIDE_LAYOUT_CNT" val="1_1"/>
  <p:tag name="KSO_WM_SLIDE_LAYOUT_INFO" val="{&quot;direction&quot;:1,&quot;id&quot;:&quot;2021-04-01T15:44:08&quot;,&quot;maxSize&quot;:{&quot;size1&quot;:46.29961050101168},&quot;minSize&quot;:{&quot;size1&quot;:35.09961050101168},&quot;normalSize&quot;:{&quot;size1&quot;:35.09961050101168},&quot;subLayout&quot;:[{&quot;id&quot;:&quot;2021-04-01T15:44:08&quot;,&quot;margin&quot;:{&quot;bottom&quot;:5.115001201629639,&quot;left&quot;:1.6929999589920044,&quot;right&quot;:0.02600000612437725,&quot;top&quot;:5.927000999450684},&quot;type&quot;:0},{&quot;id&quot;:&quot;2021-04-01T15:44:08&quot;,&quot;margin&quot;:{&quot;bottom&quot;:1.6929999589920044,&quot;left&quot;:1.6670000553131104,&quot;right&quot;:1.6929999589920044,&quot;top&quot;:3.38700008392334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1a4e3747e3ea6e293b257"/>
  <p:tag name="KSO_WM_CHIP_FILLPROP" val="[[{&quot;text_align&quot;:&quot;lm&quot;,&quot;text_direction&quot;:&quot;horizontal&quot;,&quot;support_big_font&quot;:false,&quot;picture_toward&quot;:0,&quot;picture_dockside&quot;:[],&quot;fill_id&quot;:&quot;a53971bed3924079ab3e4b00b6b6cbeb&quot;,&quot;fill_align&quot;:&quot;l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c7046210fc6c4d52a930c2f23713b1af&quot;,&quot;fill_align&quot;:&quot;cm&quot;,&quot;chip_types&quot;:[&quot;diagram&quot;,&quot;picture&quot;,&quot;chart&quot;,&quot;table&quot;,&quot;video&quot;]}]]"/>
  <p:tag name="KSO_WM_CHIP_DECFILLPROP" val="[]"/>
  <p:tag name="KSO_WM_SLIDE_CAN_ADD_NAVIGATION" val="1"/>
  <p:tag name="KSO_WM_CHIP_GROUPID" val="5f71a4e3747e3ea6e293b256"/>
  <p:tag name="KSO_WM_SLIDE_BK_DARK_LIGHT" val="2"/>
  <p:tag name="KSO_WM_SLIDE_BACKGROUND_TYPE" val="general"/>
  <p:tag name="KSO_WM_SLIDE_SUPPORT_FEATURE_TYPE" val="3"/>
  <p:tag name="KSO_WM_TEMPLATE_ASSEMBLE_XID" val="60656f654054ed1e2fb80948"/>
  <p:tag name="KSO_WM_TEMPLATE_ASSEMBLE_GROUPID" val="60656f654054ed1e2fb80948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  <p:tag name="KSO_WM_UNIT_PLACING_PICTURE_USER_VIEWPORT" val="{&quot;height&quot;:6435,&quot;width&quot;:13471}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4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4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13&quot;:[20482067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4172</Words>
  <Application>WPS 演示</Application>
  <PresentationFormat>宽屏</PresentationFormat>
  <Paragraphs>616</Paragraphs>
  <Slides>67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67</vt:i4>
      </vt:variant>
    </vt:vector>
  </HeadingPairs>
  <TitlesOfParts>
    <vt:vector size="83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思源黑体 CN Normal</vt:lpstr>
      <vt:lpstr>Arial Unicode MS</vt:lpstr>
      <vt:lpstr>Calibri</vt:lpstr>
      <vt:lpstr>华文行楷</vt:lpstr>
      <vt:lpstr>Office 主题​​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346</cp:revision>
  <dcterms:created xsi:type="dcterms:W3CDTF">2019-06-19T02:08:00Z</dcterms:created>
  <dcterms:modified xsi:type="dcterms:W3CDTF">2024-08-25T07:18:32Z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67FDD01AAC4E462C82CB04F031E87DEC_13</vt:lpwstr>
  </property>
</Properties>
</file>