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1470" r:id="rId5"/>
    <p:sldId id="1471" r:id="rId6"/>
    <p:sldId id="1424" r:id="rId7"/>
    <p:sldId id="1472" r:id="rId8"/>
    <p:sldId id="1464" r:id="rId9"/>
    <p:sldId id="1465" r:id="rId10"/>
    <p:sldId id="1466" r:id="rId11"/>
    <p:sldId id="1473" r:id="rId12"/>
    <p:sldId id="1467" r:id="rId13"/>
    <p:sldId id="1468" r:id="rId14"/>
    <p:sldId id="1469" r:id="rId15"/>
    <p:sldId id="1474" r:id="rId16"/>
    <p:sldId id="1475" r:id="rId17"/>
    <p:sldId id="1476" r:id="rId18"/>
    <p:sldId id="1477" r:id="rId19"/>
    <p:sldId id="755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十二 猪肠" initials="十二" lastIdx="1" clrIdx="0"/>
  <p:cmAuthor id="3" name="Administrat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6"/>
        <p:guide pos="389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58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5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6.png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4.xml"/><Relationship Id="rId2" Type="http://schemas.openxmlformats.org/officeDocument/2006/relationships/image" Target="../media/image21.png"/><Relationship Id="rId1" Type="http://schemas.openxmlformats.org/officeDocument/2006/relationships/tags" Target="../tags/tag14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22.png"/><Relationship Id="rId1" Type="http://schemas.openxmlformats.org/officeDocument/2006/relationships/tags" Target="../tags/tag14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8.xml"/><Relationship Id="rId2" Type="http://schemas.openxmlformats.org/officeDocument/2006/relationships/image" Target="../media/image23.png"/><Relationship Id="rId1" Type="http://schemas.openxmlformats.org/officeDocument/2006/relationships/tags" Target="../tags/tag14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1.xml"/><Relationship Id="rId4" Type="http://schemas.openxmlformats.org/officeDocument/2006/relationships/image" Target="../media/image25.png"/><Relationship Id="rId3" Type="http://schemas.openxmlformats.org/officeDocument/2006/relationships/tags" Target="../tags/tag150.xml"/><Relationship Id="rId2" Type="http://schemas.openxmlformats.org/officeDocument/2006/relationships/image" Target="../media/image24.png"/><Relationship Id="rId1" Type="http://schemas.openxmlformats.org/officeDocument/2006/relationships/tags" Target="../tags/tag14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3.xml"/><Relationship Id="rId2" Type="http://schemas.openxmlformats.org/officeDocument/2006/relationships/image" Target="../media/image26.png"/><Relationship Id="rId1" Type="http://schemas.openxmlformats.org/officeDocument/2006/relationships/tags" Target="../tags/tag15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5.xml"/><Relationship Id="rId2" Type="http://schemas.openxmlformats.org/officeDocument/2006/relationships/image" Target="../media/image27.png"/><Relationship Id="rId1" Type="http://schemas.openxmlformats.org/officeDocument/2006/relationships/tags" Target="../tags/tag1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Relationship Id="rId3" Type="http://schemas.openxmlformats.org/officeDocument/2006/relationships/image" Target="../media/image7.png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0.xml"/><Relationship Id="rId7" Type="http://schemas.openxmlformats.org/officeDocument/2006/relationships/image" Target="../media/image10.png"/><Relationship Id="rId6" Type="http://schemas.openxmlformats.org/officeDocument/2006/relationships/tags" Target="../tags/tag119.xml"/><Relationship Id="rId5" Type="http://schemas.openxmlformats.org/officeDocument/2006/relationships/image" Target="../media/image9.png"/><Relationship Id="rId4" Type="http://schemas.openxmlformats.org/officeDocument/2006/relationships/tags" Target="../tags/tag118.xml"/><Relationship Id="rId3" Type="http://schemas.openxmlformats.org/officeDocument/2006/relationships/image" Target="../media/image8.png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image" Target="../media/image14.png"/><Relationship Id="rId7" Type="http://schemas.openxmlformats.org/officeDocument/2006/relationships/tags" Target="../tags/tag124.xml"/><Relationship Id="rId6" Type="http://schemas.openxmlformats.org/officeDocument/2006/relationships/image" Target="../media/image13.png"/><Relationship Id="rId5" Type="http://schemas.openxmlformats.org/officeDocument/2006/relationships/tags" Target="../tags/tag123.xml"/><Relationship Id="rId4" Type="http://schemas.openxmlformats.org/officeDocument/2006/relationships/image" Target="../media/image12.png"/><Relationship Id="rId3" Type="http://schemas.openxmlformats.org/officeDocument/2006/relationships/tags" Target="../tags/tag122.xml"/><Relationship Id="rId2" Type="http://schemas.openxmlformats.org/officeDocument/2006/relationships/image" Target="../media/image11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image" Target="../media/image15.png"/><Relationship Id="rId1" Type="http://schemas.openxmlformats.org/officeDocument/2006/relationships/tags" Target="../tags/tag12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2.xml"/><Relationship Id="rId5" Type="http://schemas.openxmlformats.org/officeDocument/2006/relationships/image" Target="../media/image17.png"/><Relationship Id="rId4" Type="http://schemas.openxmlformats.org/officeDocument/2006/relationships/tags" Target="../tags/tag131.xml"/><Relationship Id="rId3" Type="http://schemas.openxmlformats.org/officeDocument/2006/relationships/image" Target="../media/image16.png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4.xml"/><Relationship Id="rId2" Type="http://schemas.openxmlformats.org/officeDocument/2006/relationships/image" Target="../media/image18.png"/><Relationship Id="rId1" Type="http://schemas.openxmlformats.org/officeDocument/2006/relationships/tags" Target="../tags/tag13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6.xml"/><Relationship Id="rId2" Type="http://schemas.openxmlformats.org/officeDocument/2006/relationships/image" Target="../media/image19.png"/><Relationship Id="rId1" Type="http://schemas.openxmlformats.org/officeDocument/2006/relationships/tags" Target="../tags/tag13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image" Target="../media/image20.png"/><Relationship Id="rId1" Type="http://schemas.openxmlformats.org/officeDocument/2006/relationships/tags" Target="../tags/tag13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Relationship Id="rId3" Type="http://schemas.openxmlformats.org/officeDocument/2006/relationships/image" Target="../media/image7.png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325" y="2129155"/>
            <a:ext cx="11496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神奇色阶，新密训课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李兴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3891915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A1120619060002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6170295" y="3982720"/>
            <a:ext cx="287783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2025.8.17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28520" y="69850"/>
            <a:ext cx="823976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神奇色阶，新密训课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680" y="950595"/>
            <a:ext cx="11005820" cy="509270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781050" y="1490980"/>
            <a:ext cx="544957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2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踩稳智能辅助线后，</a:t>
            </a:r>
            <a:r>
              <a:rPr lang="en-US" altLang="zh-CN" sz="22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VOL</a:t>
            </a:r>
            <a:r>
              <a:rPr lang="zh-CN" altLang="en-US" sz="22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能否有效增大？</a:t>
            </a:r>
            <a:endParaRPr lang="zh-CN" altLang="en-US" sz="22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2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主力控盘</a:t>
            </a:r>
            <a:r>
              <a:rPr lang="en-US" altLang="zh-CN" sz="22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.</a:t>
            </a:r>
            <a:r>
              <a:rPr lang="zh-CN" altLang="en-US" sz="22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是不是能翻头向上？</a:t>
            </a:r>
            <a:endParaRPr lang="zh-CN" altLang="en-US" sz="22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2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28520" y="69850"/>
            <a:ext cx="823976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神奇色阶，新密训课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2175" y="958215"/>
            <a:ext cx="10593705" cy="510286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28520" y="69850"/>
            <a:ext cx="823976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神奇色阶，新密训课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4375" y="936625"/>
            <a:ext cx="10763250" cy="5084445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808990" y="1250315"/>
            <a:ext cx="4951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0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主力控盘度，</a:t>
            </a:r>
            <a:r>
              <a:rPr lang="en-US" altLang="zh-CN" sz="30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</a:t>
            </a:r>
            <a:r>
              <a:rPr lang="zh-CN" altLang="en-US" sz="30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次上升</a:t>
            </a:r>
            <a:endParaRPr lang="zh-CN" altLang="en-US" sz="30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捕捞季节，金叉</a:t>
            </a:r>
            <a:r>
              <a:rPr lang="en-US" altLang="zh-CN" sz="30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+</a:t>
            </a:r>
            <a:r>
              <a:rPr lang="zh-CN" altLang="en-US" sz="30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彩柱</a:t>
            </a:r>
            <a:endParaRPr lang="zh-CN" altLang="en-US" sz="30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28520" y="69850"/>
            <a:ext cx="823976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神奇色阶，新密训课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5055" y="921385"/>
            <a:ext cx="10754995" cy="5098415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4650" y="1235710"/>
            <a:ext cx="5858510" cy="3759835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28520" y="69850"/>
            <a:ext cx="823976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神奇色阶，新密训课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6910" y="949960"/>
            <a:ext cx="10864215" cy="511937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28520" y="69850"/>
            <a:ext cx="823976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神奇色阶，新密训课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9300" y="909320"/>
            <a:ext cx="10693400" cy="514223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28520" y="69850"/>
            <a:ext cx="823976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神奇色阶，新密训课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27705" y="1181100"/>
            <a:ext cx="6284595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99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华文行楷" panose="02010800040101010101" charset="-122"/>
                <a:ea typeface="华文行楷" panose="02010800040101010101" charset="-122"/>
              </a:rPr>
              <a:t>自强不息</a:t>
            </a:r>
            <a:endParaRPr lang="zh-CN" altLang="en-US" sz="99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华文行楷" panose="02010800040101010101" charset="-122"/>
              <a:ea typeface="华文行楷" panose="020108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9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华文行楷" panose="02010800040101010101" charset="-122"/>
                <a:ea typeface="华文行楷" panose="02010800040101010101" charset="-122"/>
              </a:rPr>
              <a:t>团结一心</a:t>
            </a:r>
            <a:endParaRPr lang="zh-CN" altLang="en-US" sz="99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823720" y="69850"/>
            <a:ext cx="911479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《神奇控盘》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07965" y="930275"/>
            <a:ext cx="5372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5390" y="1580515"/>
            <a:ext cx="8148955" cy="4612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>
                <a:sym typeface="+mn-ea"/>
              </a:rPr>
              <a:t>《神奇控盘》</a:t>
            </a:r>
            <a:endParaRPr lang="zh-CN" altLang="en-US" sz="2800" b="1">
              <a:sym typeface="+mn-ea"/>
            </a:endParaRPr>
          </a:p>
          <a:p>
            <a:r>
              <a:rPr lang="en-US" sz="2800" b="1">
                <a:sym typeface="+mn-ea"/>
              </a:rPr>
              <a:t>1</a:t>
            </a:r>
            <a:r>
              <a:rPr sz="2800" b="1">
                <a:sym typeface="+mn-ea"/>
              </a:rPr>
              <a:t>.</a:t>
            </a:r>
            <a:r>
              <a:rPr lang="zh-CN" sz="2800" b="1">
                <a:sym typeface="+mn-ea"/>
              </a:rPr>
              <a:t>股价下跌调整，但是不破坏神奇色阶的趋势状态</a:t>
            </a:r>
            <a:endParaRPr sz="2800" b="1">
              <a:sym typeface="+mn-ea"/>
            </a:endParaRPr>
          </a:p>
          <a:p>
            <a:r>
              <a:rPr lang="en-US" sz="2800" b="1">
                <a:sym typeface="+mn-ea"/>
              </a:rPr>
              <a:t>   </a:t>
            </a:r>
            <a:r>
              <a:rPr sz="2800" b="1">
                <a:sym typeface="+mn-ea"/>
              </a:rPr>
              <a:t>神奇色阶～四阶全红</a:t>
            </a:r>
            <a:r>
              <a:rPr lang="zh-CN" sz="2800" b="1">
                <a:sym typeface="+mn-ea"/>
              </a:rPr>
              <a:t>（或</a:t>
            </a:r>
            <a:r>
              <a:rPr sz="2800" b="1">
                <a:sym typeface="+mn-ea"/>
              </a:rPr>
              <a:t>.前三色阶红色）</a:t>
            </a:r>
            <a:endParaRPr sz="2800" b="1">
              <a:sym typeface="+mn-ea"/>
            </a:endParaRPr>
          </a:p>
          <a:p>
            <a:r>
              <a:rPr lang="en-US" sz="2800" b="1">
                <a:sym typeface="+mn-ea"/>
              </a:rPr>
              <a:t>2.</a:t>
            </a:r>
            <a:r>
              <a:rPr lang="zh-CN" sz="2800" b="1">
                <a:sym typeface="+mn-ea"/>
              </a:rPr>
              <a:t>股价下跌调整，</a:t>
            </a:r>
            <a:r>
              <a:rPr lang="zh-CN" altLang="en-US" sz="2800" b="1">
                <a:sym typeface="+mn-ea"/>
              </a:rPr>
              <a:t>主力控盘增加！</a:t>
            </a:r>
            <a:endParaRPr lang="en-US" sz="2800" b="1">
              <a:sym typeface="+mn-ea"/>
            </a:endParaRPr>
          </a:p>
          <a:p>
            <a:r>
              <a:rPr lang="en-US" sz="2800" b="1">
                <a:sym typeface="+mn-ea"/>
              </a:rPr>
              <a:t>3.</a:t>
            </a:r>
            <a:r>
              <a:rPr lang="zh-CN" sz="2800" b="1">
                <a:sym typeface="+mn-ea"/>
              </a:rPr>
              <a:t>股价下跌调整，</a:t>
            </a:r>
            <a:r>
              <a:rPr lang="zh-CN" altLang="en-US" sz="2800" b="1">
                <a:sym typeface="+mn-ea"/>
              </a:rPr>
              <a:t>主力净买额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进多出少，红肥绿瘦！</a:t>
            </a:r>
            <a:endParaRPr lang="en-US" sz="2800" b="1">
              <a:sym typeface="+mn-ea"/>
            </a:endParaRPr>
          </a:p>
          <a:p>
            <a:r>
              <a:rPr lang="en-US" sz="2800" b="1">
                <a:sym typeface="+mn-ea"/>
              </a:rPr>
              <a:t>4</a:t>
            </a:r>
            <a:r>
              <a:rPr sz="2800" b="1">
                <a:sym typeface="+mn-ea"/>
              </a:rPr>
              <a:t>.神奇K线</a:t>
            </a:r>
            <a:r>
              <a:rPr lang="en-US" sz="2800" b="1">
                <a:sym typeface="+mn-ea"/>
              </a:rPr>
              <a:t>.</a:t>
            </a:r>
            <a:r>
              <a:rPr sz="2800" b="1">
                <a:sym typeface="+mn-ea"/>
              </a:rPr>
              <a:t>红</a:t>
            </a:r>
            <a:r>
              <a:rPr lang="zh-CN" sz="2800" b="1">
                <a:sym typeface="+mn-ea"/>
              </a:rPr>
              <a:t>色</a:t>
            </a:r>
            <a:r>
              <a:rPr lang="en-US" altLang="zh-CN" sz="2800" b="1">
                <a:sym typeface="+mn-ea"/>
              </a:rPr>
              <a:t>K</a:t>
            </a:r>
            <a:r>
              <a:rPr lang="zh-CN" altLang="en-US" sz="2800" b="1">
                <a:sym typeface="+mn-ea"/>
              </a:rPr>
              <a:t>线</a:t>
            </a:r>
            <a:endParaRPr sz="2800" b="1">
              <a:sym typeface="+mn-ea"/>
            </a:endParaRPr>
          </a:p>
          <a:p>
            <a:r>
              <a:rPr lang="en-US" sz="2800" b="1">
                <a:sym typeface="+mn-ea"/>
              </a:rPr>
              <a:t>5.</a:t>
            </a:r>
            <a:r>
              <a:rPr sz="2800" b="1">
                <a:sym typeface="+mn-ea"/>
              </a:rPr>
              <a:t>上站</a:t>
            </a:r>
            <a:r>
              <a:rPr lang="zh-CN" sz="2800" b="1">
                <a:sym typeface="+mn-ea"/>
              </a:rPr>
              <a:t>智能辅助线（黄线在上，红线在下）</a:t>
            </a:r>
            <a:endParaRPr lang="zh-CN" sz="2800" b="1">
              <a:sym typeface="+mn-ea"/>
            </a:endParaRPr>
          </a:p>
          <a:p>
            <a:endParaRPr lang="zh-CN" altLang="en-US" sz="2800" b="1">
              <a:sym typeface="+mn-ea"/>
            </a:endParaRPr>
          </a:p>
          <a:p>
            <a:r>
              <a:rPr lang="en-US" sz="39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6</a:t>
            </a:r>
            <a:r>
              <a:rPr sz="39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.</a:t>
            </a:r>
            <a:r>
              <a:rPr lang="zh-CN" sz="39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缺少</a:t>
            </a:r>
            <a:r>
              <a:rPr sz="39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捕捞季节～有金叉有红柱</a:t>
            </a:r>
            <a:endParaRPr lang="en-US" sz="3900" b="1">
              <a:solidFill>
                <a:schemeClr val="accent4">
                  <a:lumMod val="75000"/>
                </a:schemeClr>
              </a:solidFill>
              <a:sym typeface="+mn-ea"/>
            </a:endParaRPr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9905" y="1716405"/>
            <a:ext cx="3215005" cy="42868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823720" y="69850"/>
            <a:ext cx="911479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《神奇控盘》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2285" y="1014095"/>
            <a:ext cx="5441950" cy="480568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00470" y="1014095"/>
            <a:ext cx="5405755" cy="4811395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00470" y="1014095"/>
            <a:ext cx="2635250" cy="66738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28520" y="69850"/>
            <a:ext cx="823976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神奇色阶，新密训课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4520" y="963295"/>
            <a:ext cx="6688455" cy="509270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86980" y="963295"/>
            <a:ext cx="4263390" cy="137287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170305" y="3764915"/>
            <a:ext cx="1896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神奇三板斧</a:t>
            </a:r>
            <a:endParaRPr lang="zh-CN" altLang="en-US" sz="2400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400">
                <a:solidFill>
                  <a:schemeClr val="accent4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神奇回档</a:t>
            </a:r>
            <a:endParaRPr lang="zh-CN" altLang="en-US" sz="2400">
              <a:solidFill>
                <a:schemeClr val="accent4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76930" y="1530985"/>
            <a:ext cx="2032000" cy="341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5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神奇控盘</a:t>
            </a:r>
            <a:endParaRPr lang="zh-CN" altLang="en-US" sz="3500">
              <a:solidFill>
                <a:schemeClr val="accent6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77455" y="2686050"/>
            <a:ext cx="1905000" cy="91440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513445" y="3890010"/>
            <a:ext cx="1895475" cy="93345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39630" y="5113020"/>
            <a:ext cx="1895475" cy="942975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0583545" y="1261745"/>
            <a:ext cx="12668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全阶段</a:t>
            </a:r>
            <a:endParaRPr lang="zh-CN" altLang="en-US" sz="26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94215" y="2795905"/>
            <a:ext cx="1542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2～①</a:t>
            </a:r>
            <a:endParaRPr lang="en-US" altLang="zh-CN" sz="36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10475595" y="4039870"/>
            <a:ext cx="1542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2～②</a:t>
            </a:r>
            <a:endParaRPr lang="en-US" altLang="zh-CN" sz="36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197215" y="5272405"/>
            <a:ext cx="1542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2～③</a:t>
            </a:r>
            <a:endParaRPr lang="en-US" altLang="zh-CN" sz="36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823720" y="69850"/>
            <a:ext cx="95269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神奇色阶，新密训课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0540" y="979805"/>
            <a:ext cx="79216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    </a:t>
            </a:r>
            <a:r>
              <a:rPr lang="zh-CN" altLang="en-US" sz="28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2024</a:t>
            </a:r>
            <a:r>
              <a:rPr lang="en-US" altLang="zh-CN" sz="28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.</a:t>
            </a:r>
            <a:r>
              <a:rPr lang="zh-CN" altLang="en-US" sz="28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09</a:t>
            </a:r>
            <a:r>
              <a:rPr lang="en-US" altLang="zh-CN" sz="28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.</a:t>
            </a:r>
            <a:r>
              <a:rPr lang="zh-CN" altLang="en-US" sz="28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26</a:t>
            </a:r>
            <a:endParaRPr lang="zh-CN" altLang="en-US" sz="28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en-US" altLang="zh-CN" sz="28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</a:t>
            </a:r>
            <a:r>
              <a:rPr lang="zh-CN" altLang="en-US" sz="28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中央金融办、中国证监会联合印发</a:t>
            </a:r>
            <a:endParaRPr lang="zh-CN" altLang="en-US" sz="28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《关于推动中长期资金入市的指导意见》</a:t>
            </a:r>
            <a:endParaRPr lang="zh-CN" altLang="en-US" sz="28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34300" y="979805"/>
            <a:ext cx="3717925" cy="5075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6110" y="2483485"/>
            <a:ext cx="6591935" cy="3571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3135" y="4210685"/>
            <a:ext cx="244221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500">
                <a:solidFill>
                  <a:schemeClr val="bg2"/>
                </a:solidFill>
                <a:sym typeface="+mn-ea"/>
              </a:rPr>
              <a:t> </a:t>
            </a:r>
            <a:r>
              <a:rPr lang="zh-CN" altLang="en-US" sz="2500">
                <a:solidFill>
                  <a:schemeClr val="bg2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2024</a:t>
            </a:r>
            <a:endParaRPr lang="zh-CN" altLang="en-US" sz="2500">
              <a:solidFill>
                <a:schemeClr val="bg2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r>
              <a:rPr lang="zh-CN" altLang="en-US" sz="2500">
                <a:solidFill>
                  <a:schemeClr val="bg2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09</a:t>
            </a:r>
            <a:r>
              <a:rPr lang="en-US" altLang="zh-CN" sz="2500">
                <a:solidFill>
                  <a:schemeClr val="bg2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.</a:t>
            </a:r>
            <a:r>
              <a:rPr lang="zh-CN" altLang="en-US" sz="2500">
                <a:solidFill>
                  <a:schemeClr val="bg2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26</a:t>
            </a:r>
            <a:endParaRPr lang="zh-CN" altLang="en-US" sz="2500">
              <a:solidFill>
                <a:schemeClr val="bg2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18255" y="2819400"/>
            <a:ext cx="2815590" cy="718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9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新</a:t>
            </a:r>
            <a:r>
              <a:rPr lang="en-US" altLang="zh-CN" sz="39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.A</a:t>
            </a:r>
            <a:r>
              <a:rPr lang="zh-CN" altLang="en-US" sz="39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股市场</a:t>
            </a:r>
            <a:endParaRPr lang="zh-CN" altLang="en-US" sz="39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28520" y="69850"/>
            <a:ext cx="823976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神奇色阶，新密训课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0555" y="906145"/>
            <a:ext cx="10916920" cy="520573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4" name="圆角矩形 3"/>
          <p:cNvSpPr/>
          <p:nvPr/>
        </p:nvSpPr>
        <p:spPr>
          <a:xfrm>
            <a:off x="5866765" y="3966845"/>
            <a:ext cx="323850" cy="135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34385" y="4102100"/>
            <a:ext cx="22745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时</a:t>
            </a:r>
            <a:r>
              <a:rPr lang="en-US" altLang="zh-CN" sz="6600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.</a:t>
            </a:r>
            <a:r>
              <a:rPr lang="zh-CN" altLang="en-US" sz="6600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间</a:t>
            </a:r>
            <a:endParaRPr lang="zh-CN" altLang="en-US" sz="6600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28520" y="69850"/>
            <a:ext cx="823976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神奇色阶，新密训课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4385" y="1031875"/>
            <a:ext cx="6562725" cy="49815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97470" y="1459865"/>
            <a:ext cx="3701415" cy="4323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5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2025</a:t>
            </a:r>
            <a:endParaRPr lang="en-US" altLang="zh-CN" sz="55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ctr"/>
            <a:endParaRPr lang="zh-CN" altLang="en-US" sz="55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ctr"/>
            <a:r>
              <a:rPr lang="zh-CN" altLang="en-US" sz="55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以往不同</a:t>
            </a:r>
            <a:endParaRPr lang="zh-CN" altLang="en-US" sz="55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ctr"/>
            <a:endParaRPr lang="zh-CN" altLang="en-US" sz="55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ctr"/>
            <a:r>
              <a:rPr lang="zh-CN" altLang="en-US" sz="55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量化交易</a:t>
            </a:r>
            <a:endParaRPr lang="zh-CN" altLang="en-US" sz="55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28520" y="69850"/>
            <a:ext cx="823976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神奇色阶，新密训课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9605" y="1093470"/>
            <a:ext cx="8492490" cy="36099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9605" y="4846320"/>
            <a:ext cx="849249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主力净买额</a:t>
            </a:r>
            <a:endParaRPr lang="zh-CN" altLang="en-US" sz="3900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3900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主力控盘度</a:t>
            </a:r>
            <a:endParaRPr lang="zh-CN" altLang="en-US" sz="3900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38945" y="2026920"/>
            <a:ext cx="24085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趋</a:t>
            </a:r>
            <a:r>
              <a:rPr lang="en-US" altLang="zh-CN" sz="66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 </a:t>
            </a:r>
            <a:r>
              <a:rPr lang="zh-CN" altLang="en-US" sz="66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势</a:t>
            </a:r>
            <a:endParaRPr lang="zh-CN" altLang="en-US" sz="66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338945" y="4039235"/>
            <a:ext cx="22739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时</a:t>
            </a:r>
            <a:r>
              <a:rPr lang="en-US" altLang="zh-CN" sz="66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 </a:t>
            </a:r>
            <a:r>
              <a:rPr lang="zh-CN" altLang="en-US" sz="66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间</a:t>
            </a:r>
            <a:endParaRPr lang="zh-CN" altLang="en-US" sz="66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823720" y="69850"/>
            <a:ext cx="911479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《神奇控盘》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07965" y="930275"/>
            <a:ext cx="5372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5390" y="1580515"/>
            <a:ext cx="8148955" cy="4612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>
                <a:sym typeface="+mn-ea"/>
              </a:rPr>
              <a:t>《神奇控盘》</a:t>
            </a:r>
            <a:endParaRPr lang="zh-CN" altLang="en-US" sz="2800" b="1">
              <a:sym typeface="+mn-ea"/>
            </a:endParaRPr>
          </a:p>
          <a:p>
            <a:r>
              <a:rPr lang="en-US" sz="2800" b="1">
                <a:sym typeface="+mn-ea"/>
              </a:rPr>
              <a:t>1</a:t>
            </a:r>
            <a:r>
              <a:rPr sz="2800" b="1">
                <a:sym typeface="+mn-ea"/>
              </a:rPr>
              <a:t>.</a:t>
            </a:r>
            <a:r>
              <a:rPr lang="zh-CN" sz="2800" b="1">
                <a:sym typeface="+mn-ea"/>
              </a:rPr>
              <a:t>股价下跌调整，但是不破坏神奇色阶的趋势状态</a:t>
            </a:r>
            <a:endParaRPr sz="2800" b="1">
              <a:sym typeface="+mn-ea"/>
            </a:endParaRPr>
          </a:p>
          <a:p>
            <a:r>
              <a:rPr lang="en-US" sz="2800" b="1">
                <a:sym typeface="+mn-ea"/>
              </a:rPr>
              <a:t>   </a:t>
            </a:r>
            <a:r>
              <a:rPr sz="2800" b="1">
                <a:sym typeface="+mn-ea"/>
              </a:rPr>
              <a:t>神奇色阶～四阶全红</a:t>
            </a:r>
            <a:r>
              <a:rPr lang="zh-CN" sz="2800" b="1">
                <a:sym typeface="+mn-ea"/>
              </a:rPr>
              <a:t>（或</a:t>
            </a:r>
            <a:r>
              <a:rPr sz="2800" b="1">
                <a:sym typeface="+mn-ea"/>
              </a:rPr>
              <a:t>.前三色阶红色）</a:t>
            </a:r>
            <a:endParaRPr sz="2800" b="1">
              <a:sym typeface="+mn-ea"/>
            </a:endParaRPr>
          </a:p>
          <a:p>
            <a:r>
              <a:rPr lang="en-US" sz="2800" b="1">
                <a:sym typeface="+mn-ea"/>
              </a:rPr>
              <a:t>2.</a:t>
            </a:r>
            <a:r>
              <a:rPr lang="zh-CN" sz="2800" b="1">
                <a:sym typeface="+mn-ea"/>
              </a:rPr>
              <a:t>股价下跌调整，</a:t>
            </a:r>
            <a:r>
              <a:rPr lang="zh-CN" altLang="en-US" sz="2800" b="1">
                <a:sym typeface="+mn-ea"/>
              </a:rPr>
              <a:t>主力控盘增加！</a:t>
            </a:r>
            <a:endParaRPr lang="en-US" sz="2800" b="1">
              <a:sym typeface="+mn-ea"/>
            </a:endParaRPr>
          </a:p>
          <a:p>
            <a:r>
              <a:rPr lang="en-US" sz="2800" b="1">
                <a:sym typeface="+mn-ea"/>
              </a:rPr>
              <a:t>3.</a:t>
            </a:r>
            <a:r>
              <a:rPr lang="zh-CN" sz="2800" b="1">
                <a:sym typeface="+mn-ea"/>
              </a:rPr>
              <a:t>股价下跌调整，</a:t>
            </a:r>
            <a:r>
              <a:rPr lang="zh-CN" altLang="en-US" sz="2800" b="1">
                <a:sym typeface="+mn-ea"/>
              </a:rPr>
              <a:t>主力净买额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进多出少，红肥绿瘦！</a:t>
            </a:r>
            <a:endParaRPr lang="en-US" sz="2800" b="1">
              <a:sym typeface="+mn-ea"/>
            </a:endParaRPr>
          </a:p>
          <a:p>
            <a:r>
              <a:rPr lang="en-US" sz="2800" b="1">
                <a:sym typeface="+mn-ea"/>
              </a:rPr>
              <a:t>4</a:t>
            </a:r>
            <a:r>
              <a:rPr sz="2800" b="1">
                <a:sym typeface="+mn-ea"/>
              </a:rPr>
              <a:t>.神奇K线</a:t>
            </a:r>
            <a:r>
              <a:rPr lang="en-US" sz="2800" b="1">
                <a:sym typeface="+mn-ea"/>
              </a:rPr>
              <a:t>.</a:t>
            </a:r>
            <a:r>
              <a:rPr sz="2800" b="1">
                <a:sym typeface="+mn-ea"/>
              </a:rPr>
              <a:t>红</a:t>
            </a:r>
            <a:r>
              <a:rPr lang="zh-CN" sz="2800" b="1">
                <a:sym typeface="+mn-ea"/>
              </a:rPr>
              <a:t>色</a:t>
            </a:r>
            <a:r>
              <a:rPr lang="en-US" altLang="zh-CN" sz="2800" b="1">
                <a:sym typeface="+mn-ea"/>
              </a:rPr>
              <a:t>K</a:t>
            </a:r>
            <a:r>
              <a:rPr lang="zh-CN" altLang="en-US" sz="2800" b="1">
                <a:sym typeface="+mn-ea"/>
              </a:rPr>
              <a:t>线</a:t>
            </a:r>
            <a:endParaRPr sz="2800" b="1">
              <a:sym typeface="+mn-ea"/>
            </a:endParaRPr>
          </a:p>
          <a:p>
            <a:r>
              <a:rPr lang="en-US" sz="2800" b="1">
                <a:sym typeface="+mn-ea"/>
              </a:rPr>
              <a:t>5.</a:t>
            </a:r>
            <a:r>
              <a:rPr sz="2800" b="1">
                <a:sym typeface="+mn-ea"/>
              </a:rPr>
              <a:t>上站</a:t>
            </a:r>
            <a:r>
              <a:rPr lang="zh-CN" sz="2800" b="1">
                <a:sym typeface="+mn-ea"/>
              </a:rPr>
              <a:t>智能辅助线（黄线在上，红线在下）</a:t>
            </a:r>
            <a:endParaRPr lang="zh-CN" sz="2800" b="1">
              <a:sym typeface="+mn-ea"/>
            </a:endParaRPr>
          </a:p>
          <a:p>
            <a:endParaRPr lang="zh-CN" altLang="en-US" sz="2800" b="1">
              <a:sym typeface="+mn-ea"/>
            </a:endParaRPr>
          </a:p>
          <a:p>
            <a:r>
              <a:rPr lang="en-US" sz="39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6</a:t>
            </a:r>
            <a:r>
              <a:rPr sz="39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.</a:t>
            </a:r>
            <a:r>
              <a:rPr lang="zh-CN" sz="39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缺少</a:t>
            </a:r>
            <a:r>
              <a:rPr sz="39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捕捞季节～有金叉有红柱</a:t>
            </a:r>
            <a:endParaRPr lang="en-US" sz="3900" b="1">
              <a:solidFill>
                <a:schemeClr val="accent4">
                  <a:lumMod val="75000"/>
                </a:schemeClr>
              </a:solidFill>
              <a:sym typeface="+mn-ea"/>
            </a:endParaRPr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9905" y="1716405"/>
            <a:ext cx="3215005" cy="42868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8.xml><?xml version="1.0" encoding="utf-8"?>
<p:tagLst xmlns:p="http://schemas.openxmlformats.org/presentationml/2006/main">
  <p:tag name="KSO_WPP_MARK_KEY" val="34a5c737-2527-451b-a6cc-313a70f4ce21"/>
  <p:tag name="COMMONDATA" val="eyJoZGlkIjoiNTFmYTliYTIyYWM1N2UzNDc1MDg1MjNkMDFmYjQxZWYifQ=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WPS 演示</Application>
  <PresentationFormat>宽屏</PresentationFormat>
  <Paragraphs>121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Arial Unicode MS</vt:lpstr>
      <vt:lpstr>Calibri</vt:lpstr>
      <vt:lpstr>华文行楷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E 山</cp:lastModifiedBy>
  <cp:revision>331</cp:revision>
  <dcterms:created xsi:type="dcterms:W3CDTF">2019-06-19T02:08:00Z</dcterms:created>
  <dcterms:modified xsi:type="dcterms:W3CDTF">2025-08-17T07:51:14Z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A3AFBA5340844A8F8D0D5AB52288C19C_13</vt:lpwstr>
  </property>
</Properties>
</file>