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3" r:id="rId2"/>
    <p:sldId id="4399" r:id="rId3"/>
    <p:sldId id="4479" r:id="rId4"/>
    <p:sldId id="4354" r:id="rId5"/>
    <p:sldId id="4452" r:id="rId6"/>
    <p:sldId id="4480" r:id="rId7"/>
    <p:sldId id="259" r:id="rId8"/>
    <p:sldId id="4465" r:id="rId9"/>
    <p:sldId id="4400" r:id="rId10"/>
    <p:sldId id="256" r:id="rId11"/>
    <p:sldId id="4478" r:id="rId12"/>
    <p:sldId id="270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资金为王 顺势而为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2024.11.27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5DA3-0D01-70F8-BC67-64AE5BE2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664334-0362-7A36-789E-F23637F052DC}"/>
              </a:ext>
            </a:extLst>
          </p:cNvPr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盘中策略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D11F4C-5977-2AA0-3A87-A869B315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28" y="1342239"/>
            <a:ext cx="4907408" cy="2373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7AA894-D686-B507-198B-F82F7E7F9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08" y="1342239"/>
            <a:ext cx="6551764" cy="4067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90728-1B8D-2185-F9E7-C13CB8512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28" y="3848771"/>
            <a:ext cx="3978044" cy="16669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66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22182" y="5500433"/>
            <a:ext cx="86183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捕捞季节弱势金叉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绿帽（系统性风险）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辅助线压制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1~3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短线玄学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（东方家族） 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中线消费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（跨境电商、食品饮料、景点旅游）</a:t>
            </a:r>
            <a:endParaRPr lang="zh-CN" altLang="en-US" sz="1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A482C6-D104-6B5F-8E39-BA2629F85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11" y="988235"/>
            <a:ext cx="9174791" cy="44927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BCD662-E2F4-92AE-6537-44A9CBA44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32" y="837233"/>
            <a:ext cx="2483379" cy="5327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988C9A-B4E8-49DA-EF80-4C4CC9E61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寻找趋势风口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8372F1-DD6D-A02F-651B-A101097BC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9"/>
          <a:stretch/>
        </p:blipFill>
        <p:spPr>
          <a:xfrm>
            <a:off x="4333205" y="1766329"/>
            <a:ext cx="7500899" cy="3097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0A7565E-7E3A-561C-CFD6-22FEB339924E}"/>
              </a:ext>
            </a:extLst>
          </p:cNvPr>
          <p:cNvSpPr txBox="1"/>
          <p:nvPr/>
        </p:nvSpPr>
        <p:spPr>
          <a:xfrm>
            <a:off x="284649" y="2023377"/>
            <a:ext cx="3795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第一色阶：短期趋势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47E872-1A9C-AE6A-F832-409D495CF2E0}"/>
              </a:ext>
            </a:extLst>
          </p:cNvPr>
          <p:cNvSpPr txBox="1"/>
          <p:nvPr/>
        </p:nvSpPr>
        <p:spPr>
          <a:xfrm>
            <a:off x="284648" y="4377048"/>
            <a:ext cx="3906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第四色阶：量能趋势</a:t>
            </a:r>
            <a:endParaRPr lang="en-US" altLang="zh-CN" sz="20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A463B3-C34D-CC0E-A7AC-30F1E85F1314}"/>
              </a:ext>
            </a:extLst>
          </p:cNvPr>
          <p:cNvSpPr txBox="1"/>
          <p:nvPr/>
        </p:nvSpPr>
        <p:spPr>
          <a:xfrm>
            <a:off x="284649" y="3619707"/>
            <a:ext cx="3906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第三色阶：长期趋势</a:t>
            </a:r>
            <a:endParaRPr lang="en-US" altLang="zh-CN" sz="20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615B06-8EBF-7D6D-B12F-3D11D5F3DD39}"/>
              </a:ext>
            </a:extLst>
          </p:cNvPr>
          <p:cNvSpPr txBox="1"/>
          <p:nvPr/>
        </p:nvSpPr>
        <p:spPr>
          <a:xfrm>
            <a:off x="284649" y="2862366"/>
            <a:ext cx="3942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第二色阶：中期趋势</a:t>
            </a:r>
            <a:endParaRPr lang="en-US" altLang="zh-CN" sz="2000" b="1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158B725-E997-5F2B-B190-02990555FD78}"/>
              </a:ext>
            </a:extLst>
          </p:cNvPr>
          <p:cNvCxnSpPr>
            <a:cxnSpLocks/>
          </p:cNvCxnSpPr>
          <p:nvPr/>
        </p:nvCxnSpPr>
        <p:spPr>
          <a:xfrm>
            <a:off x="2675106" y="2223432"/>
            <a:ext cx="1658099" cy="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8856D44-2CCA-DDA5-F372-C96E25900C25}"/>
              </a:ext>
            </a:extLst>
          </p:cNvPr>
          <p:cNvCxnSpPr>
            <a:cxnSpLocks/>
          </p:cNvCxnSpPr>
          <p:nvPr/>
        </p:nvCxnSpPr>
        <p:spPr>
          <a:xfrm flipV="1">
            <a:off x="2675106" y="3060960"/>
            <a:ext cx="1658099" cy="1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DC375E4-9BF2-0FFD-2671-77D630FD4CA7}"/>
              </a:ext>
            </a:extLst>
          </p:cNvPr>
          <p:cNvCxnSpPr/>
          <p:nvPr/>
        </p:nvCxnSpPr>
        <p:spPr>
          <a:xfrm>
            <a:off x="2675106" y="3819762"/>
            <a:ext cx="16580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B67CDFA-4B56-13FD-0B93-A394A8E28DF1}"/>
              </a:ext>
            </a:extLst>
          </p:cNvPr>
          <p:cNvCxnSpPr>
            <a:cxnSpLocks/>
          </p:cNvCxnSpPr>
          <p:nvPr/>
        </p:nvCxnSpPr>
        <p:spPr>
          <a:xfrm flipV="1">
            <a:off x="2638860" y="4575642"/>
            <a:ext cx="1658099" cy="1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35E73186-2675-72DD-C056-8A61DE1B1221}"/>
              </a:ext>
            </a:extLst>
          </p:cNvPr>
          <p:cNvSpPr txBox="1"/>
          <p:nvPr/>
        </p:nvSpPr>
        <p:spPr>
          <a:xfrm>
            <a:off x="284648" y="4957989"/>
            <a:ext cx="11549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+mn-ea"/>
              </a:rPr>
              <a:t>总结：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1.</a:t>
            </a:r>
            <a:r>
              <a:rPr lang="zh-CN" altLang="en-US" sz="2000" b="1" dirty="0">
                <a:latin typeface="+mn-ea"/>
              </a:rPr>
              <a:t>选择大于努力：神奇色阶第二、三色阶长红→→说明中长期趋势向好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2.</a:t>
            </a:r>
            <a:r>
              <a:rPr lang="zh-CN" altLang="en-US" sz="2000" b="1" dirty="0">
                <a:latin typeface="+mn-ea"/>
              </a:rPr>
              <a:t>短线波段操作：神奇色阶第一色阶变红进场，变灰降低半仓，变绿清仓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3.</a:t>
            </a:r>
            <a:r>
              <a:rPr lang="zh-CN" altLang="en-US" sz="2000" b="1" dirty="0">
                <a:latin typeface="+mn-ea"/>
              </a:rPr>
              <a:t>量能锦上添花：满足上述条件</a:t>
            </a:r>
            <a:r>
              <a:rPr lang="en-US" altLang="zh-CN" sz="2000" b="1" dirty="0">
                <a:latin typeface="+mn-ea"/>
              </a:rPr>
              <a:t>+</a:t>
            </a:r>
            <a:r>
              <a:rPr lang="zh-CN" altLang="en-US" sz="2000" b="1" dirty="0">
                <a:latin typeface="+mn-ea"/>
              </a:rPr>
              <a:t>神奇色阶第四色阶红柱→→主升浪启动</a:t>
            </a:r>
            <a:endParaRPr lang="en-US" altLang="zh-CN" sz="20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99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0C5DE-CCE4-5355-7541-862E379C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A2F963-6A79-2973-94C6-77312B6DAD67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主线淘金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——11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26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55DAFC-6D23-005F-600A-8B66BBE7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37" y="1744454"/>
            <a:ext cx="10226325" cy="33690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73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364D8-00D2-341E-FB11-B4F61001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B6DCEC-622A-7F20-7456-F704E1340874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710868-7ABD-2AE9-8819-EA4701CD3210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回档中期生命线出现小绿柱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小红柱（主力洗筹）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664093-56DD-08A1-1974-2B31C47AF27F}"/>
              </a:ext>
            </a:extLst>
          </p:cNvPr>
          <p:cNvSpPr txBox="1"/>
          <p:nvPr/>
        </p:nvSpPr>
        <p:spPr>
          <a:xfrm>
            <a:off x="5324646" y="5498572"/>
            <a:ext cx="3165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6F4F333-0B9E-FD0D-7E45-91A44DF54720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3B72734-C984-62E9-2C6C-772944B3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03" y="797982"/>
            <a:ext cx="10132594" cy="46356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59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"/>
            <a:ext cx="12191364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神奇控盘</a:t>
            </a:r>
            <a:endParaRPr lang="en-US" altLang="zh-CN" sz="44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C3748D-07C8-3AFE-AE0E-DBA847DE9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26" y="820297"/>
            <a:ext cx="10332548" cy="4741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F76FF0-FB63-BEDF-1921-0DB8F490AE14}"/>
              </a:ext>
            </a:extLst>
          </p:cNvPr>
          <p:cNvSpPr txBox="1"/>
          <p:nvPr/>
        </p:nvSpPr>
        <p:spPr>
          <a:xfrm>
            <a:off x="819216" y="5593266"/>
            <a:ext cx="4540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选股：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①趋势符合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神奇色阶三阶全红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短中长期趋势向好</a:t>
            </a:r>
            <a:endParaRPr lang="en-US" altLang="zh-CN" sz="1200" dirty="0"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②资金符合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回档中期生命线时主力控盘增加</a:t>
            </a:r>
            <a:r>
              <a:rPr lang="en-US" altLang="zh-CN" sz="1200" dirty="0">
                <a:latin typeface="+mn-ea"/>
              </a:rPr>
              <a:t>——</a:t>
            </a:r>
            <a:r>
              <a:rPr lang="zh-CN" altLang="en-US" sz="1200" dirty="0">
                <a:latin typeface="+mn-ea"/>
              </a:rPr>
              <a:t>主力洗筹</a:t>
            </a:r>
            <a:endParaRPr lang="en-US" altLang="zh-CN" sz="120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154006-B567-AB19-2C50-F43C6B2727EF}"/>
              </a:ext>
            </a:extLst>
          </p:cNvPr>
          <p:cNvSpPr txBox="1"/>
          <p:nvPr/>
        </p:nvSpPr>
        <p:spPr>
          <a:xfrm>
            <a:off x="5164055" y="5561429"/>
            <a:ext cx="315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2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①回档中期生命线附近</a:t>
            </a:r>
            <a:r>
              <a:rPr lang="en-US" altLang="zh-CN" sz="1200" dirty="0">
                <a:latin typeface="+mn-ea"/>
              </a:rPr>
              <a:t>+</a:t>
            </a:r>
            <a:r>
              <a:rPr lang="zh-CN" altLang="en-US" sz="1200" dirty="0">
                <a:latin typeface="+mn-ea"/>
              </a:rPr>
              <a:t>盘中主力资金流入</a:t>
            </a:r>
            <a:endParaRPr lang="en-US" altLang="zh-CN" sz="1200" dirty="0">
              <a:latin typeface="+mn-ea"/>
            </a:endParaRPr>
          </a:p>
          <a:p>
            <a:r>
              <a:rPr lang="zh-CN" altLang="en-US" sz="1200" dirty="0">
                <a:latin typeface="+mn-ea"/>
              </a:rPr>
              <a:t>②回档中期生命线</a:t>
            </a:r>
            <a:r>
              <a:rPr lang="en-US" altLang="zh-CN" sz="1200" dirty="0">
                <a:latin typeface="+mn-ea"/>
              </a:rPr>
              <a:t>+</a:t>
            </a:r>
            <a:r>
              <a:rPr lang="zh-CN" altLang="en-US" sz="1200" dirty="0">
                <a:latin typeface="+mn-ea"/>
              </a:rPr>
              <a:t>尾盘打底仓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802815-02A9-654F-E1A4-5C7E62D9C185}"/>
              </a:ext>
            </a:extLst>
          </p:cNvPr>
          <p:cNvSpPr txBox="1"/>
          <p:nvPr/>
        </p:nvSpPr>
        <p:spPr>
          <a:xfrm>
            <a:off x="8320720" y="5593266"/>
            <a:ext cx="3052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200" dirty="0"/>
              <a:t>①触碰前期压力位适当降低仓位</a:t>
            </a:r>
            <a:endParaRPr lang="en-US" altLang="zh-CN" sz="1200" dirty="0"/>
          </a:p>
          <a:p>
            <a:r>
              <a:rPr lang="zh-CN" altLang="en-US" sz="1200" dirty="0"/>
              <a:t>②第一色阶（灰柱降半仓丨绿柱清仓跑）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09A10C-2AA4-5E91-F47D-A6047D1B1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36900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主线淘金购买链接：</a:t>
            </a:r>
            <a:r>
              <a:rPr lang="en-US" altLang="zh-CN" b="1" dirty="0"/>
              <a:t>https://activity.n8n8.cn/pc-page/pc/zxtj?pageId=400001276</a:t>
            </a:r>
            <a:endParaRPr lang="zh-CN" alt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693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79092" y="1322597"/>
            <a:ext cx="29550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盘前策略是关键</a:t>
            </a:r>
            <a:endParaRPr lang="en-US" altLang="zh-CN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endParaRPr lang="en-US" altLang="zh-CN" sz="1600" b="1" dirty="0"/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竞价符合直接挂高</a:t>
            </a:r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01911" y="827770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7E9D45-3F0E-9F49-2DA3-53735E010D5A}"/>
              </a:ext>
            </a:extLst>
          </p:cNvPr>
          <p:cNvSpPr txBox="1"/>
          <p:nvPr/>
        </p:nvSpPr>
        <p:spPr>
          <a:xfrm>
            <a:off x="1666291" y="733053"/>
            <a:ext cx="69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周三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950326-3C6D-3888-730B-65A11B123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8" y="1102385"/>
            <a:ext cx="2368873" cy="51264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35B972-9ACF-E1B7-E645-DA131586C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335" y="1102383"/>
            <a:ext cx="2389515" cy="51264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18D813-0058-F4D6-BF31-C30B37187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358" y="1102382"/>
            <a:ext cx="2389515" cy="5126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9384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778</Words>
  <Application>Microsoft Office PowerPoint</Application>
  <PresentationFormat>宽屏</PresentationFormat>
  <Paragraphs>96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157</cp:revision>
  <dcterms:created xsi:type="dcterms:W3CDTF">2024-01-18T12:59:59Z</dcterms:created>
  <dcterms:modified xsi:type="dcterms:W3CDTF">2024-11-27T12:59:35Z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2052-12.1.0.16120</vt:lpwstr>
  </property>
</Properties>
</file>