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3" r:id="rId2"/>
    <p:sldId id="4399" r:id="rId3"/>
    <p:sldId id="4479" r:id="rId4"/>
    <p:sldId id="4369" r:id="rId5"/>
    <p:sldId id="259" r:id="rId6"/>
    <p:sldId id="4490" r:id="rId7"/>
    <p:sldId id="4491" r:id="rId8"/>
    <p:sldId id="256" r:id="rId9"/>
    <p:sldId id="4483" r:id="rId10"/>
    <p:sldId id="4489" r:id="rId11"/>
    <p:sldId id="4488" r:id="rId12"/>
    <p:sldId id="270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E6CC8-4C5D-9279-799E-1DC92B3E2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FADCF1B-B024-A662-417A-6084689887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5BEBEE-E405-B72B-EA69-D15F02707C4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758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9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4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20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冰点修复 反弹延续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陈儒渊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10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3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A1120623090007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6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7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8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</a:p>
          </p:txBody>
        </p:sp>
        <p:sp>
          <p:nvSpPr>
            <p:cNvPr id="30" name="文本框 29"/>
            <p:cNvSpPr txBox="1"/>
            <p:nvPr>
              <p:custDataLst>
                <p:tags r:id="rId9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2024.12.26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C0AC7-4F57-19B6-3488-5117C8D26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C303D57-439F-F3EC-FBD7-597D8A1D0F34}"/>
              </a:ext>
            </a:extLst>
          </p:cNvPr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神奇色阶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主力爆量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主力控盘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A773872-0074-A73A-7E9E-75A7105E6C0B}"/>
              </a:ext>
            </a:extLst>
          </p:cNvPr>
          <p:cNvSpPr txBox="1"/>
          <p:nvPr/>
        </p:nvSpPr>
        <p:spPr>
          <a:xfrm>
            <a:off x="1082637" y="5705940"/>
            <a:ext cx="2780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主力动向爆量（主力出手）</a:t>
            </a:r>
          </a:p>
        </p:txBody>
      </p:sp>
      <p:sp>
        <p:nvSpPr>
          <p:cNvPr id="3" name="圆柱体 2">
            <a:extLst>
              <a:ext uri="{FF2B5EF4-FFF2-40B4-BE49-F238E27FC236}">
                <a16:creationId xmlns:a16="http://schemas.microsoft.com/office/drawing/2014/main" id="{25335A82-2EE4-1D67-0EE3-EC9724A31F7E}"/>
              </a:ext>
            </a:extLst>
          </p:cNvPr>
          <p:cNvSpPr/>
          <p:nvPr/>
        </p:nvSpPr>
        <p:spPr>
          <a:xfrm>
            <a:off x="1203962" y="4149319"/>
            <a:ext cx="342532" cy="1301261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柱体 5">
            <a:extLst>
              <a:ext uri="{FF2B5EF4-FFF2-40B4-BE49-F238E27FC236}">
                <a16:creationId xmlns:a16="http://schemas.microsoft.com/office/drawing/2014/main" id="{D75BCF65-4445-A7BB-AC01-733FF5B1AF85}"/>
              </a:ext>
            </a:extLst>
          </p:cNvPr>
          <p:cNvSpPr/>
          <p:nvPr/>
        </p:nvSpPr>
        <p:spPr>
          <a:xfrm>
            <a:off x="1977831" y="5024169"/>
            <a:ext cx="261946" cy="426411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柱体 7">
            <a:extLst>
              <a:ext uri="{FF2B5EF4-FFF2-40B4-BE49-F238E27FC236}">
                <a16:creationId xmlns:a16="http://schemas.microsoft.com/office/drawing/2014/main" id="{EB20285D-2DC4-6D76-1771-8800BA2D3B2E}"/>
              </a:ext>
            </a:extLst>
          </p:cNvPr>
          <p:cNvSpPr/>
          <p:nvPr/>
        </p:nvSpPr>
        <p:spPr>
          <a:xfrm>
            <a:off x="2671114" y="5023710"/>
            <a:ext cx="261946" cy="426870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柱体 8">
            <a:extLst>
              <a:ext uri="{FF2B5EF4-FFF2-40B4-BE49-F238E27FC236}">
                <a16:creationId xmlns:a16="http://schemas.microsoft.com/office/drawing/2014/main" id="{E5AC775E-07FB-2F00-976B-C51EC594B97E}"/>
              </a:ext>
            </a:extLst>
          </p:cNvPr>
          <p:cNvSpPr/>
          <p:nvPr/>
        </p:nvSpPr>
        <p:spPr>
          <a:xfrm>
            <a:off x="3364397" y="3829197"/>
            <a:ext cx="412317" cy="160207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柱体 10">
            <a:extLst>
              <a:ext uri="{FF2B5EF4-FFF2-40B4-BE49-F238E27FC236}">
                <a16:creationId xmlns:a16="http://schemas.microsoft.com/office/drawing/2014/main" id="{B676EA22-ABD0-BC4C-C2A1-6613C1DD5EF2}"/>
              </a:ext>
            </a:extLst>
          </p:cNvPr>
          <p:cNvSpPr/>
          <p:nvPr/>
        </p:nvSpPr>
        <p:spPr>
          <a:xfrm>
            <a:off x="4901334" y="4809639"/>
            <a:ext cx="412318" cy="62163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柱体 11">
            <a:extLst>
              <a:ext uri="{FF2B5EF4-FFF2-40B4-BE49-F238E27FC236}">
                <a16:creationId xmlns:a16="http://schemas.microsoft.com/office/drawing/2014/main" id="{2A788A5E-B7BA-E273-C437-2CF96DC530B7}"/>
              </a:ext>
            </a:extLst>
          </p:cNvPr>
          <p:cNvSpPr/>
          <p:nvPr/>
        </p:nvSpPr>
        <p:spPr>
          <a:xfrm>
            <a:off x="5697512" y="4590151"/>
            <a:ext cx="412318" cy="833895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柱体 12">
            <a:extLst>
              <a:ext uri="{FF2B5EF4-FFF2-40B4-BE49-F238E27FC236}">
                <a16:creationId xmlns:a16="http://schemas.microsoft.com/office/drawing/2014/main" id="{298C0BE6-6AEC-C0C8-0801-54CDE0A0074F}"/>
              </a:ext>
            </a:extLst>
          </p:cNvPr>
          <p:cNvSpPr/>
          <p:nvPr/>
        </p:nvSpPr>
        <p:spPr>
          <a:xfrm>
            <a:off x="6493689" y="4346008"/>
            <a:ext cx="412318" cy="1045888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柱体 13">
            <a:extLst>
              <a:ext uri="{FF2B5EF4-FFF2-40B4-BE49-F238E27FC236}">
                <a16:creationId xmlns:a16="http://schemas.microsoft.com/office/drawing/2014/main" id="{E461275E-6BD9-0016-D732-2BB34D1BDE47}"/>
              </a:ext>
            </a:extLst>
          </p:cNvPr>
          <p:cNvSpPr/>
          <p:nvPr/>
        </p:nvSpPr>
        <p:spPr>
          <a:xfrm>
            <a:off x="7289867" y="4123295"/>
            <a:ext cx="412317" cy="1300751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BAD2E54-0E15-EDAC-26FA-ED250E410A1E}"/>
              </a:ext>
            </a:extLst>
          </p:cNvPr>
          <p:cNvSpPr txBox="1"/>
          <p:nvPr/>
        </p:nvSpPr>
        <p:spPr>
          <a:xfrm>
            <a:off x="4994947" y="5715904"/>
            <a:ext cx="278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主力控盘增加（主力洗筹）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197572-96FE-1D88-EFD7-7CAC1F42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30" y="1142096"/>
            <a:ext cx="6140819" cy="2547893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585D4DA3-3B01-E92E-13A0-D429A49A3A38}"/>
              </a:ext>
            </a:extLst>
          </p:cNvPr>
          <p:cNvCxnSpPr>
            <a:cxnSpLocks/>
          </p:cNvCxnSpPr>
          <p:nvPr/>
        </p:nvCxnSpPr>
        <p:spPr>
          <a:xfrm>
            <a:off x="7289867" y="153280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0F15D6F1-625E-98FB-7FF4-C6B56A064273}"/>
              </a:ext>
            </a:extLst>
          </p:cNvPr>
          <p:cNvCxnSpPr>
            <a:cxnSpLocks/>
          </p:cNvCxnSpPr>
          <p:nvPr/>
        </p:nvCxnSpPr>
        <p:spPr>
          <a:xfrm>
            <a:off x="7288700" y="3404123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230E6CC-2CF0-9F4C-8BB6-A3AD6FEB9017}"/>
              </a:ext>
            </a:extLst>
          </p:cNvPr>
          <p:cNvCxnSpPr>
            <a:cxnSpLocks/>
          </p:cNvCxnSpPr>
          <p:nvPr/>
        </p:nvCxnSpPr>
        <p:spPr>
          <a:xfrm>
            <a:off x="7289865" y="283347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46BFCB5-552C-D353-C4CD-FBCF0E1A2AA4}"/>
              </a:ext>
            </a:extLst>
          </p:cNvPr>
          <p:cNvCxnSpPr>
            <a:cxnSpLocks/>
          </p:cNvCxnSpPr>
          <p:nvPr/>
        </p:nvCxnSpPr>
        <p:spPr>
          <a:xfrm>
            <a:off x="7289866" y="2229205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5F4A662C-9643-C506-6C4B-DF6079D4CAAB}"/>
              </a:ext>
            </a:extLst>
          </p:cNvPr>
          <p:cNvSpPr txBox="1"/>
          <p:nvPr/>
        </p:nvSpPr>
        <p:spPr>
          <a:xfrm>
            <a:off x="9027836" y="1322611"/>
            <a:ext cx="234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第一色阶：短期趋势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0BE3BBF-E407-1C5F-8591-0024E4E712CC}"/>
              </a:ext>
            </a:extLst>
          </p:cNvPr>
          <p:cNvSpPr txBox="1"/>
          <p:nvPr/>
        </p:nvSpPr>
        <p:spPr>
          <a:xfrm>
            <a:off x="9065158" y="2010442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第二色阶：中期趋势</a:t>
            </a:r>
            <a:endParaRPr lang="en-US" altLang="zh-CN" sz="18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D43506D-CEEA-D78B-F473-5AE052903B89}"/>
              </a:ext>
            </a:extLst>
          </p:cNvPr>
          <p:cNvSpPr txBox="1"/>
          <p:nvPr/>
        </p:nvSpPr>
        <p:spPr>
          <a:xfrm>
            <a:off x="9065158" y="2624333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第三色阶：长期趋势</a:t>
            </a:r>
            <a:endParaRPr lang="en-US" altLang="zh-CN" sz="18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F71F216-11C9-4E50-7BD8-52FDED68C496}"/>
              </a:ext>
            </a:extLst>
          </p:cNvPr>
          <p:cNvSpPr txBox="1"/>
          <p:nvPr/>
        </p:nvSpPr>
        <p:spPr>
          <a:xfrm>
            <a:off x="9093150" y="3219457"/>
            <a:ext cx="227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第四色阶：量能趋势</a:t>
            </a:r>
            <a:endParaRPr lang="en-US" altLang="zh-CN" sz="1800" b="1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0187644-679B-A411-8867-D5090B729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928" y="3963583"/>
            <a:ext cx="3722391" cy="14848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DEB284F-16DB-2A95-A6D3-B9A43133618A}"/>
              </a:ext>
            </a:extLst>
          </p:cNvPr>
          <p:cNvSpPr txBox="1"/>
          <p:nvPr/>
        </p:nvSpPr>
        <p:spPr>
          <a:xfrm>
            <a:off x="8295412" y="5650231"/>
            <a:ext cx="342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神奇趋势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短线主力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中线主力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21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4DE5C-048D-8EF6-2075-4804ECB81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FA0394A-8376-8DD1-838E-86FFA1723893}"/>
              </a:ext>
            </a:extLst>
          </p:cNvPr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短线选股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爆量控盘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——N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字回档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B1DFA2-8F5E-8B85-D776-0A43956A26E6}"/>
              </a:ext>
            </a:extLst>
          </p:cNvPr>
          <p:cNvSpPr txBox="1"/>
          <p:nvPr/>
        </p:nvSpPr>
        <p:spPr>
          <a:xfrm>
            <a:off x="156430" y="5498572"/>
            <a:ext cx="55321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+mn-ea"/>
              </a:rPr>
              <a:t>①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趋势符合</a:t>
            </a:r>
            <a:r>
              <a:rPr lang="en-US" altLang="zh-CN" sz="1400" dirty="0">
                <a:latin typeface="+mn-ea"/>
              </a:rPr>
              <a:t>——</a:t>
            </a:r>
            <a:r>
              <a:rPr lang="zh-CN" altLang="en-US" sz="1400" dirty="0">
                <a:latin typeface="+mn-ea"/>
              </a:rPr>
              <a:t>神奇色阶三阶全红</a:t>
            </a:r>
            <a:r>
              <a:rPr lang="en-US" altLang="zh-CN" sz="1400" dirty="0">
                <a:latin typeface="+mn-ea"/>
              </a:rPr>
              <a:t>——</a:t>
            </a:r>
            <a:r>
              <a:rPr lang="zh-CN" altLang="en-US" sz="1400" dirty="0">
                <a:latin typeface="+mn-ea"/>
              </a:rPr>
              <a:t>短中长期趋势向好</a:t>
            </a:r>
            <a:endParaRPr lang="en-US" altLang="zh-CN" sz="1400" dirty="0">
              <a:latin typeface="+mn-ea"/>
            </a:endParaRPr>
          </a:p>
          <a:p>
            <a:r>
              <a:rPr lang="zh-CN" altLang="en-US" sz="1400" dirty="0">
                <a:latin typeface="+mn-ea"/>
              </a:rPr>
              <a:t>②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资金符合</a:t>
            </a:r>
            <a:r>
              <a:rPr lang="en-US" altLang="zh-CN" sz="1400" dirty="0">
                <a:latin typeface="+mn-ea"/>
              </a:rPr>
              <a:t>——</a:t>
            </a:r>
            <a:r>
              <a:rPr lang="zh-CN" altLang="en-US" sz="1400" dirty="0">
                <a:latin typeface="+mn-ea"/>
              </a:rPr>
              <a:t>主力动向</a:t>
            </a:r>
            <a:r>
              <a:rPr lang="en-US" altLang="zh-CN" sz="1400" dirty="0">
                <a:latin typeface="+mn-ea"/>
              </a:rPr>
              <a:t>N</a:t>
            </a:r>
            <a:r>
              <a:rPr lang="zh-CN" altLang="en-US" sz="1400" dirty="0">
                <a:latin typeface="+mn-ea"/>
              </a:rPr>
              <a:t>倍爆量</a:t>
            </a:r>
            <a:endParaRPr lang="en-US" altLang="zh-CN" sz="1400" dirty="0">
              <a:latin typeface="+mn-ea"/>
            </a:endParaRPr>
          </a:p>
          <a:p>
            <a:r>
              <a:rPr lang="zh-CN" altLang="en-US" sz="1400" dirty="0">
                <a:latin typeface="+mn-ea"/>
              </a:rPr>
              <a:t>③</a:t>
            </a:r>
            <a:r>
              <a:rPr lang="zh-CN" altLang="en-US" sz="1400" b="1" dirty="0">
                <a:solidFill>
                  <a:srgbClr val="00B0F0"/>
                </a:solidFill>
                <a:latin typeface="+mn-ea"/>
              </a:rPr>
              <a:t>主力洗筹</a:t>
            </a:r>
            <a:r>
              <a:rPr lang="en-US" altLang="zh-CN" sz="1400" dirty="0">
                <a:latin typeface="+mn-ea"/>
              </a:rPr>
              <a:t>——</a:t>
            </a:r>
            <a:r>
              <a:rPr lang="zh-CN" altLang="en-US" sz="1400" dirty="0">
                <a:latin typeface="+mn-ea"/>
              </a:rPr>
              <a:t>回档中期生命线时：控盘增加</a:t>
            </a:r>
            <a:r>
              <a:rPr lang="en-US" altLang="zh-CN" sz="1400" dirty="0">
                <a:latin typeface="+mn-ea"/>
              </a:rPr>
              <a:t>+</a:t>
            </a:r>
            <a:r>
              <a:rPr lang="zh-CN" altLang="en-US" sz="1400" dirty="0">
                <a:latin typeface="+mn-ea"/>
              </a:rPr>
              <a:t>主力动向小绿</a:t>
            </a:r>
            <a:r>
              <a:rPr lang="en-US" altLang="zh-CN" sz="1400" dirty="0">
                <a:latin typeface="+mn-ea"/>
              </a:rPr>
              <a:t>/</a:t>
            </a:r>
            <a:r>
              <a:rPr lang="zh-CN" altLang="en-US" sz="1400" dirty="0">
                <a:latin typeface="+mn-ea"/>
              </a:rPr>
              <a:t>红柱</a:t>
            </a:r>
            <a:endParaRPr lang="en-US" altLang="zh-CN" sz="1400" dirty="0"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B1B2453-6789-EB80-356E-321057E11673}"/>
              </a:ext>
            </a:extLst>
          </p:cNvPr>
          <p:cNvSpPr txBox="1"/>
          <p:nvPr/>
        </p:nvSpPr>
        <p:spPr>
          <a:xfrm>
            <a:off x="5425426" y="5498572"/>
            <a:ext cx="2997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买点（先手时机） ：</a:t>
            </a:r>
            <a:endParaRPr lang="en-US" altLang="zh-CN" sz="14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400" dirty="0">
                <a:latin typeface="+mn-ea"/>
              </a:rPr>
              <a:t>神奇第一色阶红柱</a:t>
            </a:r>
            <a:r>
              <a:rPr lang="en-US" altLang="zh-CN" sz="1400" dirty="0">
                <a:latin typeface="+mn-ea"/>
              </a:rPr>
              <a:t>+</a:t>
            </a:r>
            <a:r>
              <a:rPr lang="zh-CN" altLang="en-US" sz="1400" dirty="0">
                <a:latin typeface="+mn-ea"/>
              </a:rPr>
              <a:t>当日主力流入</a:t>
            </a:r>
            <a:endParaRPr lang="en-US" altLang="zh-CN" sz="1400" dirty="0">
              <a:latin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FD886FA-65D8-87D3-CD3B-034506DB5D57}"/>
              </a:ext>
            </a:extLst>
          </p:cNvPr>
          <p:cNvSpPr txBox="1"/>
          <p:nvPr/>
        </p:nvSpPr>
        <p:spPr>
          <a:xfrm>
            <a:off x="8402602" y="5498572"/>
            <a:ext cx="36329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B050"/>
                </a:solidFill>
              </a:rPr>
              <a:t>卖点（止盈止损） ：</a:t>
            </a:r>
          </a:p>
          <a:p>
            <a:r>
              <a:rPr lang="zh-CN" altLang="en-US" sz="1400" dirty="0"/>
              <a:t>①第一色阶（灰柱降半仓丨绿柱清仓跑）</a:t>
            </a:r>
          </a:p>
          <a:p>
            <a:r>
              <a:rPr lang="zh-CN" altLang="en-US" sz="1400" dirty="0"/>
              <a:t>②触碰前期压力位适当降低仓位（两点一线）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9E951EE-047B-D081-438C-9225331329AA}"/>
              </a:ext>
            </a:extLst>
          </p:cNvPr>
          <p:cNvSpPr txBox="1"/>
          <p:nvPr/>
        </p:nvSpPr>
        <p:spPr>
          <a:xfrm>
            <a:off x="97707" y="6596390"/>
            <a:ext cx="12264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b="1" dirty="0">
                <a:solidFill>
                  <a:schemeClr val="bg2"/>
                </a:solidFill>
              </a:rPr>
              <a:t>所涉个股仅作案例分析和教学使用，不构成具体的投资建议，投资者应独立决策并自担风险。个别情况不代表普遍现象，个股历史涨幅不预示其未来表现，市场有风险，投资需谨慎！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1ED3776-DE38-61D3-B5AB-2560AAB67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38" y="783956"/>
            <a:ext cx="10117124" cy="4716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9F95B02-A7ED-0FA3-807E-DEBA7ED01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438" y="4153946"/>
            <a:ext cx="4651184" cy="13446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983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10811" y="5591758"/>
            <a:ext cx="9770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现状：资金翻绿（量能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1.27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捕捞季节金叉（绿柱缩长）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跌停板数量减少 涨停板数量突破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100——</a:t>
            </a:r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买盘枯竭缓解，短线情绪回暖</a:t>
            </a:r>
            <a:endParaRPr lang="en-US" altLang="zh-CN" sz="1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策略：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层仓位丨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中特估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芯片概念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防守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进攻</a:t>
            </a:r>
            <a:endParaRPr lang="zh-CN" altLang="en-US" sz="12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731C6EF-15D2-A4BA-88A4-26BDAE9A4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811" y="752762"/>
            <a:ext cx="9770378" cy="47941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3DB73E9-538D-B0B7-6C01-B33980290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0811" y="4040771"/>
            <a:ext cx="2388066" cy="15061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板块精选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十八罗汉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6395" y="782121"/>
            <a:ext cx="567852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+mn-ea"/>
              </a:rPr>
              <a:t>十八罗汉：十八个不同的行业板块全方位覆盖</a:t>
            </a:r>
            <a:r>
              <a:rPr lang="en-US" altLang="zh-CN" b="1" dirty="0">
                <a:latin typeface="+mn-ea"/>
              </a:rPr>
              <a:t>A</a:t>
            </a:r>
            <a:r>
              <a:rPr lang="zh-CN" altLang="en-US" b="1" dirty="0">
                <a:latin typeface="+mn-ea"/>
              </a:rPr>
              <a:t>股市场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高位题材：</a:t>
            </a:r>
          </a:p>
          <a:p>
            <a:r>
              <a:rPr lang="zh-CN" altLang="en-US" sz="1600" dirty="0">
                <a:latin typeface="+mn-ea"/>
              </a:rPr>
              <a:t>人工智能：算力租赁；</a:t>
            </a:r>
            <a:r>
              <a:rPr lang="en-US" altLang="zh-CN" sz="1600" dirty="0">
                <a:latin typeface="+mn-ea"/>
              </a:rPr>
              <a:t>AIGC</a:t>
            </a:r>
            <a:r>
              <a:rPr lang="zh-CN" altLang="en-US" sz="1600" dirty="0">
                <a:latin typeface="+mn-ea"/>
              </a:rPr>
              <a:t>；传媒娱乐</a:t>
            </a:r>
          </a:p>
          <a:p>
            <a:r>
              <a:rPr lang="zh-CN" altLang="en-US" sz="1600" dirty="0">
                <a:latin typeface="+mn-ea"/>
              </a:rPr>
              <a:t>智能制造：低空经济；软件信息；工业母机</a:t>
            </a: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低位题材：</a:t>
            </a:r>
          </a:p>
          <a:p>
            <a:r>
              <a:rPr lang="zh-CN" altLang="en-US" sz="1600" dirty="0">
                <a:latin typeface="+mn-ea"/>
              </a:rPr>
              <a:t>大消费：食品饮料</a:t>
            </a:r>
            <a:endParaRPr lang="en-US" altLang="zh-CN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大科技：半导体元件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大军工：国防军工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大医药：生物医药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新能源：电气设备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消息刺激：</a:t>
            </a:r>
            <a:r>
              <a:rPr lang="zh-CN" altLang="en-US" sz="1600" dirty="0">
                <a:latin typeface="+mn-ea"/>
              </a:rPr>
              <a:t>智能驾驶；电子制造；电力行业；房地产业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顺周期：</a:t>
            </a:r>
            <a:r>
              <a:rPr lang="zh-CN" altLang="en-US" sz="1600" dirty="0">
                <a:latin typeface="+mn-ea"/>
              </a:rPr>
              <a:t>有色金属；化工制品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护盘：</a:t>
            </a:r>
            <a:r>
              <a:rPr lang="zh-CN" altLang="en-US" sz="1600" dirty="0">
                <a:latin typeface="+mn-ea"/>
              </a:rPr>
              <a:t>中特估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D988C9A-B4E8-49DA-EF80-4C4CC9E61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41" y="782121"/>
            <a:ext cx="5108250" cy="53679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神奇色阶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滚动净利润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主力控盘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6F46B4-6E0A-C8F1-67CD-FD2F36950B74}"/>
              </a:ext>
            </a:extLst>
          </p:cNvPr>
          <p:cNvSpPr txBox="1"/>
          <p:nvPr/>
        </p:nvSpPr>
        <p:spPr>
          <a:xfrm>
            <a:off x="842634" y="5640077"/>
            <a:ext cx="3229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滚动净利润紫柱（业绩预期强）</a:t>
            </a:r>
          </a:p>
        </p:txBody>
      </p:sp>
      <p:sp>
        <p:nvSpPr>
          <p:cNvPr id="11" name="圆柱体 10">
            <a:extLst>
              <a:ext uri="{FF2B5EF4-FFF2-40B4-BE49-F238E27FC236}">
                <a16:creationId xmlns:a16="http://schemas.microsoft.com/office/drawing/2014/main" id="{AD3FA3BE-5787-1863-3777-DDA7AE753AD5}"/>
              </a:ext>
            </a:extLst>
          </p:cNvPr>
          <p:cNvSpPr/>
          <p:nvPr/>
        </p:nvSpPr>
        <p:spPr>
          <a:xfrm>
            <a:off x="4901334" y="4809639"/>
            <a:ext cx="412318" cy="62163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柱体 11">
            <a:extLst>
              <a:ext uri="{FF2B5EF4-FFF2-40B4-BE49-F238E27FC236}">
                <a16:creationId xmlns:a16="http://schemas.microsoft.com/office/drawing/2014/main" id="{0DB42BBA-ADCA-21E7-2DB1-1EBA01087CAC}"/>
              </a:ext>
            </a:extLst>
          </p:cNvPr>
          <p:cNvSpPr/>
          <p:nvPr/>
        </p:nvSpPr>
        <p:spPr>
          <a:xfrm>
            <a:off x="5697512" y="4590151"/>
            <a:ext cx="412318" cy="833895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柱体 12">
            <a:extLst>
              <a:ext uri="{FF2B5EF4-FFF2-40B4-BE49-F238E27FC236}">
                <a16:creationId xmlns:a16="http://schemas.microsoft.com/office/drawing/2014/main" id="{D44D2073-356F-EF1D-5494-FE94EB914D1C}"/>
              </a:ext>
            </a:extLst>
          </p:cNvPr>
          <p:cNvSpPr/>
          <p:nvPr/>
        </p:nvSpPr>
        <p:spPr>
          <a:xfrm>
            <a:off x="6493689" y="4346008"/>
            <a:ext cx="412318" cy="1045888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柱体 13">
            <a:extLst>
              <a:ext uri="{FF2B5EF4-FFF2-40B4-BE49-F238E27FC236}">
                <a16:creationId xmlns:a16="http://schemas.microsoft.com/office/drawing/2014/main" id="{407D0FB4-A121-83F5-8B29-AA2C4FE5C8FC}"/>
              </a:ext>
            </a:extLst>
          </p:cNvPr>
          <p:cNvSpPr/>
          <p:nvPr/>
        </p:nvSpPr>
        <p:spPr>
          <a:xfrm>
            <a:off x="7289867" y="4123295"/>
            <a:ext cx="412317" cy="1300751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A8D899F-0D5F-A19F-99F2-7A11B8680DC5}"/>
              </a:ext>
            </a:extLst>
          </p:cNvPr>
          <p:cNvSpPr txBox="1"/>
          <p:nvPr/>
        </p:nvSpPr>
        <p:spPr>
          <a:xfrm>
            <a:off x="4994947" y="5715904"/>
            <a:ext cx="278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主力控盘增加（主力吸筹）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A094BB-15CA-1856-E354-FE721B18F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30" y="1142096"/>
            <a:ext cx="6140819" cy="2547893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F06CC614-0460-4225-832C-84FEC897003F}"/>
              </a:ext>
            </a:extLst>
          </p:cNvPr>
          <p:cNvCxnSpPr>
            <a:cxnSpLocks/>
          </p:cNvCxnSpPr>
          <p:nvPr/>
        </p:nvCxnSpPr>
        <p:spPr>
          <a:xfrm>
            <a:off x="7289867" y="153280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70219F1-2B32-A9B5-EF77-28122A4C709B}"/>
              </a:ext>
            </a:extLst>
          </p:cNvPr>
          <p:cNvCxnSpPr>
            <a:cxnSpLocks/>
          </p:cNvCxnSpPr>
          <p:nvPr/>
        </p:nvCxnSpPr>
        <p:spPr>
          <a:xfrm>
            <a:off x="7288700" y="3404123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A32A0D1-E64A-E89B-D240-06BD8FEF7ECB}"/>
              </a:ext>
            </a:extLst>
          </p:cNvPr>
          <p:cNvCxnSpPr>
            <a:cxnSpLocks/>
          </p:cNvCxnSpPr>
          <p:nvPr/>
        </p:nvCxnSpPr>
        <p:spPr>
          <a:xfrm>
            <a:off x="7289865" y="283347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AC7128A-C3A4-E860-05D5-7254A7981394}"/>
              </a:ext>
            </a:extLst>
          </p:cNvPr>
          <p:cNvCxnSpPr>
            <a:cxnSpLocks/>
          </p:cNvCxnSpPr>
          <p:nvPr/>
        </p:nvCxnSpPr>
        <p:spPr>
          <a:xfrm>
            <a:off x="7289866" y="2229205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6EF2E7EC-A3E5-1F28-EF1D-FF446F197980}"/>
              </a:ext>
            </a:extLst>
          </p:cNvPr>
          <p:cNvSpPr txBox="1"/>
          <p:nvPr/>
        </p:nvSpPr>
        <p:spPr>
          <a:xfrm>
            <a:off x="9027836" y="1322611"/>
            <a:ext cx="234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第一色阶：短期趋势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0731842-CA9E-2BF9-557E-13EC331E272D}"/>
              </a:ext>
            </a:extLst>
          </p:cNvPr>
          <p:cNvSpPr txBox="1"/>
          <p:nvPr/>
        </p:nvSpPr>
        <p:spPr>
          <a:xfrm>
            <a:off x="9065158" y="2010442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第二色阶：中期趋势</a:t>
            </a:r>
            <a:endParaRPr lang="en-US" altLang="zh-CN" sz="18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F9C9E5D-A230-4904-FB13-01A7D4C09D93}"/>
              </a:ext>
            </a:extLst>
          </p:cNvPr>
          <p:cNvSpPr txBox="1"/>
          <p:nvPr/>
        </p:nvSpPr>
        <p:spPr>
          <a:xfrm>
            <a:off x="9065158" y="2624333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第三色阶：长期趋势</a:t>
            </a:r>
            <a:endParaRPr lang="en-US" altLang="zh-CN" sz="18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4994713-1F77-2A78-A62F-C03F159D1285}"/>
              </a:ext>
            </a:extLst>
          </p:cNvPr>
          <p:cNvSpPr txBox="1"/>
          <p:nvPr/>
        </p:nvSpPr>
        <p:spPr>
          <a:xfrm>
            <a:off x="9093150" y="3219457"/>
            <a:ext cx="227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第四色阶：量能趋势</a:t>
            </a:r>
            <a:endParaRPr lang="en-US" altLang="zh-CN" sz="1800" b="1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C7C7A71-AAF9-698F-2A71-ABCEE237372E}"/>
              </a:ext>
            </a:extLst>
          </p:cNvPr>
          <p:cNvSpPr txBox="1"/>
          <p:nvPr/>
        </p:nvSpPr>
        <p:spPr>
          <a:xfrm>
            <a:off x="8295412" y="5650231"/>
            <a:ext cx="342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神奇趋势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中线主力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业绩紫柱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F625225-2DCB-3E61-6A8E-646165CDDC54}"/>
              </a:ext>
            </a:extLst>
          </p:cNvPr>
          <p:cNvSpPr/>
          <p:nvPr/>
        </p:nvSpPr>
        <p:spPr>
          <a:xfrm>
            <a:off x="1001530" y="5120457"/>
            <a:ext cx="1283959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BD6A5A6F-904D-DAB3-B759-015CA9BB6FB2}"/>
              </a:ext>
            </a:extLst>
          </p:cNvPr>
          <p:cNvSpPr/>
          <p:nvPr/>
        </p:nvSpPr>
        <p:spPr>
          <a:xfrm>
            <a:off x="2285489" y="4941053"/>
            <a:ext cx="1640071" cy="5487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6E1264E-2C51-577E-CB24-605EA617F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317" y="3987980"/>
            <a:ext cx="3143250" cy="1543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800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C3748D-07C8-3AFE-AE0E-DBA847DE9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408" y="775909"/>
            <a:ext cx="10332548" cy="47411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2F76FF0-FB63-BEDF-1921-0DB8F490AE14}"/>
              </a:ext>
            </a:extLst>
          </p:cNvPr>
          <p:cNvSpPr txBox="1"/>
          <p:nvPr/>
        </p:nvSpPr>
        <p:spPr>
          <a:xfrm>
            <a:off x="819216" y="5593266"/>
            <a:ext cx="4540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选股：</a:t>
            </a:r>
            <a:endParaRPr lang="en-US" altLang="zh-CN" sz="120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①趋势符合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神奇色阶三阶全红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短中长期趋势向好</a:t>
            </a:r>
            <a:endParaRPr lang="en-US" altLang="zh-CN" sz="1200" dirty="0"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②资金符合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回档中期生命线时主力控盘增加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主力洗筹</a:t>
            </a:r>
            <a:endParaRPr lang="en-US" altLang="zh-CN" sz="1200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154006-B567-AB19-2C50-F43C6B2727EF}"/>
              </a:ext>
            </a:extLst>
          </p:cNvPr>
          <p:cNvSpPr txBox="1"/>
          <p:nvPr/>
        </p:nvSpPr>
        <p:spPr>
          <a:xfrm>
            <a:off x="5164055" y="5561429"/>
            <a:ext cx="3156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2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①回档中期生命线附近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盘中主力资金流入</a:t>
            </a:r>
            <a:endParaRPr lang="en-US" altLang="zh-CN" sz="1200" dirty="0"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②回档中期生命线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控盘增加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尾盘打底仓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802815-02A9-654F-E1A4-5C7E62D9C185}"/>
              </a:ext>
            </a:extLst>
          </p:cNvPr>
          <p:cNvSpPr txBox="1"/>
          <p:nvPr/>
        </p:nvSpPr>
        <p:spPr>
          <a:xfrm>
            <a:off x="8320720" y="5593266"/>
            <a:ext cx="3052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200" dirty="0"/>
              <a:t>①触碰前期压力位适当降低仓位</a:t>
            </a:r>
            <a:endParaRPr lang="en-US" altLang="zh-CN" sz="1200" dirty="0"/>
          </a:p>
          <a:p>
            <a:r>
              <a:rPr lang="zh-CN" altLang="en-US" sz="1200" dirty="0"/>
              <a:t>②第一色阶（灰柱降半仓丨绿柱清仓跑）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C452B-7CA1-00C7-1A01-9C6C563A2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52A3B2-2581-C3A3-0E07-44CD7DBEE0A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F69B72-6F9D-A962-18EC-0BE6B61A8B50}"/>
              </a:ext>
            </a:extLst>
          </p:cNvPr>
          <p:cNvSpPr txBox="1"/>
          <p:nvPr/>
        </p:nvSpPr>
        <p:spPr>
          <a:xfrm>
            <a:off x="978607" y="5529592"/>
            <a:ext cx="45408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选股：</a:t>
            </a:r>
            <a:endParaRPr lang="en-US" altLang="zh-CN" sz="105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①趋势符合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神奇色阶三阶全红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短中长期趋势向好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②资金符合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回档中期生命线时主力控盘增加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主力洗筹</a:t>
            </a:r>
            <a:endParaRPr lang="en-US" altLang="zh-CN" sz="1050" dirty="0">
              <a:latin typeface="+mn-ea"/>
            </a:endParaRPr>
          </a:p>
          <a:p>
            <a:r>
              <a:rPr lang="en-US" altLang="zh-CN" sz="1050" dirty="0">
                <a:latin typeface="+mn-ea"/>
              </a:rPr>
              <a:t>③</a:t>
            </a:r>
            <a:r>
              <a:rPr lang="zh-CN" altLang="en-US" sz="1050" dirty="0">
                <a:latin typeface="+mn-ea"/>
              </a:rPr>
              <a:t>业绩符合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滚动净利润紫柱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业绩预期好</a:t>
            </a:r>
            <a:endParaRPr lang="en-US" altLang="zh-CN" sz="1050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B8AC250-1A8E-A9D8-B43F-C467B5D8FD2D}"/>
              </a:ext>
            </a:extLst>
          </p:cNvPr>
          <p:cNvSpPr txBox="1"/>
          <p:nvPr/>
        </p:nvSpPr>
        <p:spPr>
          <a:xfrm>
            <a:off x="5164055" y="5545898"/>
            <a:ext cx="315666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05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①加仓做</a:t>
            </a:r>
            <a:r>
              <a:rPr lang="en-US" altLang="zh-CN" sz="1050" dirty="0">
                <a:latin typeface="+mn-ea"/>
              </a:rPr>
              <a:t>T</a:t>
            </a:r>
            <a:r>
              <a:rPr lang="zh-CN" altLang="en-US" sz="1050" dirty="0">
                <a:latin typeface="+mn-ea"/>
              </a:rPr>
              <a:t>：盘中主力资金流入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②回档中期生命线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捕捞季节强势金叉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3F7FFFA-E4CC-8200-31F7-09FCC4EAE55C}"/>
              </a:ext>
            </a:extLst>
          </p:cNvPr>
          <p:cNvSpPr txBox="1"/>
          <p:nvPr/>
        </p:nvSpPr>
        <p:spPr>
          <a:xfrm>
            <a:off x="8320720" y="5545898"/>
            <a:ext cx="30520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050" dirty="0"/>
              <a:t>①</a:t>
            </a:r>
            <a:r>
              <a:rPr lang="zh-CN" altLang="en-US" sz="1050" dirty="0">
                <a:latin typeface="+mn-ea"/>
              </a:rPr>
              <a:t>减仓做</a:t>
            </a:r>
            <a:r>
              <a:rPr lang="en-US" altLang="zh-CN" sz="1050" dirty="0">
                <a:latin typeface="+mn-ea"/>
              </a:rPr>
              <a:t>T</a:t>
            </a:r>
            <a:r>
              <a:rPr lang="zh-CN" altLang="en-US" sz="1050" dirty="0">
                <a:latin typeface="+mn-ea"/>
              </a:rPr>
              <a:t>：捕捞季节死叉</a:t>
            </a:r>
            <a:endParaRPr lang="en-US" altLang="zh-CN" sz="1050" dirty="0"/>
          </a:p>
          <a:p>
            <a:r>
              <a:rPr lang="zh-CN" altLang="en-US" sz="1050" dirty="0"/>
              <a:t>②第一色阶（绿柱清仓跑）</a:t>
            </a:r>
            <a:endParaRPr lang="en-US" altLang="zh-CN" sz="1050" dirty="0"/>
          </a:p>
          <a:p>
            <a:r>
              <a:rPr lang="en-US" altLang="zh-CN" sz="1050" dirty="0">
                <a:latin typeface="+mn-ea"/>
              </a:rPr>
              <a:t>③</a:t>
            </a:r>
            <a:r>
              <a:rPr lang="zh-CN" altLang="en-US" sz="1050" dirty="0"/>
              <a:t>触碰前期压力位适当降低仓位</a:t>
            </a:r>
            <a:endParaRPr lang="en-US" altLang="zh-CN" sz="105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013FB92-228E-B1C4-55A8-DEB8F451B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578" y="813732"/>
            <a:ext cx="10037940" cy="47418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61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E16C1AA-ADB3-EA8E-E5AC-A037D9D67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546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EEB4466-0826-B309-C6EF-05F200BE4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EF52AD4-3518-EAEB-9FC4-BA70949E0FCE}"/>
              </a:ext>
            </a:extLst>
          </p:cNvPr>
          <p:cNvSpPr txBox="1"/>
          <p:nvPr/>
        </p:nvSpPr>
        <p:spPr>
          <a:xfrm>
            <a:off x="0" y="1741240"/>
            <a:ext cx="11593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神奇色阶购买链接：</a:t>
            </a:r>
            <a:r>
              <a:rPr lang="en-US" altLang="zh-CN" dirty="0"/>
              <a:t>https://m.n8n8.cn/huodong/2019/profitModel/fund_zb_sqsj?open=renewal&amp;useId=400000672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2带货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2基础版-陈儒渊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355" y="4980305"/>
            <a:ext cx="1459865" cy="1459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735" y="5019040"/>
            <a:ext cx="2305050" cy="381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46745" y="5110480"/>
            <a:ext cx="26593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88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元</a:t>
            </a:r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/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年</a:t>
            </a:r>
          </a:p>
          <a:p>
            <a:pPr algn="ctr"/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176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元</a:t>
            </a:r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/2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年</a:t>
            </a:r>
          </a:p>
          <a:p>
            <a:pPr algn="ctr"/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微信扫码抢购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17500" y="6101715"/>
            <a:ext cx="4848860" cy="390525"/>
          </a:xfrm>
          <a:prstGeom prst="roundRect">
            <a:avLst>
              <a:gd name="adj" fmla="val 50000"/>
            </a:avLst>
          </a:prstGeom>
          <a:solidFill>
            <a:srgbClr val="FFEE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</a:rPr>
              <a:t>以上为特定条件、区间下的部分案例展示，不代表普遍现象，个股历史涨幅不预示其未来表现，过往收益亦不代表未来收益承诺。市场有风险，投资需谨慎！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2875" y="973920"/>
            <a:ext cx="6167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购买链接： </a:t>
            </a:r>
            <a:r>
              <a:rPr lang="en-US" altLang="zh-CN" dirty="0"/>
              <a:t>https://activity.n8n8.cn/link/level-2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168,&quot;width&quot;:18489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0,&quot;width&quot;:240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900</Words>
  <Application>Microsoft Office PowerPoint</Application>
  <PresentationFormat>宽屏</PresentationFormat>
  <Paragraphs>94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Noto Sans S Chinese Medium</vt:lpstr>
      <vt:lpstr>等线</vt:lpstr>
      <vt:lpstr>思源黑体 CN Bold</vt:lpstr>
      <vt:lpstr>思源黑体 CN Heavy</vt:lpstr>
      <vt:lpstr>思源黑体 CN Medium</vt:lpstr>
      <vt:lpstr>思源黑体 CN Normal</vt:lpstr>
      <vt:lpstr>微软雅黑</vt:lpstr>
      <vt:lpstr>优设标题黑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194</cp:revision>
  <dcterms:created xsi:type="dcterms:W3CDTF">2024-01-18T12:59:59Z</dcterms:created>
  <dcterms:modified xsi:type="dcterms:W3CDTF">2024-12-26T13:00:38Z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30654E6F6A3E4F1AAAFB9E56B514407C_12</vt:lpwstr>
  </property>
  <property fmtid="{D5CDD505-2E9C-101B-9397-08002B2CF9AE}" pid="3" name="KSOProductBuildVer">
    <vt:lpwstr>2052-12.1.0.16120</vt:lpwstr>
  </property>
</Properties>
</file>