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3" r:id="rId2"/>
    <p:sldId id="4495" r:id="rId3"/>
    <p:sldId id="4479" r:id="rId4"/>
    <p:sldId id="4489" r:id="rId5"/>
    <p:sldId id="4492" r:id="rId6"/>
    <p:sldId id="4493" r:id="rId7"/>
    <p:sldId id="4491" r:id="rId8"/>
    <p:sldId id="256" r:id="rId9"/>
    <p:sldId id="4483" r:id="rId10"/>
    <p:sldId id="4369" r:id="rId11"/>
    <p:sldId id="4490" r:id="rId12"/>
    <p:sldId id="259" r:id="rId13"/>
    <p:sldId id="27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E716-F315-5634-5A41-A377CA97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554BF9-8D6D-6108-FD5D-D703B88CC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55F7B2-09A8-C8F3-6A63-025410C02DF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54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CD9D-30F1-8BC0-9191-14185B02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A56F86-3ED4-0A50-9A22-FFA6FD49E3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0DAE89-8CF8-5479-1153-887C1B181D7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1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E6CC8-4C5D-9279-799E-1DC92B3E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ADCF1B-B024-A662-417A-608468988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BEBEE-E405-B72B-EA69-D15F02707C4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5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十字路口 两手准备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2025.1.16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滚动净利润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6F46B4-6E0A-C8F1-67CD-FD2F36950B74}"/>
              </a:ext>
            </a:extLst>
          </p:cNvPr>
          <p:cNvSpPr txBox="1"/>
          <p:nvPr/>
        </p:nvSpPr>
        <p:spPr>
          <a:xfrm>
            <a:off x="842634" y="5640077"/>
            <a:ext cx="322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滚动净利润紫柱（业绩预期强）</a:t>
            </a:r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AD3FA3BE-5787-1863-3777-DDA7AE753AD5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0DB42BBA-ADCA-21E7-2DB1-1EBA01087CAC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D44D2073-356F-EF1D-5494-FE94EB914D1C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407D0FB4-A121-83F5-8B29-AA2C4FE5C8FC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8D899F-0D5F-A19F-99F2-7A11B8680DC5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主力控盘增加（主力吸筹）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A094BB-15CA-1856-E354-FE721B18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06CC614-0460-4225-832C-84FEC897003F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70219F1-2B32-A9B5-EF77-28122A4C709B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A32A0D1-E64A-E89B-D240-06BD8FEF7ECB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AC7128A-C3A4-E860-05D5-7254A798139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EF2E7EC-A3E5-1F28-EF1D-FF446F197980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731842-CA9E-2BF9-557E-13EC331E272D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9C9E5D-A230-4904-FB13-01A7D4C09D93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994713-1F77-2A78-A62F-C03F159D1285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C7A71-AAF9-698F-2A71-ABCEE237372E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业绩紫柱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F625225-2DCB-3E61-6A8E-646165CDDC54}"/>
              </a:ext>
            </a:extLst>
          </p:cNvPr>
          <p:cNvSpPr/>
          <p:nvPr/>
        </p:nvSpPr>
        <p:spPr>
          <a:xfrm>
            <a:off x="1001530" y="5120457"/>
            <a:ext cx="1283959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D6A5A6F-904D-DAB3-B759-015CA9BB6FB2}"/>
              </a:ext>
            </a:extLst>
          </p:cNvPr>
          <p:cNvSpPr/>
          <p:nvPr/>
        </p:nvSpPr>
        <p:spPr>
          <a:xfrm>
            <a:off x="2285489" y="4941053"/>
            <a:ext cx="1640071" cy="548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6E1264E-2C51-577E-CB24-605EA617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317" y="3987980"/>
            <a:ext cx="3143250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00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452B-7CA1-00C7-1A01-9C6C563A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52A3B2-2581-C3A3-0E07-44CD7DBEE0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69B72-6F9D-A962-18EC-0BE6B61A8B50}"/>
              </a:ext>
            </a:extLst>
          </p:cNvPr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05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dirty="0">
                <a:latin typeface="+mn-ea"/>
              </a:rPr>
              <a:t>业绩符合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8AC250-1A8E-A9D8-B43F-C467B5D8FD2D}"/>
              </a:ext>
            </a:extLst>
          </p:cNvPr>
          <p:cNvSpPr txBox="1"/>
          <p:nvPr/>
        </p:nvSpPr>
        <p:spPr>
          <a:xfrm>
            <a:off x="6150830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捕捞季节强势金叉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13FB92-228E-B1C4-55A8-DEB8F451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17" y="762328"/>
            <a:ext cx="10037940" cy="47418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1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C3748D-07C8-3AFE-AE0E-DBA847DE9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08" y="775909"/>
            <a:ext cx="10332548" cy="4741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F76FF0-FB63-BEDF-1921-0DB8F490AE14}"/>
              </a:ext>
            </a:extLst>
          </p:cNvPr>
          <p:cNvSpPr txBox="1"/>
          <p:nvPr/>
        </p:nvSpPr>
        <p:spPr>
          <a:xfrm>
            <a:off x="819216" y="5593266"/>
            <a:ext cx="454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①趋势符合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神奇色阶三阶全红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短中长期趋势向好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②资金符合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回档中期生命线时主力控盘增加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主力洗筹</a:t>
            </a:r>
            <a:endParaRPr lang="en-US" altLang="zh-CN" sz="12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154006-B567-AB19-2C50-F43C6B2727EF}"/>
              </a:ext>
            </a:extLst>
          </p:cNvPr>
          <p:cNvSpPr txBox="1"/>
          <p:nvPr/>
        </p:nvSpPr>
        <p:spPr>
          <a:xfrm>
            <a:off x="5164055" y="5561429"/>
            <a:ext cx="3156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①回档中期生命线附近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盘中主力资金流入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②回档中期生命线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控盘增加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尾盘打底仓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802815-02A9-654F-E1A4-5C7E62D9C185}"/>
              </a:ext>
            </a:extLst>
          </p:cNvPr>
          <p:cNvSpPr txBox="1"/>
          <p:nvPr/>
        </p:nvSpPr>
        <p:spPr>
          <a:xfrm>
            <a:off x="8320720" y="5593266"/>
            <a:ext cx="305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200" dirty="0"/>
              <a:t>①触碰前期压力位适当降低仓位</a:t>
            </a:r>
            <a:endParaRPr lang="en-US" altLang="zh-CN" sz="1200" dirty="0"/>
          </a:p>
          <a:p>
            <a:r>
              <a:rPr lang="zh-CN" altLang="en-US" sz="1200" dirty="0"/>
              <a:t>②第一色阶（灰柱降半仓丨绿柱清仓跑）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两手准备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670" y="5232168"/>
            <a:ext cx="117278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现状：流动资金翻绿但绿柱缩短（两市量能：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1.27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捕捞季节水上金叉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红柱延长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回档智能辅助线上有支撑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十字路口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今天在海外市场的情绪加持下大幅冲高，随后无政策利好被兑现，午后探底回升（市场渴望上涨）题材加速轮动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新开服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小红书概念（一般新逻辑会持续一周）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层仓位丨高股息（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银行行业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小红书丨传媒娱乐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做最坚固的盾守住光明 做最锋利的矛击破黑暗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1923B1-37EA-1FAE-9854-1E2616F6E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957" y="757098"/>
            <a:ext cx="9316085" cy="4475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智能制造：低空经济；软件信息；工业母机</a:t>
            </a: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988C9A-B4E8-49DA-EF80-4C4CC9E6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41" y="782121"/>
            <a:ext cx="5108250" cy="5367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0AC7-4F57-19B6-3488-5117C8D2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303D57-439F-F3EC-FBD7-597D8A1D0F34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773872-0074-A73A-7E9E-75A7105E6C0B}"/>
              </a:ext>
            </a:extLst>
          </p:cNvPr>
          <p:cNvSpPr txBox="1"/>
          <p:nvPr/>
        </p:nvSpPr>
        <p:spPr>
          <a:xfrm>
            <a:off x="1082637" y="5705940"/>
            <a:ext cx="27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主力动向爆量（主力出手）</a:t>
            </a:r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25335A82-2EE4-1D67-0EE3-EC9724A31F7E}"/>
              </a:ext>
            </a:extLst>
          </p:cNvPr>
          <p:cNvSpPr/>
          <p:nvPr/>
        </p:nvSpPr>
        <p:spPr>
          <a:xfrm>
            <a:off x="1203962" y="4149319"/>
            <a:ext cx="342532" cy="1301261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D75BCF65-4445-A7BB-AC01-733FF5B1AF85}"/>
              </a:ext>
            </a:extLst>
          </p:cNvPr>
          <p:cNvSpPr/>
          <p:nvPr/>
        </p:nvSpPr>
        <p:spPr>
          <a:xfrm>
            <a:off x="1977831" y="5024169"/>
            <a:ext cx="261946" cy="426411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7">
            <a:extLst>
              <a:ext uri="{FF2B5EF4-FFF2-40B4-BE49-F238E27FC236}">
                <a16:creationId xmlns:a16="http://schemas.microsoft.com/office/drawing/2014/main" id="{EB20285D-2DC4-6D76-1771-8800BA2D3B2E}"/>
              </a:ext>
            </a:extLst>
          </p:cNvPr>
          <p:cNvSpPr/>
          <p:nvPr/>
        </p:nvSpPr>
        <p:spPr>
          <a:xfrm>
            <a:off x="2671114" y="5023710"/>
            <a:ext cx="261946" cy="426870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柱体 8">
            <a:extLst>
              <a:ext uri="{FF2B5EF4-FFF2-40B4-BE49-F238E27FC236}">
                <a16:creationId xmlns:a16="http://schemas.microsoft.com/office/drawing/2014/main" id="{E5AC775E-07FB-2F00-976B-C51EC594B97E}"/>
              </a:ext>
            </a:extLst>
          </p:cNvPr>
          <p:cNvSpPr/>
          <p:nvPr/>
        </p:nvSpPr>
        <p:spPr>
          <a:xfrm>
            <a:off x="3364397" y="3829197"/>
            <a:ext cx="412317" cy="160207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B676EA22-ABD0-BC4C-C2A1-6613C1DD5EF2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2A788A5E-B7BA-E273-C437-2CF96DC530B7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298C0BE6-6AEC-C0C8-0801-54CDE0A0074F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E461275E-6BD9-0016-D732-2BB34D1BDE47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AD2E54-0E15-EDAC-26FA-ED250E410A1E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主力控盘增加（主力洗筹）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197572-96FE-1D88-EFD7-7CAC1F42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85D4DA3-3B01-E92E-13A0-D429A49A3A38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F15D6F1-625E-98FB-7FF4-C6B56A064273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30E6CC-2CF0-9F4C-8BB6-A3AD6FEB9017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46BFCB5-552C-D353-C4CD-FBCF0E1A2AA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F4A662C-9643-C506-6C4B-DF6079D4CAAB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BE3BBF-E407-1C5F-8591-0024E4E712CC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43506D-CEEA-D78B-F473-5AE052903B89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71F216-11C9-4E50-7BD8-52FDED68C496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0187644-679B-A411-8867-D5090B72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28" y="3963583"/>
            <a:ext cx="3722391" cy="1484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DEB284F-16DB-2A95-A6D3-B9A43133618A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21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F7F3D-97DC-8CC5-AE20-35116B91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6045C7-D84B-3D72-1CAB-482DC20CC1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86B01F-8150-EEA7-1598-86B64F19D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01" y="802459"/>
            <a:ext cx="10821798" cy="52530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390F-5F95-DA12-CA79-EE445D13F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1FEC17-438C-ED0C-0C23-AC9C51D359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7BCD74-23E5-75B4-F588-8F31FB308EA0}"/>
              </a:ext>
            </a:extLst>
          </p:cNvPr>
          <p:cNvSpPr txBox="1"/>
          <p:nvPr/>
        </p:nvSpPr>
        <p:spPr>
          <a:xfrm>
            <a:off x="978607" y="5529592"/>
            <a:ext cx="51684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+mn-ea"/>
              </a:rPr>
              <a:t>选股：</a:t>
            </a:r>
            <a:endParaRPr lang="en-US" altLang="zh-CN" sz="1050" b="1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主力动向</a:t>
            </a:r>
            <a:r>
              <a:rPr lang="en-US" altLang="zh-CN" sz="1050" b="1" dirty="0">
                <a:solidFill>
                  <a:srgbClr val="7030A0"/>
                </a:solidFill>
                <a:latin typeface="+mn-ea"/>
              </a:rPr>
              <a:t>N</a:t>
            </a:r>
            <a:r>
              <a:rPr lang="zh-CN" altLang="en-US" sz="1050" dirty="0">
                <a:latin typeface="+mn-ea"/>
              </a:rPr>
              <a:t>倍爆量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短线主力资金出手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主力洗筹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回档中期生命线时主力控盘增加丨主力动向小红</a:t>
            </a:r>
            <a:r>
              <a:rPr lang="en-US" altLang="zh-CN" sz="1050" dirty="0">
                <a:latin typeface="+mn-ea"/>
              </a:rPr>
              <a:t>/</a:t>
            </a:r>
            <a:r>
              <a:rPr lang="zh-CN" altLang="en-US" sz="1050" dirty="0">
                <a:latin typeface="+mn-ea"/>
              </a:rPr>
              <a:t>绿柱（警惕蓝柱）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DAD56E-AEFC-0C41-E496-5346E1286232}"/>
              </a:ext>
            </a:extLst>
          </p:cNvPr>
          <p:cNvSpPr txBox="1"/>
          <p:nvPr/>
        </p:nvSpPr>
        <p:spPr>
          <a:xfrm>
            <a:off x="6147064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捕捞季节水上金叉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4EBEF4-1A22-6AF7-462F-EA2335699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518" y="774467"/>
            <a:ext cx="10185092" cy="47424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1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F315B2-79B3-98E4-BC8C-F2D564F08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4A94F9-BF9A-1A09-57F8-2ABC6CD04AD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主线淘金购买链接：</a:t>
            </a:r>
            <a:r>
              <a:rPr lang="en-US" altLang="zh-CN" b="1" dirty="0"/>
              <a:t> https://activity.n8n8.cn/pc-page/pc/zxtj?pageId=400001276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6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D8DE79-8E9B-4A31-9211-3C57D005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EF52AD4-3518-EAEB-9FC4-BA70949E0FCE}"/>
              </a:ext>
            </a:extLst>
          </p:cNvPr>
          <p:cNvSpPr txBox="1"/>
          <p:nvPr/>
        </p:nvSpPr>
        <p:spPr>
          <a:xfrm>
            <a:off x="0" y="0"/>
            <a:ext cx="1159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神奇色阶购买链接：</a:t>
            </a:r>
            <a:r>
              <a:rPr lang="en-US" altLang="zh-CN" dirty="0"/>
              <a:t>https://m.n8n8.cn/huodong/2019/profitModel/fund_zb_sqsj?open=renewal&amp;useId=400000672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2带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2基础版-陈儒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55" y="4980305"/>
            <a:ext cx="1459865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5019040"/>
            <a:ext cx="230505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110480"/>
            <a:ext cx="2659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88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176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/2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微信扫码抢购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7500" y="6101715"/>
            <a:ext cx="4848860" cy="390525"/>
          </a:xfrm>
          <a:prstGeom prst="roundRect">
            <a:avLst>
              <a:gd name="adj" fmla="val 50000"/>
            </a:avLst>
          </a:prstGeom>
          <a:solidFill>
            <a:srgbClr val="FF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以上为特定条件、区间下的部分案例展示，不代表普遍现象，个股历史涨幅不预示其未来表现，过往收益亦不代表未来收益承诺。市场有风险，投资需谨慎！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875" y="973920"/>
            <a:ext cx="616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购买链接： </a:t>
            </a:r>
            <a:r>
              <a:rPr lang="en-US" altLang="zh-CN" dirty="0"/>
              <a:t>https://activity.n8n8.cn/link/level-2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946</Words>
  <Application>Microsoft Office PowerPoint</Application>
  <PresentationFormat>宽屏</PresentationFormat>
  <Paragraphs>94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Noto Sans S Chinese Medium</vt:lpstr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优设标题黑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201</cp:revision>
  <dcterms:created xsi:type="dcterms:W3CDTF">2024-01-18T12:59:59Z</dcterms:created>
  <dcterms:modified xsi:type="dcterms:W3CDTF">2025-01-16T12:59:28Z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