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4497" r:id="rId2"/>
    <p:sldId id="4499" r:id="rId3"/>
    <p:sldId id="4479" r:id="rId4"/>
    <p:sldId id="4369" r:id="rId5"/>
    <p:sldId id="4492" r:id="rId6"/>
    <p:sldId id="4490" r:id="rId7"/>
    <p:sldId id="4491" r:id="rId8"/>
    <p:sldId id="4498" r:id="rId9"/>
    <p:sldId id="4483" r:id="rId10"/>
    <p:sldId id="4489" r:id="rId11"/>
    <p:sldId id="4500" r:id="rId12"/>
    <p:sldId id="4493" r:id="rId13"/>
    <p:sldId id="270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AE716-F315-5634-5A41-A377CA974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E554BF9-8D6D-6108-FD5D-D703B88CC7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E55F7B2-09A8-C8F3-6A63-025410C02DF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546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E6CC8-4C5D-9279-799E-1DC92B3E2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FADCF1B-B024-A662-417A-6084689887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5BEBEE-E405-B72B-EA69-D15F02707C4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758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890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F82FF-68A5-9433-EB8A-645753B6D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2063880-471A-BB3B-3EC2-2212AB98E6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B595BA6-46F4-D17E-3517-0AE40F5E4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06B8A1-CC98-7987-CFD4-76073FEFB4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635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53732-54DE-36B6-FB9E-7CF061777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BB8A638-8564-055B-5583-B671811CAA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D95E79-0293-0290-9D76-01D4CAF811C8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768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ECD9D-30F1-8BC0-9191-14185B029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2A56F86-3ED4-0A50-9A22-FFA6FD49E3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0DAE89-8CF8-5479-1153-887C1B181D7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714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4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20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无惧调整  强者恒强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陈儒渊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10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11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12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</a:p>
          </p:txBody>
        </p:sp>
        <p:sp>
          <p:nvSpPr>
            <p:cNvPr id="21" name="文本框 20"/>
            <p:cNvSpPr txBox="1"/>
            <p:nvPr>
              <p:custDataLst>
                <p:tags r:id="rId13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A1120623090007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6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7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8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</a:p>
          </p:txBody>
        </p:sp>
        <p:sp>
          <p:nvSpPr>
            <p:cNvPr id="30" name="文本框 29"/>
            <p:cNvSpPr txBox="1"/>
            <p:nvPr>
              <p:custDataLst>
                <p:tags r:id="rId9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2025.2.20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C0AC7-4F57-19B6-3488-5117C8D26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C303D57-439F-F3EC-FBD7-597D8A1D0F34}"/>
              </a:ext>
            </a:extLst>
          </p:cNvPr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神奇色阶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主力爆量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主力控盘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A773872-0074-A73A-7E9E-75A7105E6C0B}"/>
              </a:ext>
            </a:extLst>
          </p:cNvPr>
          <p:cNvSpPr txBox="1"/>
          <p:nvPr/>
        </p:nvSpPr>
        <p:spPr>
          <a:xfrm>
            <a:off x="1082637" y="5705940"/>
            <a:ext cx="2780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主力动向爆量（主力出手）</a:t>
            </a:r>
          </a:p>
        </p:txBody>
      </p:sp>
      <p:sp>
        <p:nvSpPr>
          <p:cNvPr id="3" name="圆柱体 2">
            <a:extLst>
              <a:ext uri="{FF2B5EF4-FFF2-40B4-BE49-F238E27FC236}">
                <a16:creationId xmlns:a16="http://schemas.microsoft.com/office/drawing/2014/main" id="{25335A82-2EE4-1D67-0EE3-EC9724A31F7E}"/>
              </a:ext>
            </a:extLst>
          </p:cNvPr>
          <p:cNvSpPr/>
          <p:nvPr/>
        </p:nvSpPr>
        <p:spPr>
          <a:xfrm>
            <a:off x="1203962" y="4149319"/>
            <a:ext cx="342532" cy="1301261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柱体 5">
            <a:extLst>
              <a:ext uri="{FF2B5EF4-FFF2-40B4-BE49-F238E27FC236}">
                <a16:creationId xmlns:a16="http://schemas.microsoft.com/office/drawing/2014/main" id="{D75BCF65-4445-A7BB-AC01-733FF5B1AF85}"/>
              </a:ext>
            </a:extLst>
          </p:cNvPr>
          <p:cNvSpPr/>
          <p:nvPr/>
        </p:nvSpPr>
        <p:spPr>
          <a:xfrm>
            <a:off x="1977831" y="5024169"/>
            <a:ext cx="261946" cy="426411"/>
          </a:xfrm>
          <a:prstGeom prst="ca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柱体 7">
            <a:extLst>
              <a:ext uri="{FF2B5EF4-FFF2-40B4-BE49-F238E27FC236}">
                <a16:creationId xmlns:a16="http://schemas.microsoft.com/office/drawing/2014/main" id="{EB20285D-2DC4-6D76-1771-8800BA2D3B2E}"/>
              </a:ext>
            </a:extLst>
          </p:cNvPr>
          <p:cNvSpPr/>
          <p:nvPr/>
        </p:nvSpPr>
        <p:spPr>
          <a:xfrm>
            <a:off x="2671114" y="5023710"/>
            <a:ext cx="261946" cy="426870"/>
          </a:xfrm>
          <a:prstGeom prst="can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柱体 8">
            <a:extLst>
              <a:ext uri="{FF2B5EF4-FFF2-40B4-BE49-F238E27FC236}">
                <a16:creationId xmlns:a16="http://schemas.microsoft.com/office/drawing/2014/main" id="{E5AC775E-07FB-2F00-976B-C51EC594B97E}"/>
              </a:ext>
            </a:extLst>
          </p:cNvPr>
          <p:cNvSpPr/>
          <p:nvPr/>
        </p:nvSpPr>
        <p:spPr>
          <a:xfrm>
            <a:off x="3364397" y="3829197"/>
            <a:ext cx="412317" cy="1602079"/>
          </a:xfrm>
          <a:prstGeom prst="can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柱体 10">
            <a:extLst>
              <a:ext uri="{FF2B5EF4-FFF2-40B4-BE49-F238E27FC236}">
                <a16:creationId xmlns:a16="http://schemas.microsoft.com/office/drawing/2014/main" id="{B676EA22-ABD0-BC4C-C2A1-6613C1DD5EF2}"/>
              </a:ext>
            </a:extLst>
          </p:cNvPr>
          <p:cNvSpPr/>
          <p:nvPr/>
        </p:nvSpPr>
        <p:spPr>
          <a:xfrm>
            <a:off x="4901334" y="4809639"/>
            <a:ext cx="412318" cy="621637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柱体 11">
            <a:extLst>
              <a:ext uri="{FF2B5EF4-FFF2-40B4-BE49-F238E27FC236}">
                <a16:creationId xmlns:a16="http://schemas.microsoft.com/office/drawing/2014/main" id="{2A788A5E-B7BA-E273-C437-2CF96DC530B7}"/>
              </a:ext>
            </a:extLst>
          </p:cNvPr>
          <p:cNvSpPr/>
          <p:nvPr/>
        </p:nvSpPr>
        <p:spPr>
          <a:xfrm>
            <a:off x="5697512" y="4590151"/>
            <a:ext cx="412318" cy="833895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柱体 12">
            <a:extLst>
              <a:ext uri="{FF2B5EF4-FFF2-40B4-BE49-F238E27FC236}">
                <a16:creationId xmlns:a16="http://schemas.microsoft.com/office/drawing/2014/main" id="{298C0BE6-6AEC-C0C8-0801-54CDE0A0074F}"/>
              </a:ext>
            </a:extLst>
          </p:cNvPr>
          <p:cNvSpPr/>
          <p:nvPr/>
        </p:nvSpPr>
        <p:spPr>
          <a:xfrm>
            <a:off x="6493689" y="4346008"/>
            <a:ext cx="412318" cy="1045888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柱体 13">
            <a:extLst>
              <a:ext uri="{FF2B5EF4-FFF2-40B4-BE49-F238E27FC236}">
                <a16:creationId xmlns:a16="http://schemas.microsoft.com/office/drawing/2014/main" id="{E461275E-6BD9-0016-D732-2BB34D1BDE47}"/>
              </a:ext>
            </a:extLst>
          </p:cNvPr>
          <p:cNvSpPr/>
          <p:nvPr/>
        </p:nvSpPr>
        <p:spPr>
          <a:xfrm>
            <a:off x="7289867" y="4123295"/>
            <a:ext cx="412317" cy="1300751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BAD2E54-0E15-EDAC-26FA-ED250E410A1E}"/>
              </a:ext>
            </a:extLst>
          </p:cNvPr>
          <p:cNvSpPr txBox="1"/>
          <p:nvPr/>
        </p:nvSpPr>
        <p:spPr>
          <a:xfrm>
            <a:off x="4994947" y="5715904"/>
            <a:ext cx="2780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主力控盘增加（主力洗筹）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197572-96FE-1D88-EFD7-7CAC1F420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30" y="1142096"/>
            <a:ext cx="6140819" cy="2547893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585D4DA3-3B01-E92E-13A0-D429A49A3A38}"/>
              </a:ext>
            </a:extLst>
          </p:cNvPr>
          <p:cNvCxnSpPr>
            <a:cxnSpLocks/>
          </p:cNvCxnSpPr>
          <p:nvPr/>
        </p:nvCxnSpPr>
        <p:spPr>
          <a:xfrm>
            <a:off x="7289867" y="153280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0F15D6F1-625E-98FB-7FF4-C6B56A064273}"/>
              </a:ext>
            </a:extLst>
          </p:cNvPr>
          <p:cNvCxnSpPr>
            <a:cxnSpLocks/>
          </p:cNvCxnSpPr>
          <p:nvPr/>
        </p:nvCxnSpPr>
        <p:spPr>
          <a:xfrm>
            <a:off x="7288700" y="3404123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230E6CC-2CF0-9F4C-8BB6-A3AD6FEB9017}"/>
              </a:ext>
            </a:extLst>
          </p:cNvPr>
          <p:cNvCxnSpPr>
            <a:cxnSpLocks/>
          </p:cNvCxnSpPr>
          <p:nvPr/>
        </p:nvCxnSpPr>
        <p:spPr>
          <a:xfrm>
            <a:off x="7289865" y="283347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D46BFCB5-552C-D353-C4CD-FBCF0E1A2AA4}"/>
              </a:ext>
            </a:extLst>
          </p:cNvPr>
          <p:cNvCxnSpPr>
            <a:cxnSpLocks/>
          </p:cNvCxnSpPr>
          <p:nvPr/>
        </p:nvCxnSpPr>
        <p:spPr>
          <a:xfrm>
            <a:off x="7289866" y="2229205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5F4A662C-9643-C506-6C4B-DF6079D4CAAB}"/>
              </a:ext>
            </a:extLst>
          </p:cNvPr>
          <p:cNvSpPr txBox="1"/>
          <p:nvPr/>
        </p:nvSpPr>
        <p:spPr>
          <a:xfrm>
            <a:off x="9027836" y="1322611"/>
            <a:ext cx="234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第一色阶：短期趋势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0BE3BBF-E407-1C5F-8591-0024E4E712CC}"/>
              </a:ext>
            </a:extLst>
          </p:cNvPr>
          <p:cNvSpPr txBox="1"/>
          <p:nvPr/>
        </p:nvSpPr>
        <p:spPr>
          <a:xfrm>
            <a:off x="9065158" y="2010442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第二色阶：中期趋势</a:t>
            </a:r>
            <a:endParaRPr lang="en-US" altLang="zh-CN" sz="18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D43506D-CEEA-D78B-F473-5AE052903B89}"/>
              </a:ext>
            </a:extLst>
          </p:cNvPr>
          <p:cNvSpPr txBox="1"/>
          <p:nvPr/>
        </p:nvSpPr>
        <p:spPr>
          <a:xfrm>
            <a:off x="9065158" y="2624333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第三色阶：长期趋势</a:t>
            </a:r>
            <a:endParaRPr lang="en-US" altLang="zh-CN" sz="1800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F71F216-11C9-4E50-7BD8-52FDED68C496}"/>
              </a:ext>
            </a:extLst>
          </p:cNvPr>
          <p:cNvSpPr txBox="1"/>
          <p:nvPr/>
        </p:nvSpPr>
        <p:spPr>
          <a:xfrm>
            <a:off x="9093150" y="3219457"/>
            <a:ext cx="227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第四色阶：量能趋势</a:t>
            </a:r>
            <a:endParaRPr lang="en-US" altLang="zh-CN" sz="1800" b="1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30187644-679B-A411-8867-D5090B729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928" y="3963583"/>
            <a:ext cx="3722391" cy="14848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5DEB284F-16DB-2A95-A6D3-B9A43133618A}"/>
              </a:ext>
            </a:extLst>
          </p:cNvPr>
          <p:cNvSpPr txBox="1"/>
          <p:nvPr/>
        </p:nvSpPr>
        <p:spPr>
          <a:xfrm>
            <a:off x="8295412" y="5650231"/>
            <a:ext cx="3421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神奇趋势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短线主力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中线主力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212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ECE4A-5772-9A56-5B8C-33B3BE03E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4398B8D-A2C5-A360-27D8-6050B79AEBE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神奇爆量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FFEA9CD-BB84-C806-0610-0291239EC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68" y="828864"/>
            <a:ext cx="10947063" cy="536520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0634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4390F-5F95-DA12-CA79-EE445D13F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91FEC17-438C-ED0C-0C23-AC9C51D359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神奇爆量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F7BCD74-23E5-75B4-F588-8F31FB308EA0}"/>
              </a:ext>
            </a:extLst>
          </p:cNvPr>
          <p:cNvSpPr txBox="1"/>
          <p:nvPr/>
        </p:nvSpPr>
        <p:spPr>
          <a:xfrm>
            <a:off x="978607" y="5529592"/>
            <a:ext cx="516845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latin typeface="+mn-ea"/>
              </a:rPr>
              <a:t>选股：</a:t>
            </a:r>
            <a:endParaRPr lang="en-US" altLang="zh-CN" sz="1050" b="1" dirty="0"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①</a:t>
            </a:r>
            <a:r>
              <a:rPr lang="zh-CN" altLang="en-US" sz="1050" b="1" dirty="0">
                <a:solidFill>
                  <a:srgbClr val="FF0000"/>
                </a:solidFill>
                <a:latin typeface="+mn-ea"/>
              </a:rPr>
              <a:t>趋势符合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神奇色阶三阶全红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短中长期趋势向好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②</a:t>
            </a:r>
            <a:r>
              <a:rPr lang="zh-CN" altLang="en-US" sz="1050" b="1" dirty="0">
                <a:solidFill>
                  <a:srgbClr val="0070C0"/>
                </a:solidFill>
                <a:latin typeface="+mn-ea"/>
              </a:rPr>
              <a:t>资金符合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主力动向</a:t>
            </a:r>
            <a:r>
              <a:rPr lang="en-US" altLang="zh-CN" sz="1050" b="1" dirty="0">
                <a:solidFill>
                  <a:srgbClr val="7030A0"/>
                </a:solidFill>
                <a:latin typeface="+mn-ea"/>
              </a:rPr>
              <a:t>N</a:t>
            </a:r>
            <a:r>
              <a:rPr lang="zh-CN" altLang="en-US" sz="1050" dirty="0">
                <a:latin typeface="+mn-ea"/>
              </a:rPr>
              <a:t>倍爆量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短线主力资金出手</a:t>
            </a:r>
            <a:endParaRPr lang="en-US" altLang="zh-CN" sz="1050" dirty="0">
              <a:latin typeface="+mn-ea"/>
            </a:endParaRPr>
          </a:p>
          <a:p>
            <a:r>
              <a:rPr lang="en-US" altLang="zh-CN" sz="1050" dirty="0">
                <a:latin typeface="+mn-ea"/>
              </a:rPr>
              <a:t>③</a:t>
            </a:r>
            <a:r>
              <a:rPr lang="zh-CN" altLang="en-US" sz="105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主力洗筹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回档中期生命线时主力控盘增加丨主力动向小红</a:t>
            </a:r>
            <a:r>
              <a:rPr lang="en-US" altLang="zh-CN" sz="1050" dirty="0">
                <a:latin typeface="+mn-ea"/>
              </a:rPr>
              <a:t>/</a:t>
            </a:r>
            <a:r>
              <a:rPr lang="zh-CN" altLang="en-US" sz="1050" dirty="0">
                <a:latin typeface="+mn-ea"/>
              </a:rPr>
              <a:t>绿柱（警惕蓝柱）</a:t>
            </a:r>
            <a:endParaRPr lang="en-US" altLang="zh-CN" sz="1050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0DAD56E-AEFC-0C41-E496-5346E1286232}"/>
              </a:ext>
            </a:extLst>
          </p:cNvPr>
          <p:cNvSpPr txBox="1"/>
          <p:nvPr/>
        </p:nvSpPr>
        <p:spPr>
          <a:xfrm>
            <a:off x="6147064" y="5504209"/>
            <a:ext cx="48769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rgbClr val="FF0000"/>
                </a:solidFill>
                <a:latin typeface="+mn-ea"/>
              </a:rPr>
              <a:t>买点：</a:t>
            </a:r>
            <a:endParaRPr lang="en-US" altLang="zh-CN" sz="105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神奇第一色阶红柱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捕捞季节水上金叉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分时主力资金流入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分时均线附近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b="1" dirty="0">
                <a:solidFill>
                  <a:srgbClr val="00B050"/>
                </a:solidFill>
              </a:rPr>
              <a:t>卖点：</a:t>
            </a:r>
          </a:p>
          <a:p>
            <a:r>
              <a:rPr lang="zh-CN" altLang="en-US" sz="1050" dirty="0"/>
              <a:t>①</a:t>
            </a:r>
            <a:r>
              <a:rPr lang="zh-CN" altLang="en-US" sz="1050" dirty="0">
                <a:latin typeface="+mn-ea"/>
              </a:rPr>
              <a:t>前期压力位减仓 ②捕捞季节死叉减仓 </a:t>
            </a:r>
            <a:r>
              <a:rPr lang="en-US" altLang="zh-CN" sz="1050" dirty="0">
                <a:latin typeface="+mn-ea"/>
              </a:rPr>
              <a:t>③ </a:t>
            </a:r>
            <a:r>
              <a:rPr lang="zh-CN" altLang="en-US" sz="1050" dirty="0">
                <a:latin typeface="+mn-ea"/>
              </a:rPr>
              <a:t>神奇第一色阶绿柱离场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5266998-48A6-FF59-9196-F4723D7F5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920" y="756904"/>
            <a:ext cx="10324160" cy="47910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0156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大盘状态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420029" y="5213323"/>
            <a:ext cx="93519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现状：流动资金持续翻红（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两市量能：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1.75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万亿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捕捞季节强势金叉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熊线上移是最大机会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中线上攻＞短线上攻（控盘优先）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总结：国运崛起（第六代战机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宇树机器人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en-US" altLang="zh-CN" sz="12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DeepSeek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哪吒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股上涨势不可当，回调就是捡带血筹码的机会，坚持科技兴国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策略：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层仓位丨高股息（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银行行业 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     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应用丨机器人概念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————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做最坚固的盾守住光明 做最锋利的矛击破黑暗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D0BF549-D2E4-0E37-356C-A74C6407B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35" y="773913"/>
            <a:ext cx="9067730" cy="44394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75915" y="0"/>
            <a:ext cx="6440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板块精选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十八罗汉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6395" y="782121"/>
            <a:ext cx="5678521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+mn-ea"/>
              </a:rPr>
              <a:t>十八罗汉：十八个不同的行业板块全方位覆盖</a:t>
            </a:r>
            <a:r>
              <a:rPr lang="en-US" altLang="zh-CN" b="1" dirty="0">
                <a:latin typeface="+mn-ea"/>
              </a:rPr>
              <a:t>A</a:t>
            </a:r>
            <a:r>
              <a:rPr lang="zh-CN" altLang="en-US" b="1" dirty="0">
                <a:latin typeface="+mn-ea"/>
              </a:rPr>
              <a:t>股市场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高位题材：</a:t>
            </a:r>
          </a:p>
          <a:p>
            <a:r>
              <a:rPr lang="zh-CN" altLang="en-US" sz="1600" dirty="0">
                <a:latin typeface="+mn-ea"/>
              </a:rPr>
              <a:t>人工智能：算力租赁；</a:t>
            </a:r>
            <a:r>
              <a:rPr lang="en-US" altLang="zh-CN" sz="1600" dirty="0">
                <a:latin typeface="+mn-ea"/>
              </a:rPr>
              <a:t>AIGC</a:t>
            </a:r>
            <a:r>
              <a:rPr lang="zh-CN" altLang="en-US" sz="1600" dirty="0">
                <a:latin typeface="+mn-ea"/>
              </a:rPr>
              <a:t>；传媒娱乐</a:t>
            </a:r>
          </a:p>
          <a:p>
            <a:r>
              <a:rPr lang="zh-CN" altLang="en-US" sz="1600" dirty="0">
                <a:latin typeface="+mn-ea"/>
              </a:rPr>
              <a:t>智能制造：低空经济；软件信息；工业母机</a:t>
            </a: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低位题材：</a:t>
            </a:r>
          </a:p>
          <a:p>
            <a:r>
              <a:rPr lang="zh-CN" altLang="en-US" sz="1600" dirty="0">
                <a:latin typeface="+mn-ea"/>
              </a:rPr>
              <a:t>大消费：食品饮料</a:t>
            </a:r>
            <a:endParaRPr lang="en-US" altLang="zh-CN" sz="1600" dirty="0">
              <a:latin typeface="+mn-ea"/>
            </a:endParaRP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大科技：半导体元件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大军工：国防军工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大医药：生物医药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新能源：电气设备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消息刺激：</a:t>
            </a:r>
            <a:r>
              <a:rPr lang="zh-CN" altLang="en-US" sz="1600" dirty="0">
                <a:latin typeface="+mn-ea"/>
              </a:rPr>
              <a:t>智能驾驶；电子制造；电力行业；房地产业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顺周期：</a:t>
            </a:r>
            <a:r>
              <a:rPr lang="zh-CN" altLang="en-US" sz="1600" dirty="0">
                <a:latin typeface="+mn-ea"/>
              </a:rPr>
              <a:t>有色金属；化工制品</a:t>
            </a:r>
          </a:p>
          <a:p>
            <a:endParaRPr lang="zh-CN" altLang="en-US" sz="1600" dirty="0">
              <a:latin typeface="+mn-ea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护盘：</a:t>
            </a:r>
            <a:r>
              <a:rPr lang="zh-CN" altLang="en-US" sz="1600" dirty="0">
                <a:latin typeface="+mn-ea"/>
              </a:rPr>
              <a:t>中特估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D988C9A-B4E8-49DA-EF80-4C4CC9E61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341" y="782121"/>
            <a:ext cx="5108250" cy="53679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神奇色阶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滚动净利润</a:t>
            </a:r>
            <a:r>
              <a:rPr lang="en-US" altLang="zh-CN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主力控盘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B6F46B4-6E0A-C8F1-67CD-FD2F36950B74}"/>
              </a:ext>
            </a:extLst>
          </p:cNvPr>
          <p:cNvSpPr txBox="1"/>
          <p:nvPr/>
        </p:nvSpPr>
        <p:spPr>
          <a:xfrm>
            <a:off x="842634" y="5640077"/>
            <a:ext cx="32293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滚动净利润紫柱（业绩预期强）</a:t>
            </a:r>
          </a:p>
        </p:txBody>
      </p:sp>
      <p:sp>
        <p:nvSpPr>
          <p:cNvPr id="11" name="圆柱体 10">
            <a:extLst>
              <a:ext uri="{FF2B5EF4-FFF2-40B4-BE49-F238E27FC236}">
                <a16:creationId xmlns:a16="http://schemas.microsoft.com/office/drawing/2014/main" id="{AD3FA3BE-5787-1863-3777-DDA7AE753AD5}"/>
              </a:ext>
            </a:extLst>
          </p:cNvPr>
          <p:cNvSpPr/>
          <p:nvPr/>
        </p:nvSpPr>
        <p:spPr>
          <a:xfrm>
            <a:off x="4901334" y="4809639"/>
            <a:ext cx="412318" cy="621637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柱体 11">
            <a:extLst>
              <a:ext uri="{FF2B5EF4-FFF2-40B4-BE49-F238E27FC236}">
                <a16:creationId xmlns:a16="http://schemas.microsoft.com/office/drawing/2014/main" id="{0DB42BBA-ADCA-21E7-2DB1-1EBA01087CAC}"/>
              </a:ext>
            </a:extLst>
          </p:cNvPr>
          <p:cNvSpPr/>
          <p:nvPr/>
        </p:nvSpPr>
        <p:spPr>
          <a:xfrm>
            <a:off x="5697512" y="4590151"/>
            <a:ext cx="412318" cy="833895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柱体 12">
            <a:extLst>
              <a:ext uri="{FF2B5EF4-FFF2-40B4-BE49-F238E27FC236}">
                <a16:creationId xmlns:a16="http://schemas.microsoft.com/office/drawing/2014/main" id="{D44D2073-356F-EF1D-5494-FE94EB914D1C}"/>
              </a:ext>
            </a:extLst>
          </p:cNvPr>
          <p:cNvSpPr/>
          <p:nvPr/>
        </p:nvSpPr>
        <p:spPr>
          <a:xfrm>
            <a:off x="6493689" y="4346008"/>
            <a:ext cx="412318" cy="1045888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柱体 13">
            <a:extLst>
              <a:ext uri="{FF2B5EF4-FFF2-40B4-BE49-F238E27FC236}">
                <a16:creationId xmlns:a16="http://schemas.microsoft.com/office/drawing/2014/main" id="{407D0FB4-A121-83F5-8B29-AA2C4FE5C8FC}"/>
              </a:ext>
            </a:extLst>
          </p:cNvPr>
          <p:cNvSpPr/>
          <p:nvPr/>
        </p:nvSpPr>
        <p:spPr>
          <a:xfrm>
            <a:off x="7289867" y="4123295"/>
            <a:ext cx="412317" cy="1300751"/>
          </a:xfrm>
          <a:prstGeom prst="can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A8D899F-0D5F-A19F-99F2-7A11B8680DC5}"/>
              </a:ext>
            </a:extLst>
          </p:cNvPr>
          <p:cNvSpPr txBox="1"/>
          <p:nvPr/>
        </p:nvSpPr>
        <p:spPr>
          <a:xfrm>
            <a:off x="4994947" y="5715904"/>
            <a:ext cx="2780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主力控盘增加（主力吸筹）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A094BB-15CA-1856-E354-FE721B18F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530" y="1142096"/>
            <a:ext cx="6140819" cy="2547893"/>
          </a:xfrm>
          <a:prstGeom prst="rect">
            <a:avLst/>
          </a:prstGeom>
        </p:spPr>
      </p:pic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F06CC614-0460-4225-832C-84FEC897003F}"/>
              </a:ext>
            </a:extLst>
          </p:cNvPr>
          <p:cNvCxnSpPr>
            <a:cxnSpLocks/>
          </p:cNvCxnSpPr>
          <p:nvPr/>
        </p:nvCxnSpPr>
        <p:spPr>
          <a:xfrm>
            <a:off x="7289867" y="153280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A70219F1-2B32-A9B5-EF77-28122A4C709B}"/>
              </a:ext>
            </a:extLst>
          </p:cNvPr>
          <p:cNvCxnSpPr>
            <a:cxnSpLocks/>
          </p:cNvCxnSpPr>
          <p:nvPr/>
        </p:nvCxnSpPr>
        <p:spPr>
          <a:xfrm>
            <a:off x="7288700" y="3404123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CA32A0D1-E64A-E89B-D240-06BD8FEF7ECB}"/>
              </a:ext>
            </a:extLst>
          </p:cNvPr>
          <p:cNvCxnSpPr>
            <a:cxnSpLocks/>
          </p:cNvCxnSpPr>
          <p:nvPr/>
        </p:nvCxnSpPr>
        <p:spPr>
          <a:xfrm>
            <a:off x="7289865" y="2833479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AC7128A-C3A4-E860-05D5-7254A7981394}"/>
              </a:ext>
            </a:extLst>
          </p:cNvPr>
          <p:cNvCxnSpPr>
            <a:cxnSpLocks/>
          </p:cNvCxnSpPr>
          <p:nvPr/>
        </p:nvCxnSpPr>
        <p:spPr>
          <a:xfrm>
            <a:off x="7289866" y="2229205"/>
            <a:ext cx="1658099" cy="4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6EF2E7EC-A3E5-1F28-EF1D-FF446F197980}"/>
              </a:ext>
            </a:extLst>
          </p:cNvPr>
          <p:cNvSpPr txBox="1"/>
          <p:nvPr/>
        </p:nvSpPr>
        <p:spPr>
          <a:xfrm>
            <a:off x="9027836" y="1322611"/>
            <a:ext cx="2344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第一色阶：短期趋势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0731842-CA9E-2BF9-557E-13EC331E272D}"/>
              </a:ext>
            </a:extLst>
          </p:cNvPr>
          <p:cNvSpPr txBox="1"/>
          <p:nvPr/>
        </p:nvSpPr>
        <p:spPr>
          <a:xfrm>
            <a:off x="9065158" y="2010442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第二色阶：中期趋势</a:t>
            </a:r>
            <a:endParaRPr lang="en-US" altLang="zh-CN" sz="18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F9C9E5D-A230-4904-FB13-01A7D4C09D93}"/>
              </a:ext>
            </a:extLst>
          </p:cNvPr>
          <p:cNvSpPr txBox="1"/>
          <p:nvPr/>
        </p:nvSpPr>
        <p:spPr>
          <a:xfrm>
            <a:off x="9065158" y="2624333"/>
            <a:ext cx="22696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第三色阶：长期趋势</a:t>
            </a:r>
            <a:endParaRPr lang="en-US" altLang="zh-CN" sz="1800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4994713-1F77-2A78-A62F-C03F159D1285}"/>
              </a:ext>
            </a:extLst>
          </p:cNvPr>
          <p:cNvSpPr txBox="1"/>
          <p:nvPr/>
        </p:nvSpPr>
        <p:spPr>
          <a:xfrm>
            <a:off x="9093150" y="3219457"/>
            <a:ext cx="227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/>
              <a:t>第四色阶：量能趋势</a:t>
            </a:r>
            <a:endParaRPr lang="en-US" altLang="zh-CN" sz="1800" b="1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C7C7A71-AAF9-698F-2A71-ABCEE237372E}"/>
              </a:ext>
            </a:extLst>
          </p:cNvPr>
          <p:cNvSpPr txBox="1"/>
          <p:nvPr/>
        </p:nvSpPr>
        <p:spPr>
          <a:xfrm>
            <a:off x="8295412" y="5650231"/>
            <a:ext cx="3421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神奇趋势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中线主力</a:t>
            </a:r>
            <a:r>
              <a:rPr lang="en-US" altLang="zh-CN" b="1" dirty="0">
                <a:solidFill>
                  <a:srgbClr val="FF0000"/>
                </a:solidFill>
              </a:rPr>
              <a:t>+</a:t>
            </a:r>
            <a:r>
              <a:rPr lang="zh-CN" altLang="en-US" b="1" dirty="0">
                <a:solidFill>
                  <a:srgbClr val="FF0000"/>
                </a:solidFill>
              </a:rPr>
              <a:t>业绩紫柱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F625225-2DCB-3E61-6A8E-646165CDDC54}"/>
              </a:ext>
            </a:extLst>
          </p:cNvPr>
          <p:cNvSpPr/>
          <p:nvPr/>
        </p:nvSpPr>
        <p:spPr>
          <a:xfrm>
            <a:off x="1001530" y="5120457"/>
            <a:ext cx="1283959" cy="36933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BD6A5A6F-904D-DAB3-B759-015CA9BB6FB2}"/>
              </a:ext>
            </a:extLst>
          </p:cNvPr>
          <p:cNvSpPr/>
          <p:nvPr/>
        </p:nvSpPr>
        <p:spPr>
          <a:xfrm>
            <a:off x="2285489" y="4941053"/>
            <a:ext cx="1640071" cy="54873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044C491-B0B7-D04C-2545-74FE2B02A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442" y="3963791"/>
            <a:ext cx="3323340" cy="14602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800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F7F3D-97DC-8CC5-AE20-35116B912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B6045C7-D84B-3D72-1CAB-482DC20CC1F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神奇控盘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EB1DD43-D85E-86F7-30FF-425C13C250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046" y="831209"/>
            <a:ext cx="10737908" cy="51955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42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C452B-7CA1-00C7-1A01-9C6C563A2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0552A3B2-2581-C3A3-0E07-44CD7DBEE0A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中线选股</a:t>
            </a:r>
            <a:r>
              <a:rPr lang="en-US" alt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神奇控盘</a:t>
            </a:r>
            <a:endParaRPr lang="en-US" alt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F69B72-6F9D-A962-18EC-0BE6B61A8B50}"/>
              </a:ext>
            </a:extLst>
          </p:cNvPr>
          <p:cNvSpPr txBox="1"/>
          <p:nvPr/>
        </p:nvSpPr>
        <p:spPr>
          <a:xfrm>
            <a:off x="978607" y="5529592"/>
            <a:ext cx="45408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chemeClr val="accent2">
                    <a:lumMod val="75000"/>
                  </a:schemeClr>
                </a:solidFill>
                <a:latin typeface="+mn-ea"/>
              </a:rPr>
              <a:t>选股：</a:t>
            </a:r>
            <a:endParaRPr lang="en-US" altLang="zh-CN" sz="1050" b="1" dirty="0">
              <a:solidFill>
                <a:schemeClr val="accent2">
                  <a:lumMod val="75000"/>
                </a:schemeClr>
              </a:solidFill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①</a:t>
            </a:r>
            <a:r>
              <a:rPr lang="zh-CN" altLang="en-US" sz="1050" b="1" dirty="0">
                <a:solidFill>
                  <a:srgbClr val="FF0000"/>
                </a:solidFill>
                <a:latin typeface="+mn-ea"/>
              </a:rPr>
              <a:t>趋势</a:t>
            </a:r>
            <a:r>
              <a:rPr lang="zh-CN" altLang="en-US" sz="1050" dirty="0">
                <a:latin typeface="+mn-ea"/>
              </a:rPr>
              <a:t>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神奇色阶三阶全红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短中长期趋势向好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②</a:t>
            </a:r>
            <a:r>
              <a:rPr lang="zh-CN" altLang="en-US" sz="1050" b="1" dirty="0">
                <a:solidFill>
                  <a:srgbClr val="7030A0"/>
                </a:solidFill>
                <a:latin typeface="+mn-ea"/>
              </a:rPr>
              <a:t>资金</a:t>
            </a:r>
            <a:r>
              <a:rPr lang="zh-CN" altLang="en-US" sz="1050" dirty="0">
                <a:latin typeface="+mn-ea"/>
              </a:rPr>
              <a:t>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回档中期生命线时主力控盘增加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主力洗筹</a:t>
            </a:r>
            <a:endParaRPr lang="en-US" altLang="zh-CN" sz="1050" dirty="0">
              <a:latin typeface="+mn-ea"/>
            </a:endParaRPr>
          </a:p>
          <a:p>
            <a:r>
              <a:rPr lang="en-US" altLang="zh-CN" sz="1050" dirty="0">
                <a:latin typeface="+mn-ea"/>
              </a:rPr>
              <a:t>③</a:t>
            </a:r>
            <a:r>
              <a:rPr lang="zh-CN" altLang="en-US" sz="1050" b="1" dirty="0">
                <a:solidFill>
                  <a:srgbClr val="0070C0"/>
                </a:solidFill>
                <a:latin typeface="+mn-ea"/>
              </a:rPr>
              <a:t>业绩</a:t>
            </a:r>
            <a:r>
              <a:rPr lang="zh-CN" altLang="en-US" sz="1050" dirty="0">
                <a:latin typeface="+mn-ea"/>
              </a:rPr>
              <a:t>符合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滚动净利润紫柱</a:t>
            </a:r>
            <a:r>
              <a:rPr lang="en-US" altLang="zh-CN" sz="1050" dirty="0">
                <a:latin typeface="+mn-ea"/>
              </a:rPr>
              <a:t>——</a:t>
            </a:r>
            <a:r>
              <a:rPr lang="zh-CN" altLang="en-US" sz="1050" dirty="0">
                <a:latin typeface="+mn-ea"/>
              </a:rPr>
              <a:t>业绩预期好</a:t>
            </a:r>
            <a:endParaRPr lang="en-US" altLang="zh-CN" sz="1050" dirty="0">
              <a:latin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B8AC250-1A8E-A9D8-B43F-C467B5D8FD2D}"/>
              </a:ext>
            </a:extLst>
          </p:cNvPr>
          <p:cNvSpPr txBox="1"/>
          <p:nvPr/>
        </p:nvSpPr>
        <p:spPr>
          <a:xfrm>
            <a:off x="6150830" y="5504209"/>
            <a:ext cx="48769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50" b="1" dirty="0">
                <a:solidFill>
                  <a:srgbClr val="FF0000"/>
                </a:solidFill>
                <a:latin typeface="+mn-ea"/>
              </a:rPr>
              <a:t>买点：</a:t>
            </a:r>
            <a:endParaRPr lang="en-US" altLang="zh-CN" sz="1050" b="1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1050" dirty="0">
                <a:latin typeface="+mn-ea"/>
              </a:rPr>
              <a:t>神奇第一色阶红柱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捕捞季节强势金叉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主力资金流入</a:t>
            </a:r>
            <a:r>
              <a:rPr lang="en-US" altLang="zh-CN" sz="1050" dirty="0">
                <a:latin typeface="+mn-ea"/>
              </a:rPr>
              <a:t>+</a:t>
            </a:r>
            <a:r>
              <a:rPr lang="zh-CN" altLang="en-US" sz="1050" dirty="0">
                <a:latin typeface="+mn-ea"/>
              </a:rPr>
              <a:t>分时均线附近</a:t>
            </a:r>
            <a:endParaRPr lang="en-US" altLang="zh-CN" sz="1050" dirty="0">
              <a:latin typeface="+mn-ea"/>
            </a:endParaRPr>
          </a:p>
          <a:p>
            <a:r>
              <a:rPr lang="zh-CN" altLang="en-US" sz="1050" b="1" dirty="0">
                <a:solidFill>
                  <a:srgbClr val="00B050"/>
                </a:solidFill>
              </a:rPr>
              <a:t>卖点：</a:t>
            </a:r>
          </a:p>
          <a:p>
            <a:r>
              <a:rPr lang="zh-CN" altLang="en-US" sz="1050" dirty="0"/>
              <a:t>①</a:t>
            </a:r>
            <a:r>
              <a:rPr lang="zh-CN" altLang="en-US" sz="1050" dirty="0">
                <a:latin typeface="+mn-ea"/>
              </a:rPr>
              <a:t>前期压力位减仓 ②捕捞季节死叉减仓 </a:t>
            </a:r>
            <a:r>
              <a:rPr lang="en-US" altLang="zh-CN" sz="1050" dirty="0">
                <a:latin typeface="+mn-ea"/>
              </a:rPr>
              <a:t>③ </a:t>
            </a:r>
            <a:r>
              <a:rPr lang="zh-CN" altLang="en-US" sz="1050" dirty="0">
                <a:latin typeface="+mn-ea"/>
              </a:rPr>
              <a:t>神奇第一色阶绿柱离场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ADF330C-E57F-DA23-977B-9BD71A9B8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07" y="807699"/>
            <a:ext cx="9859969" cy="472189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61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BADF913-84A1-B415-4520-2A0D3416C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54A94F9-BF9A-1A09-57F8-2ABC6CD04AD7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主线淘金购买链接：</a:t>
            </a:r>
            <a:r>
              <a:rPr lang="en-US" altLang="zh-CN" b="1" dirty="0"/>
              <a:t> https://activity.n8n8.cn/pc-page/pc/zxtj?pageId=400001276</a:t>
            </a:r>
            <a:endParaRPr lang="en-US" altLang="zh-C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546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0EE83-A4DF-B019-4161-9854C5D84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E7EC373-B337-8C59-9A0E-AFF43DE62660}"/>
              </a:ext>
            </a:extLst>
          </p:cNvPr>
          <p:cNvSpPr txBox="1"/>
          <p:nvPr/>
        </p:nvSpPr>
        <p:spPr>
          <a:xfrm>
            <a:off x="0" y="4138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竞价策略</a:t>
            </a:r>
            <a:endParaRPr lang="en-US" altLang="zh-CN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A115A33-54EE-3956-9144-84105557A882}"/>
              </a:ext>
            </a:extLst>
          </p:cNvPr>
          <p:cNvSpPr txBox="1"/>
          <p:nvPr/>
        </p:nvSpPr>
        <p:spPr>
          <a:xfrm>
            <a:off x="8867992" y="1450750"/>
            <a:ext cx="3141571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不做大额净买低于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不做竞价涨幅高于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3%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个股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不做高位板 反包可试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板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不做妖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新股  避开投机情绪</a:t>
            </a:r>
          </a:p>
          <a:p>
            <a:pPr algn="ctr"/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不做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日涨幅超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的创业板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超“</a:t>
            </a:r>
            <a:r>
              <a:rPr lang="en-US" altLang="zh-CN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亿”权重观察为主</a:t>
            </a:r>
            <a:endParaRPr lang="en-US" altLang="zh-CN" sz="1400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无板放宽条件（涨幅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5%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万）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0B2F66D-6E7C-5A40-64F1-FAF0C741C0FC}"/>
              </a:ext>
            </a:extLst>
          </p:cNvPr>
          <p:cNvSpPr txBox="1"/>
          <p:nvPr/>
        </p:nvSpPr>
        <p:spPr>
          <a:xfrm>
            <a:off x="9788301" y="895864"/>
            <a:ext cx="12321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竞价秘诀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AEBCD8-5578-52CB-A62B-2F026928E731}"/>
              </a:ext>
            </a:extLst>
          </p:cNvPr>
          <p:cNvSpPr txBox="1"/>
          <p:nvPr/>
        </p:nvSpPr>
        <p:spPr>
          <a:xfrm>
            <a:off x="9788302" y="4924712"/>
            <a:ext cx="12321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挂单秘诀</a:t>
            </a:r>
            <a:endParaRPr lang="en-US" altLang="zh-CN" sz="20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319EF77-6603-08E0-FC98-6E4C4022440C}"/>
              </a:ext>
            </a:extLst>
          </p:cNvPr>
          <p:cNvSpPr txBox="1"/>
          <p:nvPr/>
        </p:nvSpPr>
        <p:spPr>
          <a:xfrm>
            <a:off x="8926849" y="5406483"/>
            <a:ext cx="29550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600" b="1" dirty="0"/>
              <a:t>股价超过</a:t>
            </a:r>
            <a:r>
              <a:rPr lang="en-US" altLang="zh-CN" sz="1600" b="1" dirty="0"/>
              <a:t>5</a:t>
            </a:r>
            <a:r>
              <a:rPr lang="zh-CN" altLang="en-US" sz="1600" b="1" dirty="0"/>
              <a:t>元</a:t>
            </a:r>
            <a:r>
              <a:rPr lang="en-US" altLang="zh-CN" sz="1600" b="1" dirty="0"/>
              <a:t>+2%</a:t>
            </a:r>
            <a:r>
              <a:rPr lang="zh-CN" altLang="en-US" sz="1600" b="1" dirty="0"/>
              <a:t>挂单</a:t>
            </a:r>
            <a:endParaRPr lang="en-US" altLang="zh-CN" sz="1600" b="1" dirty="0"/>
          </a:p>
          <a:p>
            <a:pPr algn="ctr"/>
            <a:endParaRPr lang="en-US" altLang="zh-CN" sz="1600" b="1" dirty="0"/>
          </a:p>
          <a:p>
            <a:pPr algn="ctr"/>
            <a:r>
              <a:rPr lang="zh-CN" altLang="en-US" sz="1600" b="1" dirty="0"/>
              <a:t>股价低于</a:t>
            </a:r>
            <a:r>
              <a:rPr lang="en-US" altLang="zh-CN" sz="1600" b="1" dirty="0"/>
              <a:t>5</a:t>
            </a:r>
            <a:r>
              <a:rPr lang="zh-CN" altLang="en-US" sz="1600" b="1" dirty="0"/>
              <a:t>元原价挂单</a:t>
            </a:r>
            <a:endParaRPr lang="en-US" altLang="zh-CN" sz="16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782FE14-E156-25BF-9592-F11D2F723339}"/>
              </a:ext>
            </a:extLst>
          </p:cNvPr>
          <p:cNvSpPr txBox="1"/>
          <p:nvPr/>
        </p:nvSpPr>
        <p:spPr>
          <a:xfrm>
            <a:off x="137201" y="6605403"/>
            <a:ext cx="1219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000" b="1" dirty="0">
                <a:solidFill>
                  <a:schemeClr val="bg1"/>
                </a:solidFill>
              </a:rPr>
              <a:t>所涉个股仅作案例分析和教学使用，不构成具体的投资建议，投资者应独立决策并自担风险。个别情况不代表普遍现象，个股历史涨幅不预示其未来表现，市场有风险，投资需谨慎！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7C13C50-2261-FA13-F878-0088B1660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30" y="1199626"/>
            <a:ext cx="2318259" cy="497339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A2C5DDA-CDC8-61DB-6E2C-CFC0B5D57FDE}"/>
              </a:ext>
            </a:extLst>
          </p:cNvPr>
          <p:cNvSpPr txBox="1"/>
          <p:nvPr/>
        </p:nvSpPr>
        <p:spPr>
          <a:xfrm>
            <a:off x="1430807" y="749268"/>
            <a:ext cx="683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周三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1727366-E750-4E90-A291-C823843C2E52}"/>
              </a:ext>
            </a:extLst>
          </p:cNvPr>
          <p:cNvSpPr txBox="1"/>
          <p:nvPr/>
        </p:nvSpPr>
        <p:spPr>
          <a:xfrm>
            <a:off x="5267702" y="812323"/>
            <a:ext cx="683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周四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604E12E-8C1A-69E0-F03E-BA8EA690C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0426" y="1199626"/>
            <a:ext cx="2318259" cy="4973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7787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2带货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L2基础版-陈儒渊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355" y="4980305"/>
            <a:ext cx="1459865" cy="14598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735" y="5019040"/>
            <a:ext cx="2305050" cy="381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46745" y="5110480"/>
            <a:ext cx="265938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88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元</a:t>
            </a:r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/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年</a:t>
            </a:r>
          </a:p>
          <a:p>
            <a:pPr algn="ctr"/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176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元</a:t>
            </a:r>
            <a:r>
              <a:rPr lang="en-US" altLang="zh-CN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/2</a:t>
            </a:r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年</a:t>
            </a:r>
          </a:p>
          <a:p>
            <a:pPr algn="ctr"/>
            <a:r>
              <a:rPr lang="zh-CN" altLang="en-US" sz="2400" spc="-100">
                <a:solidFill>
                  <a:srgbClr val="FFF213"/>
                </a:solidFill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  <a:sym typeface="+mn-ea"/>
              </a:rPr>
              <a:t>微信扫码抢购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17500" y="6101715"/>
            <a:ext cx="4848860" cy="390525"/>
          </a:xfrm>
          <a:prstGeom prst="roundRect">
            <a:avLst>
              <a:gd name="adj" fmla="val 50000"/>
            </a:avLst>
          </a:prstGeom>
          <a:solidFill>
            <a:srgbClr val="FFEEF2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>
                <a:solidFill>
                  <a:schemeClr val="tx1"/>
                </a:solidFill>
                <a:latin typeface="Noto Sans S Chinese Medium" panose="020B0600000000000000" charset="-122"/>
                <a:ea typeface="Noto Sans S Chinese Medium" panose="020B0600000000000000" charset="-122"/>
              </a:rPr>
              <a:t>以上为特定条件、区间下的部分案例展示，不代表普遍现象，个股历史涨幅不预示其未来表现，过往收益亦不代表未来收益承诺。市场有风险，投资需谨慎！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2875" y="973920"/>
            <a:ext cx="61670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购买链接： </a:t>
            </a:r>
            <a:r>
              <a:rPr lang="en-US" altLang="zh-CN" dirty="0"/>
              <a:t>https://activity.n8n8.cn/link/level-2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168,&quot;width&quot;:18489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20,&quot;width&quot;:2400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4098</TotalTime>
  <Words>944</Words>
  <Application>Microsoft Office PowerPoint</Application>
  <PresentationFormat>宽屏</PresentationFormat>
  <Paragraphs>107</Paragraphs>
  <Slides>13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Noto Sans S Chinese Medium</vt:lpstr>
      <vt:lpstr>等线</vt:lpstr>
      <vt:lpstr>思源黑体 CN Bold</vt:lpstr>
      <vt:lpstr>思源黑体 CN Heavy</vt:lpstr>
      <vt:lpstr>思源黑体 CN Medium</vt:lpstr>
      <vt:lpstr>思源黑体 CN Normal</vt:lpstr>
      <vt:lpstr>微软雅黑</vt:lpstr>
      <vt:lpstr>优设标题黑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209</cp:revision>
  <dcterms:created xsi:type="dcterms:W3CDTF">2024-01-18T12:59:59Z</dcterms:created>
  <dcterms:modified xsi:type="dcterms:W3CDTF">2025-02-20T12:54:02Z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30654E6F6A3E4F1AAAFB9E56B514407C_12</vt:lpwstr>
  </property>
  <property fmtid="{D5CDD505-2E9C-101B-9397-08002B2CF9AE}" pid="3" name="KSOProductBuildVer">
    <vt:lpwstr>2052-12.1.0.16120</vt:lpwstr>
  </property>
</Properties>
</file>