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497" r:id="rId2"/>
    <p:sldId id="4501" r:id="rId3"/>
    <p:sldId id="4479" r:id="rId4"/>
    <p:sldId id="4369" r:id="rId5"/>
    <p:sldId id="4492" r:id="rId6"/>
    <p:sldId id="4490" r:id="rId7"/>
    <p:sldId id="4491" r:id="rId8"/>
    <p:sldId id="4499" r:id="rId9"/>
    <p:sldId id="4483" r:id="rId10"/>
    <p:sldId id="4489" r:id="rId11"/>
    <p:sldId id="4500" r:id="rId12"/>
    <p:sldId id="4493" r:id="rId13"/>
    <p:sldId id="270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F82FF-68A5-9433-EB8A-645753B6D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2063880-471A-BB3B-3EC2-2212AB98E6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B595BA6-46F4-D17E-3517-0AE40F5E4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06B8A1-CC98-7987-CFD4-76073FEFB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635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4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主线承压</a:t>
            </a:r>
            <a:r>
              <a:rPr lang="en-US" altLang="zh-CN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 </a:t>
            </a: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节奏切换</a:t>
            </a: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陈儒渊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10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3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A1120623090007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6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7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8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</a:p>
          </p:txBody>
        </p:sp>
        <p:sp>
          <p:nvSpPr>
            <p:cNvPr id="30" name="文本框 29"/>
            <p:cNvSpPr txBox="1"/>
            <p:nvPr>
              <p:custDataLst>
                <p:tags r:id="rId9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2025.3.20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神奇色阶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主力爆量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主力控盘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2637" y="5705940"/>
            <a:ext cx="2780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主力动向爆量（主力出手）</a:t>
            </a:r>
          </a:p>
        </p:txBody>
      </p:sp>
      <p:sp>
        <p:nvSpPr>
          <p:cNvPr id="3" name="圆柱体 2"/>
          <p:cNvSpPr/>
          <p:nvPr/>
        </p:nvSpPr>
        <p:spPr>
          <a:xfrm>
            <a:off x="1203962" y="4149319"/>
            <a:ext cx="342532" cy="1301261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柱体 5"/>
          <p:cNvSpPr/>
          <p:nvPr/>
        </p:nvSpPr>
        <p:spPr>
          <a:xfrm>
            <a:off x="1977831" y="5024169"/>
            <a:ext cx="261946" cy="426411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柱体 7"/>
          <p:cNvSpPr/>
          <p:nvPr/>
        </p:nvSpPr>
        <p:spPr>
          <a:xfrm>
            <a:off x="2671114" y="5023710"/>
            <a:ext cx="261946" cy="426870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柱体 8"/>
          <p:cNvSpPr/>
          <p:nvPr/>
        </p:nvSpPr>
        <p:spPr>
          <a:xfrm>
            <a:off x="3364397" y="3829197"/>
            <a:ext cx="412317" cy="160207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柱体 10"/>
          <p:cNvSpPr/>
          <p:nvPr/>
        </p:nvSpPr>
        <p:spPr>
          <a:xfrm>
            <a:off x="4901334" y="4809639"/>
            <a:ext cx="412318" cy="62163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体 11"/>
          <p:cNvSpPr/>
          <p:nvPr/>
        </p:nvSpPr>
        <p:spPr>
          <a:xfrm>
            <a:off x="5697512" y="4590151"/>
            <a:ext cx="412318" cy="833895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柱体 12"/>
          <p:cNvSpPr/>
          <p:nvPr/>
        </p:nvSpPr>
        <p:spPr>
          <a:xfrm>
            <a:off x="6493689" y="4346008"/>
            <a:ext cx="412318" cy="104588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柱体 13"/>
          <p:cNvSpPr/>
          <p:nvPr/>
        </p:nvSpPr>
        <p:spPr>
          <a:xfrm>
            <a:off x="7289867" y="4123295"/>
            <a:ext cx="412317" cy="1300751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994947" y="5715904"/>
            <a:ext cx="278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主力控盘增加（主力洗筹）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0" y="1142096"/>
            <a:ext cx="6140819" cy="2547893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7289867" y="153280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7288700" y="3404123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289865" y="283347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7289866" y="2229205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027836" y="1322611"/>
            <a:ext cx="234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第一色阶：短期趋势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065158" y="2010442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第二色阶：中期趋势</a:t>
            </a:r>
            <a:endParaRPr lang="en-US" altLang="zh-CN" sz="18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9065158" y="2624333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第三色阶：长期趋势</a:t>
            </a:r>
            <a:endParaRPr lang="en-US" altLang="zh-CN" sz="18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9093150" y="3219457"/>
            <a:ext cx="227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第四色阶：量能趋势</a:t>
            </a:r>
            <a:endParaRPr lang="en-US" altLang="zh-CN" sz="1800" b="1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928" y="3963583"/>
            <a:ext cx="3722391" cy="14848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文本框 28"/>
          <p:cNvSpPr txBox="1"/>
          <p:nvPr/>
        </p:nvSpPr>
        <p:spPr>
          <a:xfrm>
            <a:off x="8295412" y="5650231"/>
            <a:ext cx="34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神奇趋势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短线主力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中线主力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神奇爆量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8" y="828864"/>
            <a:ext cx="10947063" cy="53652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神奇爆量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8607" y="5529592"/>
            <a:ext cx="51684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latin typeface="+mn-ea"/>
              </a:rPr>
              <a:t>选股：</a:t>
            </a:r>
            <a:endParaRPr lang="en-US" altLang="zh-CN" sz="1050" b="1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①</a:t>
            </a:r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趋势符合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神奇色阶三阶全红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短中长期趋势向好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②</a:t>
            </a:r>
            <a:r>
              <a:rPr lang="zh-CN" altLang="en-US" sz="1050" b="1" dirty="0">
                <a:solidFill>
                  <a:srgbClr val="0070C0"/>
                </a:solidFill>
                <a:latin typeface="+mn-ea"/>
              </a:rPr>
              <a:t>资金符合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主力动向</a:t>
            </a:r>
            <a:r>
              <a:rPr lang="en-US" altLang="zh-CN" sz="1050" b="1" dirty="0">
                <a:solidFill>
                  <a:srgbClr val="7030A0"/>
                </a:solidFill>
                <a:latin typeface="+mn-ea"/>
              </a:rPr>
              <a:t>N</a:t>
            </a:r>
            <a:r>
              <a:rPr lang="zh-CN" altLang="en-US" sz="1050" dirty="0">
                <a:latin typeface="+mn-ea"/>
              </a:rPr>
              <a:t>倍爆量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短线主力资金出手</a:t>
            </a:r>
            <a:endParaRPr lang="en-US" altLang="zh-CN" sz="1050" dirty="0">
              <a:latin typeface="+mn-ea"/>
            </a:endParaRPr>
          </a:p>
          <a:p>
            <a:r>
              <a:rPr lang="en-US" altLang="zh-CN" sz="1050" dirty="0">
                <a:latin typeface="+mn-ea"/>
              </a:rPr>
              <a:t>③</a:t>
            </a:r>
            <a:r>
              <a:rPr lang="zh-CN" altLang="en-US" sz="105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主力洗筹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回档中期生命线时主力控盘增加丨主力动向小红</a:t>
            </a:r>
            <a:r>
              <a:rPr lang="en-US" altLang="zh-CN" sz="1050" dirty="0">
                <a:latin typeface="+mn-ea"/>
              </a:rPr>
              <a:t>/</a:t>
            </a:r>
            <a:r>
              <a:rPr lang="zh-CN" altLang="en-US" sz="1050" dirty="0">
                <a:latin typeface="+mn-ea"/>
              </a:rPr>
              <a:t>绿柱（警惕蓝柱）</a:t>
            </a:r>
            <a:endParaRPr lang="en-US" altLang="zh-CN" sz="105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47064" y="5504209"/>
            <a:ext cx="48769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05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神奇第一色阶红柱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捕捞季节水上金叉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分时主力资金流入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分时均线附近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050" dirty="0"/>
              <a:t>①</a:t>
            </a:r>
            <a:r>
              <a:rPr lang="zh-CN" altLang="en-US" sz="1050" dirty="0">
                <a:latin typeface="+mn-ea"/>
              </a:rPr>
              <a:t>前期压力位减仓 ②捕捞季节死叉减仓 </a:t>
            </a:r>
            <a:r>
              <a:rPr lang="en-US" altLang="zh-CN" sz="1050" dirty="0">
                <a:latin typeface="+mn-ea"/>
              </a:rPr>
              <a:t>③ </a:t>
            </a:r>
            <a:r>
              <a:rPr lang="zh-CN" altLang="en-US" sz="1050" dirty="0">
                <a:latin typeface="+mn-ea"/>
              </a:rPr>
              <a:t>神奇第一色阶绿柱离场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20" y="756904"/>
            <a:ext cx="10324160" cy="47910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7596" y="5138057"/>
            <a:ext cx="1157680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现状：流动资金持续翻绿（</a:t>
            </a:r>
            <a:r>
              <a:rPr lang="zh-CN" altLang="en-US" sz="1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两市量能：</a:t>
            </a:r>
            <a:r>
              <a:rPr lang="en-US" altLang="zh-CN" sz="1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1.44</a:t>
            </a:r>
            <a:r>
              <a:rPr lang="zh-CN" altLang="en-US" sz="1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捕捞季节死叉（主线分歧，冲高降低仓位）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切换节奏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————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转战防守板块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关注军工控盘龙头回升机会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总结：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平均股价每次突破新高后，一旦捕捞季节死叉就会有回档智能辅助线的风险，并且常伴随着大阴线的风险，主线注意逢高降低仓位，等待成功回档辅助线后的冰点修复机会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2.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捕捞季节死叉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主线高位分歧，个股博弈风险大，死叉区域切换防守板块，防守板块（国防军工）控盘龙头的回升机会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层仓位丨进攻：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AI+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         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防守：</a:t>
            </a:r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军工</a:t>
            </a:r>
            <a:r>
              <a:rPr lang="en-US" altLang="zh-CN" sz="1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中东局势</a:t>
            </a:r>
            <a:r>
              <a:rPr lang="en-US" altLang="zh-CN" sz="1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台海问题</a:t>
            </a:r>
            <a:endParaRPr lang="en-US" altLang="zh-CN" sz="12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638" y="782144"/>
            <a:ext cx="9120721" cy="43559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板块精选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十八罗汉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6395" y="782121"/>
            <a:ext cx="567852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n-ea"/>
              </a:rPr>
              <a:t>十八罗汉：十八个不同的行业板块全方位覆盖</a:t>
            </a:r>
            <a:r>
              <a:rPr lang="en-US" altLang="zh-CN" b="1" dirty="0">
                <a:latin typeface="+mn-ea"/>
              </a:rPr>
              <a:t>A</a:t>
            </a:r>
            <a:r>
              <a:rPr lang="zh-CN" altLang="en-US" b="1" dirty="0">
                <a:latin typeface="+mn-ea"/>
              </a:rPr>
              <a:t>股市场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高位题材：</a:t>
            </a:r>
          </a:p>
          <a:p>
            <a:r>
              <a:rPr lang="zh-CN" altLang="en-US" sz="1600" dirty="0">
                <a:latin typeface="+mn-ea"/>
              </a:rPr>
              <a:t>人工智能：算力租赁；</a:t>
            </a:r>
            <a:r>
              <a:rPr lang="en-US" altLang="zh-CN" sz="1600" dirty="0">
                <a:latin typeface="+mn-ea"/>
              </a:rPr>
              <a:t>AIGC</a:t>
            </a:r>
            <a:r>
              <a:rPr lang="zh-CN" altLang="en-US" sz="1600" dirty="0">
                <a:latin typeface="+mn-ea"/>
              </a:rPr>
              <a:t>；传媒娱乐</a:t>
            </a:r>
          </a:p>
          <a:p>
            <a:r>
              <a:rPr lang="zh-CN" altLang="en-US" sz="1600" dirty="0">
                <a:latin typeface="+mn-ea"/>
              </a:rPr>
              <a:t>智能制造：低空经济；软件信息；机器人</a:t>
            </a:r>
            <a:endParaRPr lang="en-US" altLang="zh-CN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低位题材：</a:t>
            </a:r>
          </a:p>
          <a:p>
            <a:r>
              <a:rPr lang="zh-CN" altLang="en-US" sz="1600" dirty="0">
                <a:latin typeface="+mn-ea"/>
              </a:rPr>
              <a:t>大消费：食品饮料</a:t>
            </a:r>
            <a:endParaRPr lang="en-US" altLang="zh-CN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大科技：半导体元件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大军工：国防军工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大医药：生物医药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新能源：电气设备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消息刺激：</a:t>
            </a:r>
            <a:r>
              <a:rPr lang="zh-CN" altLang="en-US" sz="1600" dirty="0">
                <a:latin typeface="+mn-ea"/>
              </a:rPr>
              <a:t>智能驾驶；电子制造；电力行业；房地产业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顺周期：</a:t>
            </a:r>
            <a:r>
              <a:rPr lang="zh-CN" altLang="en-US" sz="1600" dirty="0">
                <a:latin typeface="+mn-ea"/>
              </a:rPr>
              <a:t>有色金属；化工制品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护盘：</a:t>
            </a:r>
            <a:r>
              <a:rPr lang="zh-CN" altLang="en-US" sz="1600" dirty="0">
                <a:latin typeface="+mn-ea"/>
              </a:rPr>
              <a:t>中特估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2944" r="986" b="773"/>
          <a:stretch>
            <a:fillRect/>
          </a:stretch>
        </p:blipFill>
        <p:spPr>
          <a:xfrm>
            <a:off x="6786694" y="782121"/>
            <a:ext cx="3984770" cy="54180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神奇色阶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滚动净利润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主力控盘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2634" y="5640077"/>
            <a:ext cx="3229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滚动净利润紫柱（业绩预期强）</a:t>
            </a:r>
          </a:p>
        </p:txBody>
      </p:sp>
      <p:sp>
        <p:nvSpPr>
          <p:cNvPr id="11" name="圆柱体 10"/>
          <p:cNvSpPr/>
          <p:nvPr/>
        </p:nvSpPr>
        <p:spPr>
          <a:xfrm>
            <a:off x="4901334" y="4809639"/>
            <a:ext cx="412318" cy="62163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体 11"/>
          <p:cNvSpPr/>
          <p:nvPr/>
        </p:nvSpPr>
        <p:spPr>
          <a:xfrm>
            <a:off x="5697512" y="4590151"/>
            <a:ext cx="412318" cy="833895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柱体 12"/>
          <p:cNvSpPr/>
          <p:nvPr/>
        </p:nvSpPr>
        <p:spPr>
          <a:xfrm>
            <a:off x="6493689" y="4346008"/>
            <a:ext cx="412318" cy="104588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柱体 13"/>
          <p:cNvSpPr/>
          <p:nvPr/>
        </p:nvSpPr>
        <p:spPr>
          <a:xfrm>
            <a:off x="7289867" y="4123295"/>
            <a:ext cx="412317" cy="1300751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994947" y="5715904"/>
            <a:ext cx="278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主力控盘增加（主力吸筹）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0" y="1142096"/>
            <a:ext cx="6140819" cy="2547893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7289867" y="153280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7288700" y="3404123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7289865" y="283347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7289866" y="2229205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027836" y="1322611"/>
            <a:ext cx="234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第一色阶：短期趋势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065158" y="2010442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第二色阶：中期趋势</a:t>
            </a:r>
            <a:endParaRPr lang="en-US" altLang="zh-CN" sz="18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9065158" y="2624333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第三色阶：长期趋势</a:t>
            </a:r>
            <a:endParaRPr lang="en-US" altLang="zh-CN" sz="18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9093150" y="3219457"/>
            <a:ext cx="227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第四色阶：量能趋势</a:t>
            </a:r>
            <a:endParaRPr lang="en-US" altLang="zh-CN" sz="18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8295412" y="5650231"/>
            <a:ext cx="34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神奇趋势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中线主力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业绩紫柱</a:t>
            </a:r>
          </a:p>
        </p:txBody>
      </p:sp>
      <p:sp>
        <p:nvSpPr>
          <p:cNvPr id="22" name="矩形: 圆角 21"/>
          <p:cNvSpPr/>
          <p:nvPr/>
        </p:nvSpPr>
        <p:spPr>
          <a:xfrm>
            <a:off x="1001530" y="5120457"/>
            <a:ext cx="1283959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2285489" y="4941053"/>
            <a:ext cx="1640071" cy="5487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442" y="3963791"/>
            <a:ext cx="3323340" cy="14602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2B661E-D5B4-4143-02BF-95F58AEC3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02" y="852006"/>
            <a:ext cx="10935996" cy="52971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8607" y="5529592"/>
            <a:ext cx="45408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选股：</a:t>
            </a:r>
            <a:endParaRPr lang="en-US" altLang="zh-CN" sz="105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①</a:t>
            </a:r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趋势</a:t>
            </a:r>
            <a:r>
              <a:rPr lang="zh-CN" altLang="en-US" sz="1050" dirty="0">
                <a:latin typeface="+mn-ea"/>
              </a:rPr>
              <a:t>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神奇色阶三阶全红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短中长期趋势向好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②</a:t>
            </a:r>
            <a:r>
              <a:rPr lang="zh-CN" altLang="en-US" sz="1050" b="1" dirty="0">
                <a:solidFill>
                  <a:srgbClr val="7030A0"/>
                </a:solidFill>
                <a:latin typeface="+mn-ea"/>
              </a:rPr>
              <a:t>资金</a:t>
            </a:r>
            <a:r>
              <a:rPr lang="zh-CN" altLang="en-US" sz="1050" dirty="0">
                <a:latin typeface="+mn-ea"/>
              </a:rPr>
              <a:t>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回档中期生命线时主力控盘增加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主力洗筹</a:t>
            </a:r>
            <a:endParaRPr lang="en-US" altLang="zh-CN" sz="1050" dirty="0">
              <a:latin typeface="+mn-ea"/>
            </a:endParaRPr>
          </a:p>
          <a:p>
            <a:r>
              <a:rPr lang="en-US" altLang="zh-CN" sz="1050" dirty="0">
                <a:latin typeface="+mn-ea"/>
              </a:rPr>
              <a:t>③</a:t>
            </a:r>
            <a:r>
              <a:rPr lang="zh-CN" altLang="en-US" sz="1050" b="1" dirty="0">
                <a:solidFill>
                  <a:srgbClr val="0070C0"/>
                </a:solidFill>
                <a:latin typeface="+mn-ea"/>
              </a:rPr>
              <a:t>业绩</a:t>
            </a:r>
            <a:r>
              <a:rPr lang="zh-CN" altLang="en-US" sz="1050" dirty="0">
                <a:latin typeface="+mn-ea"/>
              </a:rPr>
              <a:t>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滚动净利润紫柱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业绩预期好</a:t>
            </a:r>
            <a:endParaRPr lang="en-US" altLang="zh-CN" sz="105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66522" y="5496580"/>
            <a:ext cx="42599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05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神奇第一色阶红柱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捕捞季节强势金叉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主力资金流入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分时均线附近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050" dirty="0"/>
              <a:t>①</a:t>
            </a:r>
            <a:r>
              <a:rPr lang="zh-CN" altLang="en-US" sz="1050" dirty="0">
                <a:latin typeface="+mn-ea"/>
              </a:rPr>
              <a:t>前期压力位减仓 ②捕捞季节死叉减仓 </a:t>
            </a:r>
            <a:r>
              <a:rPr lang="en-US" altLang="zh-CN" sz="1050" dirty="0">
                <a:latin typeface="+mn-ea"/>
              </a:rPr>
              <a:t>③ </a:t>
            </a:r>
            <a:r>
              <a:rPr lang="zh-CN" altLang="en-US" sz="1050" dirty="0">
                <a:latin typeface="+mn-ea"/>
              </a:rPr>
              <a:t>神奇第一色阶绿柱离场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EA6AB7-FB42-4D14-B354-CE178C2A6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770" y="804512"/>
            <a:ext cx="10147823" cy="47250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主线淘金购买链接：</a:t>
            </a:r>
            <a:r>
              <a:rPr lang="en-US" altLang="zh-CN" b="1" dirty="0"/>
              <a:t> https://activity.n8n8.cn/pc-page/pc/zxtj?pageId=400001276</a:t>
            </a:r>
            <a:endParaRPr lang="en-US" altLang="zh-CN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0EE83-A4DF-B019-4161-9854C5D84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E7EC373-B337-8C59-9A0E-AFF43DE62660}"/>
              </a:ext>
            </a:extLst>
          </p:cNvPr>
          <p:cNvSpPr txBox="1"/>
          <p:nvPr/>
        </p:nvSpPr>
        <p:spPr>
          <a:xfrm>
            <a:off x="0" y="413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竞价策略（坚持一种成功模式）</a:t>
            </a:r>
            <a:endParaRPr lang="en-US" altLang="zh-CN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A115A33-54EE-3956-9144-84105557A882}"/>
              </a:ext>
            </a:extLst>
          </p:cNvPr>
          <p:cNvSpPr txBox="1"/>
          <p:nvPr/>
        </p:nvSpPr>
        <p:spPr>
          <a:xfrm>
            <a:off x="9326246" y="1574355"/>
            <a:ext cx="263017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不做大额净买低于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不做竞价涨幅高于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个股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不做高位板 反包可试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板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不做妖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新股  避开投机情绪</a:t>
            </a:r>
          </a:p>
          <a:p>
            <a:pPr algn="ctr"/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不做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日涨幅超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的创业板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超“</a:t>
            </a:r>
            <a:r>
              <a:rPr lang="en-US" altLang="zh-CN" sz="1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亿”权重观察为主</a:t>
            </a:r>
            <a:endParaRPr lang="en-US" altLang="zh-CN" sz="12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无板放宽条件（涨幅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万）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0B2F66D-6E7C-5A40-64F1-FAF0C741C0FC}"/>
              </a:ext>
            </a:extLst>
          </p:cNvPr>
          <p:cNvSpPr txBox="1"/>
          <p:nvPr/>
        </p:nvSpPr>
        <p:spPr>
          <a:xfrm>
            <a:off x="10069332" y="880694"/>
            <a:ext cx="12321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竞价秘诀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AEBCD8-5578-52CB-A62B-2F026928E731}"/>
              </a:ext>
            </a:extLst>
          </p:cNvPr>
          <p:cNvSpPr txBox="1"/>
          <p:nvPr/>
        </p:nvSpPr>
        <p:spPr>
          <a:xfrm>
            <a:off x="10069333" y="4914828"/>
            <a:ext cx="12321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</a:rPr>
              <a:t>原价挂单</a:t>
            </a:r>
            <a:endParaRPr lang="en-US" altLang="zh-CN" sz="2000" b="1" dirty="0">
              <a:solidFill>
                <a:srgbClr val="0070C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782FE14-E156-25BF-9592-F11D2F723339}"/>
              </a:ext>
            </a:extLst>
          </p:cNvPr>
          <p:cNvSpPr txBox="1"/>
          <p:nvPr/>
        </p:nvSpPr>
        <p:spPr>
          <a:xfrm>
            <a:off x="137201" y="6605403"/>
            <a:ext cx="1219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/>
                </a:solidFill>
              </a:rPr>
              <a:t>所涉个股仅作案例分析和教学使用，不构成具体的投资建议，投资者应独立决策并自担风险。个别情况不代表普遍现象，个股历史涨幅不预示其未来表现，市场有风险，投资需谨慎！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2C5DDA-CDC8-61DB-6E2C-CFC0B5D57FDE}"/>
              </a:ext>
            </a:extLst>
          </p:cNvPr>
          <p:cNvSpPr txBox="1"/>
          <p:nvPr/>
        </p:nvSpPr>
        <p:spPr>
          <a:xfrm>
            <a:off x="4132160" y="792479"/>
            <a:ext cx="683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周四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485EC3-97CB-BB8B-C5A7-04ABCE3D1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484" y="1080749"/>
            <a:ext cx="2345032" cy="5031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4B41F5F-DCF2-0F11-20FC-C225E1DD0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183" y="1080749"/>
            <a:ext cx="2345137" cy="5031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762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2带货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2基础版-陈儒渊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355" y="4980305"/>
            <a:ext cx="1459865" cy="1459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735" y="5019040"/>
            <a:ext cx="2305050" cy="381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46745" y="5110480"/>
            <a:ext cx="26593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88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元</a:t>
            </a:r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/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年</a:t>
            </a:r>
          </a:p>
          <a:p>
            <a:pPr algn="ctr"/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176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元</a:t>
            </a:r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/2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年</a:t>
            </a:r>
          </a:p>
          <a:p>
            <a:pPr algn="ctr"/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微信扫码抢购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17500" y="6101715"/>
            <a:ext cx="4848860" cy="390525"/>
          </a:xfrm>
          <a:prstGeom prst="roundRect">
            <a:avLst>
              <a:gd name="adj" fmla="val 50000"/>
            </a:avLst>
          </a:prstGeom>
          <a:solidFill>
            <a:srgbClr val="FF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以上为特定条件、区间下的部分案例展示，不代表普遍现象，个股历史涨幅不预示其未来表现，过往收益亦不代表未来收益承诺。市场有风险，投资需谨慎！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2875" y="973920"/>
            <a:ext cx="6167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购买链接： </a:t>
            </a:r>
            <a:r>
              <a:rPr lang="en-US" altLang="zh-CN" dirty="0"/>
              <a:t>https://activity.n8n8.cn/link/level-2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168,&quot;width&quot;:18489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0,&quot;width&quot;:240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979</Words>
  <Application>Microsoft Office PowerPoint</Application>
  <PresentationFormat>宽屏</PresentationFormat>
  <Paragraphs>104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Noto Sans S Chinese Medium</vt:lpstr>
      <vt:lpstr>等线</vt:lpstr>
      <vt:lpstr>思源黑体 CN Bold</vt:lpstr>
      <vt:lpstr>思源黑体 CN Heavy</vt:lpstr>
      <vt:lpstr>思源黑体 CN Medium</vt:lpstr>
      <vt:lpstr>思源黑体 CN Normal</vt:lpstr>
      <vt:lpstr>微软雅黑</vt:lpstr>
      <vt:lpstr>优设标题黑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216</cp:revision>
  <dcterms:created xsi:type="dcterms:W3CDTF">2024-01-18T12:59:00Z</dcterms:created>
  <dcterms:modified xsi:type="dcterms:W3CDTF">2025-03-20T10:39:01Z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30654E6F6A3E4F1AAAFB9E56B514407C_12</vt:lpwstr>
  </property>
  <property fmtid="{D5CDD505-2E9C-101B-9397-08002B2CF9AE}" pid="3" name="KSOProductBuildVer">
    <vt:lpwstr>2052-12.1.0.20305</vt:lpwstr>
  </property>
</Properties>
</file>