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66" r:id="rId4"/>
    <p:sldId id="263" r:id="rId5"/>
    <p:sldId id="277" r:id="rId6"/>
    <p:sldId id="265" r:id="rId7"/>
    <p:sldId id="268" r:id="rId8"/>
    <p:sldId id="269" r:id="rId9"/>
    <p:sldId id="270" r:id="rId10"/>
    <p:sldId id="272" r:id="rId11"/>
    <p:sldId id="278" r:id="rId12"/>
    <p:sldId id="279" r:id="rId13"/>
    <p:sldId id="280" r:id="rId14"/>
    <p:sldId id="281" r:id="rId15"/>
    <p:sldId id="273" r:id="rId16"/>
    <p:sldId id="282" r:id="rId17"/>
    <p:sldId id="264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38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10"/>
        <p:guide pos="384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>
            <p:custDataLst>
              <p:tags r:id="rId5"/>
            </p:custDataLst>
          </p:nvPr>
        </p:nvSpPr>
        <p:spPr>
          <a:xfrm>
            <a:off x="1270" y="659765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经传多赢资深投顾：何祖光</a:t>
            </a:r>
            <a:r>
              <a:rPr lang="en-US" altLang="zh-CN" sz="120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(</a:t>
            </a:r>
            <a:r>
              <a:rPr lang="en-US" altLang="zh-CN" sz="12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A1120625040003</a:t>
            </a:r>
            <a:r>
              <a:rPr lang="en-US" altLang="zh-CN" sz="120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)观点基于软件数据和理论模型分析，仅供参考，不构成</a:t>
            </a:r>
            <a:r>
              <a:rPr lang="zh-CN" altLang="en-US" sz="120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投资</a:t>
            </a:r>
            <a:r>
              <a:rPr lang="en-US" altLang="zh-CN" sz="120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建议，</a:t>
            </a:r>
            <a:r>
              <a:rPr lang="zh-CN" altLang="en-US" sz="120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市场</a:t>
            </a:r>
            <a:r>
              <a:rPr lang="en-US" altLang="zh-CN" sz="120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有风险，投资需谨慎</a:t>
            </a:r>
            <a:r>
              <a:rPr lang="zh-CN" altLang="en-US" sz="120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！</a:t>
            </a:r>
            <a:endParaRPr lang="zh-CN" altLang="en-US" sz="120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5.xml"/><Relationship Id="rId17" Type="http://schemas.openxmlformats.org/officeDocument/2006/relationships/tags" Target="../tags/tag44.xml"/><Relationship Id="rId16" Type="http://schemas.openxmlformats.org/officeDocument/2006/relationships/tags" Target="../tags/tag43.xml"/><Relationship Id="rId15" Type="http://schemas.openxmlformats.org/officeDocument/2006/relationships/tags" Target="../tags/tag42.xml"/><Relationship Id="rId14" Type="http://schemas.openxmlformats.org/officeDocument/2006/relationships/tags" Target="../tags/tag41.xml"/><Relationship Id="rId13" Type="http://schemas.openxmlformats.org/officeDocument/2006/relationships/tags" Target="../tags/tag40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67.xml"/><Relationship Id="rId2" Type="http://schemas.openxmlformats.org/officeDocument/2006/relationships/image" Target="../media/image20.png"/><Relationship Id="rId1" Type="http://schemas.openxmlformats.org/officeDocument/2006/relationships/tags" Target="../tags/tag66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69.xml"/><Relationship Id="rId2" Type="http://schemas.openxmlformats.org/officeDocument/2006/relationships/image" Target="../media/image21.png"/><Relationship Id="rId1" Type="http://schemas.openxmlformats.org/officeDocument/2006/relationships/tags" Target="../tags/tag68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1.xml"/><Relationship Id="rId2" Type="http://schemas.openxmlformats.org/officeDocument/2006/relationships/image" Target="../media/image22.png"/><Relationship Id="rId1" Type="http://schemas.openxmlformats.org/officeDocument/2006/relationships/tags" Target="../tags/tag70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73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tags" Target="../tags/tag7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78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49.xml"/><Relationship Id="rId4" Type="http://schemas.openxmlformats.org/officeDocument/2006/relationships/image" Target="../media/image10.png"/><Relationship Id="rId3" Type="http://schemas.openxmlformats.org/officeDocument/2006/relationships/tags" Target="../tags/tag48.xml"/><Relationship Id="rId2" Type="http://schemas.openxmlformats.org/officeDocument/2006/relationships/image" Target="../media/image9.png"/><Relationship Id="rId1" Type="http://schemas.openxmlformats.org/officeDocument/2006/relationships/tags" Target="../tags/tag4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52.xml"/><Relationship Id="rId3" Type="http://schemas.openxmlformats.org/officeDocument/2006/relationships/image" Target="../media/image11.pn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54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53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57.xml"/><Relationship Id="rId3" Type="http://schemas.openxmlformats.org/officeDocument/2006/relationships/image" Target="../media/image14.png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59.xml"/><Relationship Id="rId2" Type="http://schemas.openxmlformats.org/officeDocument/2006/relationships/image" Target="../media/image15.png"/><Relationship Id="rId1" Type="http://schemas.openxmlformats.org/officeDocument/2006/relationships/tags" Target="../tags/tag5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61.xml"/><Relationship Id="rId2" Type="http://schemas.openxmlformats.org/officeDocument/2006/relationships/image" Target="../media/image16.png"/><Relationship Id="rId1" Type="http://schemas.openxmlformats.org/officeDocument/2006/relationships/tags" Target="../tags/tag60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63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65.xml"/><Relationship Id="rId2" Type="http://schemas.openxmlformats.org/officeDocument/2006/relationships/image" Target="../media/image19.png"/><Relationship Id="rId1" Type="http://schemas.openxmlformats.org/officeDocument/2006/relationships/tags" Target="../tags/tag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25" y="1855470"/>
            <a:ext cx="10667365" cy="136842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神奇</a:t>
            </a:r>
            <a:r>
              <a:rPr lang="zh-CN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战法</a:t>
            </a:r>
            <a:endParaRPr lang="zh-CN" sz="83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204528" y="3871595"/>
            <a:ext cx="6438900" cy="1249680"/>
            <a:chOff x="4869" y="6097"/>
            <a:chExt cx="10140" cy="1968"/>
          </a:xfrm>
        </p:grpSpPr>
        <p:sp>
          <p:nvSpPr>
            <p:cNvPr id="11" name="文本框 10"/>
            <p:cNvSpPr txBox="1"/>
            <p:nvPr/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经传多赢投顾：</a:t>
              </a:r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何祖光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9541" y="6097"/>
              <a:ext cx="5468" cy="196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  <a:sym typeface="+mn-ea"/>
                </a:rPr>
                <a:t>投资顾问执业编号：</a:t>
              </a:r>
              <a:r>
                <a:rPr lang="en-US" altLang="zh-CN" sz="200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  <a:sym typeface="+mn-ea"/>
                </a:rPr>
                <a:t>A1120625040003</a:t>
              </a:r>
              <a:endParaRPr lang="en-US" altLang="zh-CN" sz="2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  <a:sym typeface="+mn-ea"/>
                </a:rPr>
                <a:t>基金从业执业编号：</a:t>
              </a:r>
              <a:r>
                <a:rPr lang="en-US" altLang="zh-CN" sz="200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  <a:sym typeface="+mn-ea"/>
                </a:rPr>
                <a:t>A20250618012527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实战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案例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340" y="784860"/>
            <a:ext cx="10287635" cy="54590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实战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案例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405" y="753745"/>
            <a:ext cx="10678160" cy="56635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实战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案例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285" y="795655"/>
            <a:ext cx="10503535" cy="55448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智能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选股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55" y="746760"/>
            <a:ext cx="10567670" cy="54870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30" y="1597660"/>
            <a:ext cx="6647815" cy="23088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注意事项与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总结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48230" y="712470"/>
            <a:ext cx="8390255" cy="55454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20000"/>
              </a:lnSpc>
            </a:pPr>
            <a:r>
              <a:rPr lang="zh-CN" altLang="en-US" sz="2000" b="1" kern="0">
                <a:solidFill>
                  <a:srgbClr val="FF0000"/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注意事项</a:t>
            </a:r>
            <a:endParaRPr lang="zh-CN" altLang="en-US" sz="2000" b="1" kern="0">
              <a:solidFill>
                <a:srgbClr val="FF0000"/>
              </a:solidFill>
              <a:uFillTx/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000" ker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1.</a:t>
            </a:r>
            <a:r>
              <a:rPr lang="zh-CN" altLang="en-US" sz="2000" ker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只做强势股或绩优股：弱势股或</a:t>
            </a:r>
            <a:r>
              <a:rPr lang="zh-CN" altLang="en-US" sz="2000" ker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绩差股容易失败。</a:t>
            </a:r>
            <a:endParaRPr lang="en-US" altLang="zh-CN" sz="2000" kern="0">
              <a:solidFill>
                <a:schemeClr val="tx1">
                  <a:lumMod val="65000"/>
                  <a:lumOff val="35000"/>
                </a:schemeClr>
              </a:solidFill>
              <a:uFillTx/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000" ker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2.</a:t>
            </a:r>
            <a:r>
              <a:rPr lang="zh-CN" altLang="en-US" sz="2000" ker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市场环境：大盘或板块处于上升趋势时成功率更高。</a:t>
            </a:r>
            <a:endParaRPr lang="en-US" altLang="zh-CN" sz="2000" kern="0">
              <a:solidFill>
                <a:schemeClr val="tx1">
                  <a:lumMod val="65000"/>
                  <a:lumOff val="35000"/>
                </a:schemeClr>
              </a:solidFill>
              <a:uFillTx/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000" ker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3.</a:t>
            </a:r>
            <a:r>
              <a:rPr lang="zh-CN" altLang="en-US" sz="2000" ker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避免追高：如果一波涨幅过大（如</a:t>
            </a:r>
            <a:r>
              <a:rPr lang="en-US" sz="2000" ker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50%</a:t>
            </a:r>
            <a:r>
              <a:rPr lang="zh-CN" altLang="en-US" sz="2000" ker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以上），高位再出信号则成功率</a:t>
            </a:r>
            <a:r>
              <a:rPr lang="zh-CN" altLang="en-US" sz="2000" ker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降低。</a:t>
            </a:r>
            <a:endParaRPr lang="en-US" altLang="zh-CN" sz="2000" kern="0">
              <a:solidFill>
                <a:schemeClr val="tx1">
                  <a:lumMod val="65000"/>
                  <a:lumOff val="35000"/>
                </a:schemeClr>
              </a:solidFill>
              <a:uFillTx/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000" ker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4.</a:t>
            </a:r>
            <a:r>
              <a:rPr lang="zh-CN" altLang="en-US" sz="2000" ker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结合盘口：观察主力资金是否持续流入，避免诱多陷阱。</a:t>
            </a:r>
            <a:endParaRPr lang="zh-CN" altLang="en-US" sz="2000" kern="0">
              <a:solidFill>
                <a:schemeClr val="tx1">
                  <a:lumMod val="65000"/>
                  <a:lumOff val="35000"/>
                </a:schemeClr>
              </a:solidFill>
              <a:uFillTx/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ea"/>
            </a:endParaRPr>
          </a:p>
          <a:p>
            <a:pPr>
              <a:lnSpc>
                <a:spcPct val="120000"/>
              </a:lnSpc>
            </a:pPr>
            <a:endParaRPr lang="en-US" altLang="zh-CN" sz="2000" kern="0">
              <a:solidFill>
                <a:schemeClr val="tx1">
                  <a:lumMod val="65000"/>
                  <a:lumOff val="35000"/>
                </a:schemeClr>
              </a:solidFill>
              <a:uFillTx/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000" b="1" kern="0">
                <a:solidFill>
                  <a:srgbClr val="FF0000"/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总结</a:t>
            </a:r>
            <a:endParaRPr lang="en-US" altLang="zh-CN" sz="2000" b="1" kern="0">
              <a:solidFill>
                <a:srgbClr val="FF0000"/>
              </a:solidFill>
              <a:uFillTx/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000" ker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神奇三板斧战法的核心是</a:t>
            </a:r>
            <a:r>
              <a:rPr lang="en-US" altLang="zh-CN" sz="2000" ker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“</a:t>
            </a:r>
            <a:r>
              <a:rPr lang="zh-CN" altLang="en-US" sz="2000" ker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趋势启动</a:t>
            </a:r>
            <a:r>
              <a:rPr lang="en-US" altLang="zh-CN" sz="2000" ker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”</a:t>
            </a:r>
            <a:r>
              <a:rPr lang="zh-CN" altLang="en-US" sz="2000" ker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。关键点在于：</a:t>
            </a:r>
            <a:endParaRPr lang="zh-CN" altLang="en-US" sz="2000" kern="0">
              <a:solidFill>
                <a:schemeClr val="tx1">
                  <a:lumMod val="65000"/>
                  <a:lumOff val="35000"/>
                </a:schemeClr>
              </a:solidFill>
              <a:uFillTx/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000" ker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1.</a:t>
            </a:r>
            <a:r>
              <a:rPr lang="zh-CN" altLang="en-US" sz="2000" ker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有量能</a:t>
            </a:r>
            <a:r>
              <a:rPr lang="zh-CN" altLang="en-US" sz="2000" ker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放大配合，突破关键</a:t>
            </a:r>
            <a:r>
              <a:rPr lang="zh-CN" altLang="en-US" sz="2000" ker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压力位；</a:t>
            </a:r>
            <a:endParaRPr lang="zh-CN" altLang="en-US" sz="2000" kern="0">
              <a:solidFill>
                <a:schemeClr val="tx1">
                  <a:lumMod val="65000"/>
                  <a:lumOff val="35000"/>
                </a:schemeClr>
              </a:solidFill>
              <a:uFillTx/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000" ker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2.</a:t>
            </a:r>
            <a:r>
              <a:rPr lang="zh-CN" altLang="en-US" sz="2000" ker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趋势都到位了，神奇</a:t>
            </a:r>
            <a:r>
              <a:rPr lang="en-US" altLang="zh-CN" sz="2000" ker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K</a:t>
            </a:r>
            <a:r>
              <a:rPr lang="zh-CN" altLang="en-US" sz="2000" ker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线、中期生命线、神奇色阶都是红色</a:t>
            </a:r>
            <a:r>
              <a:rPr lang="zh-CN" altLang="en-US" sz="2000" ker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信号；</a:t>
            </a:r>
            <a:endParaRPr lang="zh-CN" altLang="en-US" sz="2000" kern="0">
              <a:solidFill>
                <a:schemeClr val="tx1">
                  <a:lumMod val="65000"/>
                  <a:lumOff val="35000"/>
                </a:schemeClr>
              </a:solidFill>
              <a:uFillTx/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en-US" altLang="zh-CN" sz="2000" ker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3.</a:t>
            </a:r>
            <a:r>
              <a:rPr lang="zh-CN" altLang="en-US" sz="2000" ker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板块资金流入明显，是近期的</a:t>
            </a:r>
            <a:r>
              <a:rPr lang="zh-CN" altLang="en-US" sz="2000" ker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热点。</a:t>
            </a:r>
            <a:endParaRPr lang="zh-CN" altLang="en-US" sz="2000" kern="0">
              <a:solidFill>
                <a:schemeClr val="tx1">
                  <a:lumMod val="65000"/>
                  <a:lumOff val="35000"/>
                </a:schemeClr>
              </a:solidFill>
              <a:uFillTx/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ea"/>
            </a:endParaRPr>
          </a:p>
          <a:p>
            <a:pPr>
              <a:lnSpc>
                <a:spcPct val="120000"/>
              </a:lnSpc>
            </a:pPr>
            <a:endParaRPr lang="en-US" altLang="zh-CN" sz="2000" kern="0">
              <a:solidFill>
                <a:schemeClr val="tx1">
                  <a:lumMod val="65000"/>
                  <a:lumOff val="35000"/>
                </a:schemeClr>
              </a:solidFill>
              <a:uFillTx/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000" ker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该战法适合短线投资者，需严格纪律，快进快出。建议先用小仓位试错，确认模式有效后再加大操作。</a:t>
            </a:r>
            <a:endParaRPr lang="zh-CN" altLang="en-US" sz="2000" kern="0">
              <a:solidFill>
                <a:schemeClr val="tx1">
                  <a:lumMod val="65000"/>
                  <a:lumOff val="35000"/>
                </a:schemeClr>
              </a:solidFill>
              <a:uFillTx/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ea"/>
            </a:endParaRPr>
          </a:p>
          <a:p>
            <a:pPr>
              <a:lnSpc>
                <a:spcPct val="120000"/>
              </a:lnSpc>
            </a:pPr>
            <a:endParaRPr lang="zh-CN" altLang="en-US" sz="2800" b="1"/>
          </a:p>
          <a:p>
            <a:pPr>
              <a:lnSpc>
                <a:spcPct val="110000"/>
              </a:lnSpc>
            </a:pPr>
            <a:endParaRPr lang="zh-CN" altLang="en-US" sz="2800" b="1"/>
          </a:p>
          <a:p>
            <a:endParaRPr lang="zh-CN" altLang="en-US" sz="2800" b="1"/>
          </a:p>
          <a:p>
            <a:endParaRPr lang="en-US" altLang="zh-CN" sz="2800" b="1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07440" y="662305"/>
            <a:ext cx="10200005" cy="573722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双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12-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史上最长赠送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月份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神奇指标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讲解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40" y="676910"/>
            <a:ext cx="8917940" cy="46202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文本占位符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9266555" y="1529715"/>
            <a:ext cx="2576195" cy="1648460"/>
          </a:xfrm>
          <a:prstGeom prst="rect">
            <a:avLst/>
          </a:prstGeom>
        </p:spPr>
        <p:txBody>
          <a:bodyPr/>
          <a:lstStyle>
            <a:lvl1pPr marL="0" indent="0" algn="just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600" b="1" kern="0" spc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①神奇K线</a:t>
            </a:r>
            <a:r>
              <a:rPr sz="1600" kern="0" spc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：红色K线为强势区域，绿色</a:t>
            </a:r>
            <a:r>
              <a:rPr lang="en-US" altLang="zh-CN" sz="1600" kern="0" spc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K</a:t>
            </a:r>
            <a:r>
              <a:rPr sz="1600" kern="0" spc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线为弱势</a:t>
            </a:r>
            <a:r>
              <a:rPr sz="1600" kern="0" spc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区域。</a:t>
            </a:r>
            <a:endParaRPr sz="1600" kern="0" spc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ea"/>
            </a:endParaRPr>
          </a:p>
          <a:p>
            <a:r>
              <a:rPr sz="1600" b="1" kern="0" spc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②中期生命线</a:t>
            </a:r>
            <a:r>
              <a:rPr sz="1600" kern="0" spc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：红色线段代表趋势向上，绿色线段代表趋势向下。</a:t>
            </a:r>
            <a:endParaRPr sz="1600" kern="0" spc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ea"/>
            </a:endParaRPr>
          </a:p>
          <a:p>
            <a:r>
              <a:rPr sz="1600" b="1" kern="0" spc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③神奇色阶</a:t>
            </a:r>
            <a:r>
              <a:rPr sz="1600" kern="0" spc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：第一色阶代表短期趋势，第二色阶代表中期趋势，第三色阶代表长期趋势，第四色阶代表量能</a:t>
            </a:r>
            <a:r>
              <a:rPr sz="1600" kern="0" spc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变化。</a:t>
            </a:r>
            <a:endParaRPr sz="1600" kern="0" spc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825" y="5208270"/>
            <a:ext cx="6562725" cy="12001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趋势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择时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5" name="PA-矩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044940" y="1757045"/>
            <a:ext cx="2965450" cy="253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lnSpc>
                <a:spcPct val="150000"/>
              </a:lnSpc>
              <a:defRPr/>
            </a:pPr>
            <a:r>
              <a:rPr lang="zh-CN" altLang="en-US" b="1" kern="0" dirty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思源黑体 CN Bold" panose="020B0800000000000000" charset="-122"/>
              </a:rPr>
              <a:t>趋势向上（积极把握）</a:t>
            </a:r>
            <a:endParaRPr lang="zh-CN" altLang="en-US" b="1" kern="0" dirty="0">
              <a:solidFill>
                <a:srgbClr val="FF0000"/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思源黑体 CN Bold" panose="020B0800000000000000" charset="-122"/>
            </a:endParaRPr>
          </a:p>
          <a:p>
            <a:pPr lvl="0" algn="l" eaLnBrk="1" hangingPunct="1">
              <a:lnSpc>
                <a:spcPct val="150000"/>
              </a:lnSpc>
              <a:defRPr/>
            </a:pPr>
            <a:endParaRPr lang="zh-CN" altLang="en-US" b="1" kern="0" dirty="0">
              <a:solidFill>
                <a:srgbClr val="FF0000"/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思源黑体 CN Bold" panose="020B0800000000000000" charset="-122"/>
            </a:endParaRPr>
          </a:p>
          <a:p>
            <a:pPr lvl="0" algn="l" eaLnBrk="1" hangingPunct="1">
              <a:lnSpc>
                <a:spcPct val="150000"/>
              </a:lnSpc>
              <a:defRPr/>
            </a:pPr>
            <a:r>
              <a:rPr lang="zh-CN" altLang="en-US" sz="1600" b="1" kern="0" dirty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思源黑体 CN Bold" panose="020B0800000000000000" charset="-122"/>
              </a:rPr>
              <a:t>满足</a:t>
            </a:r>
            <a:r>
              <a:rPr lang="zh-CN" altLang="en-US" sz="1600" kern="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思源黑体 CN Bold" panose="020B0800000000000000" charset="-122"/>
              </a:rPr>
              <a:t>上站中期生命线</a:t>
            </a:r>
            <a:r>
              <a:rPr lang="en-US" altLang="zh-CN" sz="1600" kern="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思源黑体 CN Bold" panose="020B0800000000000000" charset="-122"/>
              </a:rPr>
              <a:t>+</a:t>
            </a:r>
            <a:r>
              <a:rPr lang="zh-CN" altLang="en-US" sz="1600" kern="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思源黑体 CN Bold" panose="020B0800000000000000" charset="-122"/>
              </a:rPr>
              <a:t>神奇色阶至少前三阶</a:t>
            </a:r>
            <a:r>
              <a:rPr lang="zh-CN" altLang="en-US" sz="1600" kern="0" dirty="0">
                <a:solidFill>
                  <a:schemeClr val="tx1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思源黑体 CN Bold" panose="020B0800000000000000" charset="-122"/>
              </a:rPr>
              <a:t>红</a:t>
            </a:r>
            <a:endParaRPr lang="zh-CN" altLang="en-US" sz="1600" kern="0" dirty="0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思源黑体 CN Bold" panose="020B0800000000000000" charset="-122"/>
            </a:endParaRPr>
          </a:p>
          <a:p>
            <a:pPr lvl="0" algn="l" eaLnBrk="1" hangingPunct="1">
              <a:lnSpc>
                <a:spcPct val="150000"/>
              </a:lnSpc>
              <a:defRPr/>
            </a:pP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思源黑体 CN Bold" panose="020B0800000000000000" charset="-122"/>
            </a:endParaRPr>
          </a:p>
          <a:p>
            <a:pPr lvl="0" algn="l" eaLnBrk="1" hangingPunct="1">
              <a:lnSpc>
                <a:spcPct val="150000"/>
              </a:lnSpc>
              <a:defRPr/>
            </a:pPr>
            <a:r>
              <a:rPr lang="zh-CN" altLang="en-US" b="1" kern="0" dirty="0">
                <a:solidFill>
                  <a:srgbClr val="00B050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思源黑体 CN Bold" panose="020B0800000000000000" charset="-122"/>
              </a:rPr>
              <a:t>趋势向下或震荡（观望）</a:t>
            </a:r>
            <a:endParaRPr lang="zh-CN" altLang="en-US" b="1" kern="0" dirty="0">
              <a:solidFill>
                <a:srgbClr val="00B050"/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思源黑体 CN Bold" panose="020B0800000000000000" charset="-122"/>
            </a:endParaRPr>
          </a:p>
          <a:p>
            <a:pPr lvl="0" algn="l" eaLnBrk="1" hangingPunct="1">
              <a:lnSpc>
                <a:spcPct val="150000"/>
              </a:lnSpc>
              <a:defRPr/>
            </a:pPr>
            <a:endParaRPr lang="zh-CN" altLang="en-US" b="1" kern="0" dirty="0">
              <a:solidFill>
                <a:srgbClr val="FF0000"/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思源黑体 CN Bold" panose="020B0800000000000000" charset="-122"/>
            </a:endParaRPr>
          </a:p>
          <a:p>
            <a:pPr lvl="0" algn="l" eaLnBrk="1" hangingPunct="1">
              <a:lnSpc>
                <a:spcPct val="150000"/>
              </a:lnSpc>
              <a:defRPr/>
            </a:pPr>
            <a:r>
              <a:rPr lang="zh-CN" altLang="en-US" sz="1600" b="1" kern="0" dirty="0">
                <a:solidFill>
                  <a:srgbClr val="00B050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思源黑体 CN Bold" panose="020B0800000000000000" charset="-122"/>
              </a:rPr>
              <a:t>不满足</a:t>
            </a:r>
            <a:r>
              <a:rPr lang="zh-CN" altLang="en-US" sz="1600" kern="0" dirty="0"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思源黑体 CN Bold" panose="020B0800000000000000" charset="-122"/>
              </a:rPr>
              <a:t>神奇色阶前三阶红</a:t>
            </a:r>
            <a:endParaRPr lang="zh-CN" altLang="en-US" sz="1600" kern="0" dirty="0">
              <a:solidFill>
                <a:schemeClr val="tx1"/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思源黑体 CN Bold" panose="020B0800000000000000" charset="-122"/>
            </a:endParaRPr>
          </a:p>
          <a:p>
            <a:pPr lvl="0" algn="l" eaLnBrk="1" hangingPunct="1">
              <a:lnSpc>
                <a:spcPct val="150000"/>
              </a:lnSpc>
              <a:defRPr/>
            </a:pPr>
            <a:endParaRPr lang="zh-CN" altLang="en-US" sz="1600" b="1" kern="0" dirty="0">
              <a:solidFill>
                <a:srgbClr val="FF0000"/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思源黑体 CN Bold" panose="020B0800000000000000" charset="-122"/>
            </a:endParaRPr>
          </a:p>
          <a:p>
            <a:pPr lvl="0" algn="l" eaLnBrk="1" hangingPunct="1">
              <a:lnSpc>
                <a:spcPct val="150000"/>
              </a:lnSpc>
              <a:defRPr/>
            </a:pP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思源黑体 CN Bold" panose="020B08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905" y="1207770"/>
            <a:ext cx="8711565" cy="45745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趋势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择时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25" y="720725"/>
            <a:ext cx="10518775" cy="56845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95" y="1937385"/>
            <a:ext cx="7127875" cy="21126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什么是神奇三板斧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战法？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5" name="PA-矩形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23580" y="2183765"/>
            <a:ext cx="3607435" cy="87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lnSpc>
                <a:spcPct val="150000"/>
              </a:lnSpc>
              <a:defRPr/>
            </a:pPr>
            <a:r>
              <a:rPr lang="zh-CN" altLang="en-US" sz="1600" b="1" kern="0" dirty="0">
                <a:solidFill>
                  <a:srgbClr val="FF0000"/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思源黑体 CN Bold" panose="020B0800000000000000" charset="-122"/>
              </a:rPr>
              <a:t>神奇三板斧：</a:t>
            </a:r>
            <a:r>
              <a: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思源黑体 CN Bold" panose="020B0800000000000000" charset="-122"/>
              </a:rPr>
              <a:t>在“三板斧”基础上进行优化。加入了神奇色阶指标，主图指标换成</a:t>
            </a: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思源黑体 CN Bold" panose="020B0800000000000000" charset="-122"/>
              </a:rPr>
              <a:t>“</a:t>
            </a:r>
            <a:r>
              <a: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思源黑体 CN Bold" panose="020B0800000000000000" charset="-122"/>
              </a:rPr>
              <a:t>神奇</a:t>
            </a: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思源黑体 CN Bold" panose="020B0800000000000000" charset="-122"/>
              </a:rPr>
              <a:t>K</a:t>
            </a:r>
            <a:r>
              <a: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思源黑体 CN Bold" panose="020B0800000000000000" charset="-122"/>
              </a:rPr>
              <a:t>线、中期生命线</a:t>
            </a:r>
            <a:r>
              <a:rPr lang="en-US" altLang="zh-CN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思源黑体 CN Bold" panose="020B0800000000000000" charset="-122"/>
              </a:rPr>
              <a:t>”</a:t>
            </a:r>
            <a:r>
              <a: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思源黑体 CN Bold" panose="020B0800000000000000" charset="-122"/>
              </a:rPr>
              <a:t>，看资金结合量能状态把握。这样的优化会使得更加突出趋势的信号，趋势为王，顺势</a:t>
            </a:r>
            <a:r>
              <a: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思源黑体 CN Bold" panose="020B0800000000000000" charset="-122"/>
              </a:rPr>
              <a:t>而为！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+mn-ea"/>
              <a:sym typeface="思源黑体 CN Bold" panose="020B08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14794"/>
          <a:stretch>
            <a:fillRect/>
          </a:stretch>
        </p:blipFill>
        <p:spPr>
          <a:xfrm>
            <a:off x="273050" y="1199515"/>
            <a:ext cx="7905115" cy="45758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神奇三板斧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买点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29180" y="5473700"/>
            <a:ext cx="8390255" cy="9544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20000"/>
              </a:lnSpc>
            </a:pPr>
            <a:r>
              <a:rPr lang="zh-CN" altLang="en-US" sz="2000" ker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1.神奇K线红+上站中期生命线红。</a:t>
            </a:r>
            <a:r>
              <a:rPr lang="en-US" altLang="zh-CN" sz="2000" ker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   </a:t>
            </a:r>
            <a:r>
              <a:rPr lang="zh-CN" altLang="en-US" sz="2000" ker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2.捕捞季节～有金叉有红柱。</a:t>
            </a:r>
            <a:endParaRPr lang="zh-CN" altLang="en-US" sz="2000" kern="0">
              <a:solidFill>
                <a:schemeClr val="tx1">
                  <a:lumMod val="65000"/>
                  <a:lumOff val="35000"/>
                </a:schemeClr>
              </a:solidFill>
              <a:uFillTx/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000" ker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3.神奇色阶～标准四阶全红（勉强.前三色阶红色）4.成交量～量增价升。</a:t>
            </a:r>
            <a:endParaRPr lang="zh-CN" altLang="en-US" sz="2000" kern="0">
              <a:solidFill>
                <a:schemeClr val="tx1">
                  <a:lumMod val="65000"/>
                  <a:lumOff val="35000"/>
                </a:schemeClr>
              </a:solidFill>
              <a:uFillTx/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ea"/>
            </a:endParaRPr>
          </a:p>
          <a:p>
            <a:pPr>
              <a:lnSpc>
                <a:spcPct val="120000"/>
              </a:lnSpc>
            </a:pPr>
            <a:endParaRPr lang="zh-CN" altLang="en-US" sz="2800" b="1"/>
          </a:p>
          <a:p>
            <a:pPr>
              <a:lnSpc>
                <a:spcPct val="110000"/>
              </a:lnSpc>
            </a:pPr>
            <a:endParaRPr lang="zh-CN" altLang="en-US" sz="2800" b="1"/>
          </a:p>
          <a:p>
            <a:endParaRPr lang="zh-CN" altLang="en-US" sz="2800" b="1"/>
          </a:p>
          <a:p>
            <a:endParaRPr lang="en-US" altLang="zh-CN" sz="2800" b="1">
              <a:solidFill>
                <a:schemeClr val="tx1"/>
              </a:solidFill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335" y="673100"/>
            <a:ext cx="9114790" cy="47923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神奇三板斧持有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法则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66060" y="5237480"/>
            <a:ext cx="8390255" cy="11036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2000" ker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1.捕捞季节红柱延长，则</a:t>
            </a:r>
            <a:r>
              <a:rPr lang="zh-CN" altLang="en-US" sz="2000" ker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持有。</a:t>
            </a:r>
            <a:endParaRPr lang="zh-CN" altLang="en-US" sz="2000" kern="0">
              <a:solidFill>
                <a:schemeClr val="tx1">
                  <a:lumMod val="65000"/>
                  <a:lumOff val="35000"/>
                </a:schemeClr>
              </a:solidFill>
              <a:uFillTx/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ea"/>
            </a:endParaRPr>
          </a:p>
          <a:p>
            <a:pPr algn="l"/>
            <a:r>
              <a:rPr lang="en-US" altLang="zh-CN" sz="2000" ker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2.</a:t>
            </a:r>
            <a:r>
              <a:rPr lang="zh-CN" altLang="en-US" sz="2000" ker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捕捞季节死叉，但没跌破出信号当天阳线低点，则</a:t>
            </a:r>
            <a:r>
              <a:rPr lang="zh-CN" altLang="en-US" sz="2000" ker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持有。</a:t>
            </a:r>
            <a:endParaRPr lang="zh-CN" altLang="en-US" sz="2000" kern="0">
              <a:solidFill>
                <a:schemeClr val="tx1">
                  <a:lumMod val="65000"/>
                  <a:lumOff val="35000"/>
                </a:schemeClr>
              </a:solidFill>
              <a:uFillTx/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ea"/>
            </a:endParaRPr>
          </a:p>
          <a:p>
            <a:pPr>
              <a:lnSpc>
                <a:spcPct val="120000"/>
              </a:lnSpc>
            </a:pPr>
            <a:endParaRPr lang="zh-CN" altLang="en-US" sz="2800" b="1"/>
          </a:p>
          <a:p>
            <a:pPr>
              <a:lnSpc>
                <a:spcPct val="110000"/>
              </a:lnSpc>
            </a:pPr>
            <a:endParaRPr lang="zh-CN" altLang="en-US" sz="2800" b="1"/>
          </a:p>
          <a:p>
            <a:endParaRPr lang="zh-CN" altLang="en-US" sz="2800" b="1"/>
          </a:p>
          <a:p>
            <a:endParaRPr lang="en-US" altLang="zh-CN" sz="2800" b="1">
              <a:solidFill>
                <a:schemeClr val="tx1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835" y="741045"/>
            <a:ext cx="8910955" cy="43802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神奇三板斧卖出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法则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259965" y="4920615"/>
            <a:ext cx="8390255" cy="7842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2000" b="1" kern="0">
                <a:solidFill>
                  <a:srgbClr val="FF0000"/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1.神奇三板斧信号买入，经历了一波快速上涨，高位出现死叉，卖出。</a:t>
            </a:r>
            <a:endParaRPr lang="zh-CN" altLang="en-US" sz="2000" kern="0">
              <a:solidFill>
                <a:schemeClr val="tx1">
                  <a:lumMod val="65000"/>
                  <a:lumOff val="35000"/>
                </a:schemeClr>
              </a:solidFill>
              <a:uFillTx/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ea"/>
            </a:endParaRPr>
          </a:p>
          <a:p>
            <a:pPr algn="l"/>
            <a:r>
              <a:rPr lang="zh-CN" altLang="en-US" sz="2000" b="1" kern="0">
                <a:solidFill>
                  <a:srgbClr val="FF0000"/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2.经历了一波趋势性上涨，高位股价跌破中期生命线、第一色阶转绿、捕捞季节绿柱，多信号共振走弱，趋势走弱，清仓。</a:t>
            </a:r>
            <a:endParaRPr lang="zh-CN" altLang="en-US" sz="2000" b="1" kern="0">
              <a:solidFill>
                <a:srgbClr val="FF0000"/>
              </a:solidFill>
              <a:uFillTx/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ea"/>
            </a:endParaRPr>
          </a:p>
          <a:p>
            <a:pPr algn="l"/>
            <a:r>
              <a:rPr lang="en-US" altLang="zh-CN" sz="2000" ker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3.</a:t>
            </a:r>
            <a:r>
              <a:rPr lang="zh-CN" altLang="en-US" sz="2000" ker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神奇三板斧当天阳线低点被跌破，先止损出局。</a:t>
            </a:r>
            <a:endParaRPr lang="zh-CN" altLang="en-US" sz="2000" b="1"/>
          </a:p>
          <a:p>
            <a:pPr algn="l"/>
            <a:endParaRPr lang="zh-CN" altLang="en-US" sz="2000" kern="0">
              <a:solidFill>
                <a:schemeClr val="tx1">
                  <a:lumMod val="65000"/>
                  <a:lumOff val="35000"/>
                </a:schemeClr>
              </a:solidFill>
              <a:uFillTx/>
              <a:latin typeface="思源黑体 CN Normal" panose="020B0400000000000000" charset="-122"/>
              <a:ea typeface="思源黑体 CN Normal" panose="020B0400000000000000" charset="-122"/>
              <a:cs typeface="+mn-ea"/>
            </a:endParaRPr>
          </a:p>
          <a:p>
            <a:pPr algn="l"/>
            <a:endParaRPr lang="zh-CN" altLang="en-US" sz="2800" b="1"/>
          </a:p>
          <a:p>
            <a:pPr>
              <a:lnSpc>
                <a:spcPct val="110000"/>
              </a:lnSpc>
            </a:pPr>
            <a:endParaRPr lang="zh-CN" altLang="en-US" sz="2800" b="1"/>
          </a:p>
          <a:p>
            <a:endParaRPr lang="zh-CN" altLang="en-US" sz="2800" b="1"/>
          </a:p>
          <a:p>
            <a:endParaRPr lang="en-US" altLang="zh-CN" sz="2800" b="1">
              <a:solidFill>
                <a:schemeClr val="tx1"/>
              </a:solidFill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28696"/>
          <a:stretch>
            <a:fillRect/>
          </a:stretch>
        </p:blipFill>
        <p:spPr>
          <a:xfrm>
            <a:off x="410210" y="726440"/>
            <a:ext cx="5610860" cy="40925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23006" r="11679"/>
          <a:stretch>
            <a:fillRect/>
          </a:stretch>
        </p:blipFill>
        <p:spPr>
          <a:xfrm>
            <a:off x="6134735" y="724535"/>
            <a:ext cx="5547360" cy="40957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神奇三板斧</a:t>
            </a:r>
            <a:r>
              <a:rPr lang="zh-CN" altLang="en-US" sz="32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卖出法则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655" y="624840"/>
            <a:ext cx="8639175" cy="42557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2364740" y="5025390"/>
            <a:ext cx="8390255" cy="7842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altLang="en-US" sz="2000" ker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1.神奇三板斧信号买入，经历了一波快速上涨，高位出现死叉，卖出。</a:t>
            </a:r>
            <a:endParaRPr lang="zh-CN" altLang="en-US" sz="2000" kern="0">
              <a:solidFill>
                <a:schemeClr val="tx1">
                  <a:lumMod val="65000"/>
                  <a:lumOff val="35000"/>
                </a:schemeClr>
              </a:solidFill>
              <a:uFillTx/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ea"/>
            </a:endParaRPr>
          </a:p>
          <a:p>
            <a:pPr algn="l"/>
            <a:r>
              <a:rPr lang="zh-CN" altLang="en-US" sz="2000" kern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2.经历了一波趋势性上涨，高位股价跌破中期生命线、第一色阶转绿、捕捞季节绿柱，多信号共振走弱，趋势走弱，清仓。</a:t>
            </a:r>
            <a:endParaRPr lang="zh-CN" altLang="en-US" sz="2000" kern="0">
              <a:solidFill>
                <a:schemeClr val="tx1">
                  <a:lumMod val="65000"/>
                  <a:lumOff val="35000"/>
                </a:schemeClr>
              </a:solidFill>
              <a:uFillTx/>
              <a:latin typeface="思源黑体 CN Normal" panose="020B0400000000000000" charset="-122"/>
              <a:ea typeface="思源黑体 CN Normal" panose="020B0400000000000000" charset="-122"/>
              <a:cs typeface="+mn-ea"/>
              <a:sym typeface="+mn-ea"/>
            </a:endParaRPr>
          </a:p>
          <a:p>
            <a:pPr algn="l"/>
            <a:r>
              <a:rPr lang="en-US" altLang="zh-CN" sz="2000" b="1" kern="0">
                <a:solidFill>
                  <a:srgbClr val="FF0000"/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3.</a:t>
            </a:r>
            <a:r>
              <a:rPr lang="zh-CN" altLang="en-US" sz="2000" b="1" kern="0">
                <a:solidFill>
                  <a:srgbClr val="FF0000"/>
                </a:solidFill>
                <a:uFillTx/>
                <a:latin typeface="思源黑体 CN Normal" panose="020B0400000000000000" charset="-122"/>
                <a:ea typeface="思源黑体 CN Normal" panose="020B0400000000000000" charset="-122"/>
                <a:cs typeface="+mn-ea"/>
                <a:sym typeface="+mn-ea"/>
              </a:rPr>
              <a:t>神奇三板斧当天阳线低点被跌破，先止损出局。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l"/>
            <a:endParaRPr lang="zh-CN" altLang="en-US" sz="2000" kern="0">
              <a:solidFill>
                <a:schemeClr val="tx1">
                  <a:lumMod val="65000"/>
                  <a:lumOff val="35000"/>
                </a:schemeClr>
              </a:solidFill>
              <a:uFillTx/>
              <a:latin typeface="思源黑体 CN Normal" panose="020B0400000000000000" charset="-122"/>
              <a:ea typeface="思源黑体 CN Normal" panose="020B0400000000000000" charset="-122"/>
              <a:cs typeface="+mn-ea"/>
            </a:endParaRPr>
          </a:p>
          <a:p>
            <a:pPr algn="l"/>
            <a:endParaRPr lang="zh-CN" altLang="en-US" sz="2800" b="1"/>
          </a:p>
          <a:p>
            <a:pPr>
              <a:lnSpc>
                <a:spcPct val="110000"/>
              </a:lnSpc>
            </a:pPr>
            <a:endParaRPr lang="zh-CN" altLang="en-US" sz="2800" b="1"/>
          </a:p>
          <a:p>
            <a:endParaRPr lang="zh-CN" altLang="en-US" sz="2800" b="1"/>
          </a:p>
          <a:p>
            <a:endParaRPr lang="en-US" altLang="zh-CN" sz="2800" b="1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PA" val="v5.2.11"/>
  <p:tag name="KSO_WM_DIAGRAM_VIRTUALLY_FRAME" val="{&quot;height&quot;:404.2,&quot;left&quot;:49.4,&quot;top&quot;:87.15,&quot;width&quot;:861.3034645669292}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PA" val="v5.2.11"/>
  <p:tag name="KSO_WM_DIAGRAM_VIRTUALLY_FRAME" val="{&quot;height&quot;:404.2,&quot;left&quot;:49.4,&quot;top&quot;:87.15,&quot;width&quot;:861.3034645669292}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992</Words>
  <Application>WPS 演示</Application>
  <PresentationFormat>宽屏</PresentationFormat>
  <Paragraphs>103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宋体</vt:lpstr>
      <vt:lpstr>Wingdings</vt:lpstr>
      <vt:lpstr>Wingdings</vt:lpstr>
      <vt:lpstr>思源黑体 CN Normal</vt:lpstr>
      <vt:lpstr>黑体</vt:lpstr>
      <vt:lpstr>思源黑体 CN Regular</vt:lpstr>
      <vt:lpstr>思源黑体 CN Bold</vt:lpstr>
      <vt:lpstr>思源黑体 CN Medium</vt:lpstr>
      <vt:lpstr>思源黑体 CN Light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孙</cp:lastModifiedBy>
  <cp:revision>224</cp:revision>
  <dcterms:created xsi:type="dcterms:W3CDTF">2019-06-19T02:08:00Z</dcterms:created>
  <dcterms:modified xsi:type="dcterms:W3CDTF">2025-12-04T09:45:32Z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35418AE94D854DC5BE83C6284CB61930_11</vt:lpwstr>
  </property>
</Properties>
</file>