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3" r:id="rId2"/>
    <p:sldId id="4388" r:id="rId3"/>
    <p:sldId id="4352" r:id="rId4"/>
    <p:sldId id="4354" r:id="rId5"/>
    <p:sldId id="4345" r:id="rId6"/>
    <p:sldId id="4324" r:id="rId7"/>
    <p:sldId id="4344" r:id="rId8"/>
    <p:sldId id="4389" r:id="rId9"/>
    <p:sldId id="4381" r:id="rId10"/>
    <p:sldId id="4390" r:id="rId11"/>
    <p:sldId id="4391" r:id="rId12"/>
    <p:sldId id="4392" r:id="rId13"/>
    <p:sldId id="4393" r:id="rId14"/>
    <p:sldId id="4384" r:id="rId15"/>
    <p:sldId id="27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神奇爆量战法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2024.7.19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趋势为王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9B29D8-4AD1-668E-0577-E7E95199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4" y="906011"/>
            <a:ext cx="11436991" cy="52419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9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无控盘不持久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965362-99FE-06AF-2163-D3161CD44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78" y="969099"/>
            <a:ext cx="11331044" cy="5205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52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案例盘点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86C42A-9D79-1ED5-3C9C-80E4E086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0" y="856332"/>
            <a:ext cx="11558260" cy="5309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16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前高逐步减仓法则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19F046-E23E-8E22-3BB7-D0D7B8F3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20" y="4232639"/>
            <a:ext cx="2676088" cy="827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A99A5E-FFFA-AFA4-2117-FE2515652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5" y="867679"/>
            <a:ext cx="11541470" cy="5289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19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0B8AE4-F1C8-EAFB-1C47-C222A19D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8297" y="6519446"/>
            <a:ext cx="9395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购买链接：</a:t>
            </a:r>
            <a:r>
              <a:rPr lang="en-US" altLang="zh-CN" sz="1600" dirty="0"/>
              <a:t> https://m.n8n8.cn/huodong/2019/profitModel/fund_zb_sqsj?open=renewal&amp;useId=400000672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087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0D8390-3BD2-D122-DB9E-39539E521FBF}"/>
              </a:ext>
            </a:extLst>
          </p:cNvPr>
          <p:cNvSpPr txBox="1"/>
          <p:nvPr/>
        </p:nvSpPr>
        <p:spPr>
          <a:xfrm>
            <a:off x="1040633" y="5737725"/>
            <a:ext cx="10325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现状：</a:t>
            </a:r>
            <a:r>
              <a:rPr lang="en-US" altLang="zh-CN" sz="1400" dirty="0"/>
              <a:t>1.</a:t>
            </a:r>
            <a:r>
              <a:rPr lang="zh-CN" altLang="en-US" sz="1400" dirty="0"/>
              <a:t>流动资金小红柱（量能低于</a:t>
            </a:r>
            <a:r>
              <a:rPr lang="en-US" altLang="zh-CN" sz="1400" dirty="0"/>
              <a:t>7000</a:t>
            </a:r>
            <a:r>
              <a:rPr lang="zh-CN" altLang="en-US" sz="1400" dirty="0"/>
              <a:t>亿）</a:t>
            </a:r>
            <a:r>
              <a:rPr lang="en-US" altLang="zh-CN" sz="1400" dirty="0"/>
              <a:t>+</a:t>
            </a:r>
            <a:r>
              <a:rPr lang="zh-CN" altLang="en-US" sz="1400" dirty="0"/>
              <a:t>捕捞季节金叉</a:t>
            </a:r>
            <a:r>
              <a:rPr lang="en-US" altLang="zh-CN" sz="1400" dirty="0"/>
              <a:t>+</a:t>
            </a:r>
            <a:r>
              <a:rPr lang="zh-CN" altLang="en-US" sz="1400" dirty="0"/>
              <a:t>智能辅助线压制</a:t>
            </a:r>
            <a:r>
              <a:rPr lang="en-US" altLang="zh-CN" sz="1400" dirty="0"/>
              <a:t>+</a:t>
            </a:r>
            <a:r>
              <a:rPr lang="zh-CN" altLang="en-US" sz="1400" dirty="0"/>
              <a:t>等待</a:t>
            </a:r>
            <a:r>
              <a:rPr lang="en-US" altLang="zh-CN" sz="1400" dirty="0"/>
              <a:t>B</a:t>
            </a:r>
            <a:r>
              <a:rPr lang="zh-CN" altLang="en-US" sz="1400" dirty="0"/>
              <a:t>点</a:t>
            </a:r>
            <a:r>
              <a:rPr lang="en-US" altLang="zh-CN" sz="1400" dirty="0"/>
              <a:t>——</a:t>
            </a:r>
            <a:r>
              <a:rPr lang="zh-CN" altLang="en-US" sz="1400" dirty="0"/>
              <a:t>（沪深</a:t>
            </a:r>
            <a:r>
              <a:rPr lang="en-US" altLang="zh-CN" sz="1400" dirty="0"/>
              <a:t>300ETF</a:t>
            </a:r>
            <a:r>
              <a:rPr lang="zh-CN" altLang="en-US" sz="1400" dirty="0"/>
              <a:t>放量，国家队护盘）  </a:t>
            </a:r>
            <a:endParaRPr lang="en-US" altLang="zh-CN" sz="1400" dirty="0"/>
          </a:p>
          <a:p>
            <a:r>
              <a:rPr lang="zh-CN" altLang="en-US" sz="1400" dirty="0"/>
              <a:t>策略：一层仓位</a:t>
            </a:r>
            <a:r>
              <a:rPr lang="en-US" altLang="zh-CN" sz="1400" dirty="0"/>
              <a:t>——</a:t>
            </a:r>
            <a:r>
              <a:rPr lang="zh-CN" altLang="en-US" sz="1400" dirty="0"/>
              <a:t>低位的蓝筹权重核心股（三阶全红</a:t>
            </a:r>
            <a:r>
              <a:rPr lang="en-US" altLang="zh-CN" sz="1400" dirty="0"/>
              <a:t>+</a:t>
            </a:r>
            <a:r>
              <a:rPr lang="zh-CN" altLang="en-US" sz="1400" dirty="0"/>
              <a:t>业绩预增</a:t>
            </a:r>
            <a:r>
              <a:rPr lang="en-US" altLang="zh-CN" sz="1400" dirty="0"/>
              <a:t>+</a:t>
            </a:r>
            <a:r>
              <a:rPr lang="zh-CN" altLang="en-US" sz="1400" dirty="0"/>
              <a:t>控盘增加）丨高位抱团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F320B7-198D-2394-F5A2-6CB8C96DF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33" y="762715"/>
            <a:ext cx="10110726" cy="4975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E22CD1-1F3B-F550-1475-0A785042603E}"/>
              </a:ext>
            </a:extLst>
          </p:cNvPr>
          <p:cNvSpPr txBox="1"/>
          <p:nvPr/>
        </p:nvSpPr>
        <p:spPr>
          <a:xfrm>
            <a:off x="316395" y="782121"/>
            <a:ext cx="567852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智能制造：低空经济；机器人概念；机械设备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大消费：电商概念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华为汽车；电子制造；电力行业；房地产业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E420F5-EBFD-C849-1A00-953DDFB76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" b="774"/>
          <a:stretch/>
        </p:blipFill>
        <p:spPr>
          <a:xfrm>
            <a:off x="6672197" y="782121"/>
            <a:ext cx="5203408" cy="54425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4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寻找趋势风口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8372F1-DD6D-A02F-651B-A101097BC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9"/>
          <a:stretch/>
        </p:blipFill>
        <p:spPr>
          <a:xfrm>
            <a:off x="4333205" y="1766329"/>
            <a:ext cx="7500899" cy="3097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A7565E-7E3A-561C-CFD6-22FEB339924E}"/>
              </a:ext>
            </a:extLst>
          </p:cNvPr>
          <p:cNvSpPr txBox="1"/>
          <p:nvPr/>
        </p:nvSpPr>
        <p:spPr>
          <a:xfrm>
            <a:off x="284649" y="2023377"/>
            <a:ext cx="3795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第一色阶：短期趋势</a:t>
            </a:r>
            <a:endParaRPr lang="en-US" altLang="zh-CN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47E872-1A9C-AE6A-F832-409D495CF2E0}"/>
              </a:ext>
            </a:extLst>
          </p:cNvPr>
          <p:cNvSpPr txBox="1"/>
          <p:nvPr/>
        </p:nvSpPr>
        <p:spPr>
          <a:xfrm>
            <a:off x="284648" y="4377048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第四色阶：量能趋势</a:t>
            </a:r>
            <a:endParaRPr lang="en-US" altLang="zh-CN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A463B3-C34D-CC0E-A7AC-30F1E85F1314}"/>
              </a:ext>
            </a:extLst>
          </p:cNvPr>
          <p:cNvSpPr txBox="1"/>
          <p:nvPr/>
        </p:nvSpPr>
        <p:spPr>
          <a:xfrm>
            <a:off x="284649" y="3619707"/>
            <a:ext cx="3906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第三色阶：长期趋势</a:t>
            </a:r>
            <a:endParaRPr lang="en-US" altLang="zh-CN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615B06-8EBF-7D6D-B12F-3D11D5F3DD39}"/>
              </a:ext>
            </a:extLst>
          </p:cNvPr>
          <p:cNvSpPr txBox="1"/>
          <p:nvPr/>
        </p:nvSpPr>
        <p:spPr>
          <a:xfrm>
            <a:off x="284649" y="2862366"/>
            <a:ext cx="3942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第二色阶：中期趋势</a:t>
            </a:r>
            <a:endParaRPr lang="en-US" altLang="zh-CN" sz="2000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58B725-E997-5F2B-B190-02990555FD78}"/>
              </a:ext>
            </a:extLst>
          </p:cNvPr>
          <p:cNvCxnSpPr>
            <a:cxnSpLocks/>
          </p:cNvCxnSpPr>
          <p:nvPr/>
        </p:nvCxnSpPr>
        <p:spPr>
          <a:xfrm>
            <a:off x="2675106" y="2223432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8856D44-2CCA-DDA5-F372-C96E25900C25}"/>
              </a:ext>
            </a:extLst>
          </p:cNvPr>
          <p:cNvCxnSpPr>
            <a:cxnSpLocks/>
          </p:cNvCxnSpPr>
          <p:nvPr/>
        </p:nvCxnSpPr>
        <p:spPr>
          <a:xfrm flipV="1">
            <a:off x="2675106" y="3060960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DC375E4-9BF2-0FFD-2671-77D630FD4CA7}"/>
              </a:ext>
            </a:extLst>
          </p:cNvPr>
          <p:cNvCxnSpPr/>
          <p:nvPr/>
        </p:nvCxnSpPr>
        <p:spPr>
          <a:xfrm>
            <a:off x="2675106" y="3819762"/>
            <a:ext cx="165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67CDFA-4B56-13FD-0B93-A394A8E28DF1}"/>
              </a:ext>
            </a:extLst>
          </p:cNvPr>
          <p:cNvCxnSpPr>
            <a:cxnSpLocks/>
          </p:cNvCxnSpPr>
          <p:nvPr/>
        </p:nvCxnSpPr>
        <p:spPr>
          <a:xfrm flipV="1">
            <a:off x="2638860" y="4575642"/>
            <a:ext cx="1658099" cy="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5E73186-2675-72DD-C056-8A61DE1B1221}"/>
              </a:ext>
            </a:extLst>
          </p:cNvPr>
          <p:cNvSpPr txBox="1"/>
          <p:nvPr/>
        </p:nvSpPr>
        <p:spPr>
          <a:xfrm>
            <a:off x="284648" y="4957989"/>
            <a:ext cx="115494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总结：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1.</a:t>
            </a:r>
            <a:r>
              <a:rPr lang="zh-CN" altLang="en-US" sz="2000" b="1" dirty="0">
                <a:latin typeface="+mn-ea"/>
              </a:rPr>
              <a:t>选择大于努力：神奇色阶第二、三色阶长红→→说明中长期趋势向好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2.</a:t>
            </a:r>
            <a:r>
              <a:rPr lang="zh-CN" altLang="en-US" sz="2000" b="1" dirty="0">
                <a:latin typeface="+mn-ea"/>
              </a:rPr>
              <a:t>短线波段操作：神奇色阶第一色阶变红进场，变灰降低半仓，变绿清仓</a:t>
            </a:r>
            <a:endParaRPr lang="en-US" altLang="zh-CN" sz="2000" b="1" dirty="0">
              <a:latin typeface="+mn-ea"/>
            </a:endParaRPr>
          </a:p>
          <a:p>
            <a:r>
              <a:rPr lang="en-US" altLang="zh-CN" sz="2000" b="1" dirty="0">
                <a:latin typeface="+mn-ea"/>
              </a:rPr>
              <a:t>3.</a:t>
            </a:r>
            <a:r>
              <a:rPr lang="zh-CN" altLang="en-US" sz="2000" b="1" dirty="0">
                <a:latin typeface="+mn-ea"/>
              </a:rPr>
              <a:t>量能锦上添花：满足上述条件</a:t>
            </a:r>
            <a:r>
              <a:rPr lang="en-US" altLang="zh-CN" sz="2000" b="1" dirty="0">
                <a:latin typeface="+mn-ea"/>
              </a:rPr>
              <a:t>+</a:t>
            </a:r>
            <a:r>
              <a:rPr lang="zh-CN" altLang="en-US" sz="2000" b="1" dirty="0">
                <a:latin typeface="+mn-ea"/>
              </a:rPr>
              <a:t>神奇色阶第四色阶红柱→→主升浪启动</a:t>
            </a:r>
            <a:endParaRPr lang="en-US" altLang="zh-CN" sz="2000" b="1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9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1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半导体元件丨电力行业丨中特估</a:t>
            </a:r>
            <a:endParaRPr lang="en-US" sz="32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1045781" y="5851790"/>
            <a:ext cx="1024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①</a:t>
            </a:r>
            <a:r>
              <a:rPr lang="zh-CN" altLang="en-US" dirty="0">
                <a:latin typeface="+mn-ea"/>
              </a:rPr>
              <a:t>中期趋势风口</a:t>
            </a:r>
            <a:r>
              <a:rPr lang="en-US" altLang="zh-CN" dirty="0">
                <a:latin typeface="+mn-ea"/>
              </a:rPr>
              <a:t>——</a:t>
            </a:r>
            <a:r>
              <a:rPr lang="zh-CN" altLang="en-US" dirty="0">
                <a:latin typeface="+mn-ea"/>
              </a:rPr>
              <a:t>神奇色阶第一色阶变红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en-US" dirty="0">
                <a:latin typeface="+mn-ea"/>
              </a:rPr>
              <a:t>神奇色阶第二色阶变红</a:t>
            </a:r>
            <a:r>
              <a:rPr lang="en-US" altLang="zh-CN" dirty="0">
                <a:latin typeface="+mn-ea"/>
              </a:rPr>
              <a:t>+</a:t>
            </a:r>
            <a:r>
              <a:rPr lang="zh-CN" altLang="en-US" dirty="0">
                <a:latin typeface="+mn-ea"/>
              </a:rPr>
              <a:t>神奇色阶第三色阶变红</a:t>
            </a:r>
            <a:endParaRPr lang="en-US" altLang="zh-CN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C78E81-BCED-2DCB-C4E0-C55B5B51A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22" y="814891"/>
            <a:ext cx="10310070" cy="50368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59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中线趋势股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752167" y="5851790"/>
            <a:ext cx="1024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①智能盯盘</a:t>
            </a:r>
            <a:r>
              <a:rPr lang="en-US" altLang="zh-CN" dirty="0"/>
              <a:t>——</a:t>
            </a:r>
            <a:r>
              <a:rPr lang="zh-CN" altLang="en-US" dirty="0"/>
              <a:t>趋势选股</a:t>
            </a:r>
            <a:r>
              <a:rPr lang="en-US" altLang="zh-CN" dirty="0"/>
              <a:t>——</a:t>
            </a:r>
            <a:r>
              <a:rPr lang="zh-CN" altLang="en-US" dirty="0"/>
              <a:t>三阶全红                                                         ② 流通市值排行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9609C8-B22B-596A-8D45-4397C0234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59" y="791758"/>
            <a:ext cx="10414911" cy="50013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03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天时地利人和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9917C4-6770-15F6-D3D7-E1B540E2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4" y="840486"/>
            <a:ext cx="11298132" cy="53254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25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中线案例回顾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A68E96-71D4-AE00-D697-6F81E9B372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4"/>
          <a:stretch/>
        </p:blipFill>
        <p:spPr>
          <a:xfrm>
            <a:off x="2025954" y="974678"/>
            <a:ext cx="8140092" cy="16883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335921-A264-0FA8-1E4F-28B5EA2F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954" y="4493469"/>
            <a:ext cx="8140092" cy="1692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2F267F-4AFA-B126-188F-F2650B4FB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954" y="2804736"/>
            <a:ext cx="8140092" cy="1547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00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趋势为王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63D8A5-69C7-47CD-EEEE-2E4CFAB8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2" y="830594"/>
            <a:ext cx="11601133" cy="5335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897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532</Words>
  <Application>Microsoft Office PowerPoint</Application>
  <PresentationFormat>宽屏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思源黑体 CN Bold</vt:lpstr>
      <vt:lpstr>思源黑体 CN Heavy</vt:lpstr>
      <vt:lpstr>思源黑体 CN Medium</vt:lpstr>
      <vt:lpstr>思源黑体 CN Normal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123</cp:revision>
  <dcterms:created xsi:type="dcterms:W3CDTF">2024-01-18T12:59:59Z</dcterms:created>
  <dcterms:modified xsi:type="dcterms:W3CDTF">2024-07-19T11:24:21Z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