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435" r:id="rId3"/>
    <p:sldId id="573" r:id="rId4"/>
    <p:sldId id="567" r:id="rId5"/>
    <p:sldId id="562" r:id="rId6"/>
    <p:sldId id="561" r:id="rId7"/>
    <p:sldId id="574" r:id="rId8"/>
    <p:sldId id="272" r:id="rId9"/>
    <p:sldId id="578" r:id="rId10"/>
    <p:sldId id="580" r:id="rId11"/>
    <p:sldId id="581" r:id="rId12"/>
    <p:sldId id="577" r:id="rId13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83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5ED1"/>
    <a:srgbClr val="B34500"/>
    <a:srgbClr val="FFBF75"/>
    <a:srgbClr val="FFD483"/>
    <a:srgbClr val="FFEFCE"/>
    <a:srgbClr val="FFD585"/>
    <a:srgbClr val="FFEFCF"/>
    <a:srgbClr val="FFEFCD"/>
    <a:srgbClr val="FFD983"/>
    <a:srgbClr val="E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160"/>
        <p:guide pos="3840"/>
        <p:guide pos="483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43.xml"/><Relationship Id="rId18" Type="http://schemas.openxmlformats.org/officeDocument/2006/relationships/commentAuthors" Target="commentAuthors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经传多赢投顾总监：孙硌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号：A1120613090005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PPT封面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1.xml"/><Relationship Id="rId12" Type="http://schemas.openxmlformats.org/officeDocument/2006/relationships/tags" Target="../tags/tag30.xml"/><Relationship Id="rId11" Type="http://schemas.openxmlformats.org/officeDocument/2006/relationships/tags" Target="../tags/tag29.xml"/><Relationship Id="rId10" Type="http://schemas.openxmlformats.org/officeDocument/2006/relationships/tags" Target="../tags/tag28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2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1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2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3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8.xml"/><Relationship Id="rId1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9.xml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8"/>
          <p:cNvPicPr>
            <a:picLocks noChangeAspect="1"/>
          </p:cNvPicPr>
          <p:nvPr/>
        </p:nvPicPr>
        <p:blipFill>
          <a:blip r:embed="rId1"/>
          <a:srcRect t="4407" b="6333"/>
          <a:stretch>
            <a:fillRect/>
          </a:stretch>
        </p:blipFill>
        <p:spPr>
          <a:xfrm>
            <a:off x="1089660" y="126365"/>
            <a:ext cx="5128895" cy="6731635"/>
          </a:xfrm>
          <a:prstGeom prst="rect">
            <a:avLst/>
          </a:prstGeom>
        </p:spPr>
      </p:pic>
      <p:pic>
        <p:nvPicPr>
          <p:cNvPr id="2" name="图片 1" descr="记录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010" y="149225"/>
            <a:ext cx="4563745" cy="67087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疯水牛态势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显现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775" y="858520"/>
            <a:ext cx="9105900" cy="4751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85" y="3906520"/>
            <a:ext cx="3109595" cy="1087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95" y="4088765"/>
            <a:ext cx="3002915" cy="10280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335770" y="1624965"/>
            <a:ext cx="278003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266700"/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2025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8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日，中国人民银行以固定数量、利率招标、多重价位中标方式开展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7000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亿元买断式逆回购操作，期限为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个月（</a:t>
            </a:r>
            <a:r>
              <a:rPr lang="en-US" altLang="zh-CN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91</a:t>
            </a:r>
            <a:r>
              <a:rPr lang="zh-CN" altLang="en-US" sz="1600" b="0" i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天）。</a:t>
            </a:r>
            <a:endParaRPr lang="zh-CN" altLang="en-US" sz="1600" b="0" i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35770" y="3013710"/>
            <a:ext cx="2780030" cy="156845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/>
            <a:r>
              <a:rPr lang="en-US" altLang="zh-CN" sz="1600" b="0" i="0">
                <a:solidFill>
                  <a:schemeClr val="tx1"/>
                </a:solidFill>
                <a:latin typeface="+mn-ea"/>
                <a:cs typeface="+mn-ea"/>
              </a:rPr>
              <a:t>8</a:t>
            </a:r>
            <a:r>
              <a:rPr lang="zh-CN" altLang="en-US" sz="1600" b="0" i="0">
                <a:solidFill>
                  <a:schemeClr val="tx1"/>
                </a:solidFill>
                <a:latin typeface="+mn-ea"/>
                <a:cs typeface="+mn-ea"/>
              </a:rPr>
              <a:t>月</a:t>
            </a:r>
            <a:r>
              <a:rPr lang="en-US" altLang="zh-CN" sz="1600" b="0" i="0">
                <a:solidFill>
                  <a:schemeClr val="tx1"/>
                </a:solidFill>
                <a:latin typeface="+mn-ea"/>
                <a:cs typeface="+mn-ea"/>
              </a:rPr>
              <a:t>15</a:t>
            </a:r>
            <a:r>
              <a:rPr lang="zh-CN" altLang="en-US" sz="1600" b="0" i="0">
                <a:solidFill>
                  <a:schemeClr val="tx1"/>
                </a:solidFill>
                <a:latin typeface="+mn-ea"/>
                <a:cs typeface="+mn-ea"/>
              </a:rPr>
              <a:t>日，为保持银行体系流动性充裕，央行以固定数量、利率招标、多重价位中标方式开展</a:t>
            </a:r>
            <a:r>
              <a:rPr lang="en-US" altLang="zh-CN" sz="1600" b="0" i="0">
                <a:solidFill>
                  <a:schemeClr val="tx1"/>
                </a:solidFill>
                <a:latin typeface="+mn-ea"/>
                <a:cs typeface="+mn-ea"/>
              </a:rPr>
              <a:t>5000</a:t>
            </a:r>
            <a:r>
              <a:rPr lang="zh-CN" altLang="en-US" sz="1600" b="0" i="0">
                <a:solidFill>
                  <a:schemeClr val="tx1"/>
                </a:solidFill>
                <a:latin typeface="+mn-ea"/>
                <a:cs typeface="+mn-ea"/>
              </a:rPr>
              <a:t>亿元买断式逆回购操作，期限为</a:t>
            </a:r>
            <a:r>
              <a:rPr lang="en-US" altLang="zh-CN" sz="1600" b="0" i="0">
                <a:solidFill>
                  <a:schemeClr val="tx1"/>
                </a:solidFill>
                <a:latin typeface="+mn-ea"/>
                <a:cs typeface="+mn-ea"/>
              </a:rPr>
              <a:t>6</a:t>
            </a:r>
            <a:r>
              <a:rPr lang="zh-CN" altLang="en-US" sz="1600" b="0" i="0">
                <a:solidFill>
                  <a:schemeClr val="tx1"/>
                </a:solidFill>
                <a:latin typeface="+mn-ea"/>
                <a:cs typeface="+mn-ea"/>
              </a:rPr>
              <a:t>个月（</a:t>
            </a:r>
            <a:r>
              <a:rPr lang="en-US" altLang="zh-CN" sz="1600" b="0" i="0">
                <a:solidFill>
                  <a:schemeClr val="tx1"/>
                </a:solidFill>
                <a:latin typeface="+mn-ea"/>
                <a:cs typeface="+mn-ea"/>
              </a:rPr>
              <a:t>182</a:t>
            </a:r>
            <a:r>
              <a:rPr lang="zh-CN" altLang="en-US" sz="1600" b="0" i="0">
                <a:solidFill>
                  <a:schemeClr val="tx1"/>
                </a:solidFill>
                <a:latin typeface="+mn-ea"/>
                <a:cs typeface="+mn-ea"/>
              </a:rPr>
              <a:t>天）。</a:t>
            </a:r>
            <a:endParaRPr lang="zh-CN" altLang="en-US" sz="1600" b="0" i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335770" y="1095375"/>
            <a:ext cx="271145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央妈的超级大放水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28295" y="5810250"/>
            <a:ext cx="115227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我们正在经历</a:t>
            </a:r>
            <a:r>
              <a:rPr lang="en-US" altLang="zh-CN"/>
              <a:t>2018</a:t>
            </a:r>
            <a:r>
              <a:rPr lang="zh-CN" altLang="en-US"/>
              <a:t>年</a:t>
            </a:r>
            <a:r>
              <a:rPr lang="en-US" altLang="zh-CN"/>
              <a:t>11</a:t>
            </a:r>
            <a:r>
              <a:rPr lang="zh-CN" altLang="en-US"/>
              <a:t>月以来排名</a:t>
            </a:r>
            <a:r>
              <a:rPr lang="en-US" altLang="zh-CN"/>
              <a:t>TOP5</a:t>
            </a:r>
            <a:r>
              <a:rPr lang="zh-CN" altLang="en-US"/>
              <a:t>的连续性大涨，同时，央妈也正在重演去年</a:t>
            </a:r>
            <a:r>
              <a:rPr lang="en-US" altLang="zh-CN"/>
              <a:t>9</a:t>
            </a:r>
            <a:r>
              <a:rPr lang="zh-CN" altLang="en-US"/>
              <a:t>月后的超级</a:t>
            </a:r>
            <a:r>
              <a:rPr lang="zh-CN" altLang="en-US"/>
              <a:t>大放水。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目标和过程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2915" y="939165"/>
            <a:ext cx="7438390" cy="2660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5" y="3667125"/>
            <a:ext cx="3631565" cy="732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625" y="4312285"/>
            <a:ext cx="3612515" cy="645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195" y="5021580"/>
            <a:ext cx="3645535" cy="7867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655" y="5796280"/>
            <a:ext cx="3644900" cy="7137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715" y="4096385"/>
            <a:ext cx="3831590" cy="1540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8272780" y="1217295"/>
            <a:ext cx="351282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第一，我们很早就给出了预判，今年的年度目标是挑战</a:t>
            </a:r>
            <a:r>
              <a:rPr lang="en-US" altLang="zh-CN"/>
              <a:t>2021</a:t>
            </a:r>
            <a:r>
              <a:rPr lang="zh-CN" altLang="en-US"/>
              <a:t>年高点，彻底收复前一轮熊市</a:t>
            </a:r>
            <a:r>
              <a:rPr lang="zh-CN" altLang="en-US"/>
              <a:t>跌幅；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第二，</a:t>
            </a:r>
            <a:r>
              <a:rPr lang="en-US" altLang="zh-CN"/>
              <a:t>6</a:t>
            </a:r>
            <a:r>
              <a:rPr lang="zh-CN" altLang="en-US"/>
              <a:t>月末我们持续的坚定的喊</a:t>
            </a:r>
            <a:r>
              <a:rPr lang="en-US" altLang="zh-CN"/>
              <a:t>“</a:t>
            </a:r>
            <a:r>
              <a:rPr lang="zh-CN" altLang="en-US"/>
              <a:t>横有多长</a:t>
            </a:r>
            <a:r>
              <a:rPr lang="en-US" altLang="zh-CN"/>
              <a:t> </a:t>
            </a:r>
            <a:r>
              <a:rPr lang="zh-CN" altLang="en-US"/>
              <a:t>竖有多高</a:t>
            </a:r>
            <a:r>
              <a:rPr lang="en-US" altLang="zh-CN"/>
              <a:t>”   “</a:t>
            </a:r>
            <a:r>
              <a:rPr lang="zh-CN" altLang="en-US"/>
              <a:t>空间可期</a:t>
            </a:r>
            <a:r>
              <a:rPr lang="en-US" altLang="zh-CN"/>
              <a:t>”  </a:t>
            </a:r>
            <a:endParaRPr lang="en-US" altLang="zh-CN"/>
          </a:p>
          <a:p>
            <a:r>
              <a:rPr lang="en-US" altLang="zh-CN"/>
              <a:t>“</a:t>
            </a:r>
            <a:r>
              <a:rPr lang="zh-CN" altLang="en-US"/>
              <a:t>暴富性反攻</a:t>
            </a:r>
            <a:r>
              <a:rPr lang="en-US" altLang="zh-CN"/>
              <a:t>”</a:t>
            </a:r>
            <a:r>
              <a:rPr lang="zh-CN" altLang="en-US"/>
              <a:t>；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所以，我们从来不是死多或死空的傻</a:t>
            </a:r>
            <a:r>
              <a:rPr lang="zh-CN" altLang="en-US">
                <a:sym typeface="+mn-ea"/>
              </a:rPr>
              <a:t>博（</a:t>
            </a:r>
            <a:r>
              <a:rPr lang="en-US" altLang="zh-CN">
                <a:sym typeface="+mn-ea"/>
              </a:rPr>
              <a:t>SB</a:t>
            </a:r>
            <a:r>
              <a:rPr lang="zh-CN" altLang="en-US">
                <a:sym typeface="+mn-ea"/>
              </a:rPr>
              <a:t>）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我们既要有长期目标有正确的方向，也要把控向目标行进的过程可能出现的节奏</a:t>
            </a:r>
            <a:r>
              <a:rPr lang="zh-CN" altLang="en-US">
                <a:sym typeface="+mn-ea"/>
              </a:rPr>
              <a:t>变化。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目标是直线，但过程是</a:t>
            </a:r>
            <a:r>
              <a:rPr lang="zh-CN" altLang="en-US">
                <a:sym typeface="+mn-ea"/>
              </a:rPr>
              <a:t>曲线。</a:t>
            </a:r>
            <a:endParaRPr lang="zh-CN" altLang="en-US"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483485" y="136525"/>
            <a:ext cx="72256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阶段头部也会是复杂性</a:t>
            </a:r>
            <a:r>
              <a:rPr lang="zh-CN" altLang="en-US" sz="2800" b="1">
                <a:solidFill>
                  <a:schemeClr val="bg1"/>
                </a:solidFill>
              </a:rPr>
              <a:t>的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0530" y="1283335"/>
            <a:ext cx="5546090" cy="40684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69005"/>
            <a:ext cx="5481955" cy="23729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48055"/>
            <a:ext cx="5481955" cy="23583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387350" y="5499100"/>
            <a:ext cx="5595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坚定的做好轮动</a:t>
            </a:r>
            <a:r>
              <a:rPr lang="en-US" altLang="zh-CN" b="1">
                <a:solidFill>
                  <a:srgbClr val="FF0000"/>
                </a:solidFill>
              </a:rPr>
              <a:t>   </a:t>
            </a:r>
            <a:r>
              <a:rPr lang="zh-CN" altLang="en-US" b="1">
                <a:solidFill>
                  <a:srgbClr val="FF0000"/>
                </a:solidFill>
              </a:rPr>
              <a:t>坚定的做好止盈止损</a:t>
            </a:r>
            <a:endParaRPr lang="zh-CN" altLang="en-US" b="1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60650" y="6170930"/>
            <a:ext cx="650557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rgbClr val="FF0000"/>
                </a:solidFill>
              </a:rPr>
              <a:t>没有某一个点是大盘最后唯一正确的卖点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慢就是</a:t>
            </a:r>
            <a:r>
              <a:rPr lang="zh-CN" altLang="en-US" sz="2800" b="1">
                <a:solidFill>
                  <a:schemeClr val="bg1"/>
                </a:solidFill>
              </a:rPr>
              <a:t>快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6925" y="1371600"/>
            <a:ext cx="4602480" cy="3242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文本框 3"/>
          <p:cNvSpPr txBox="1"/>
          <p:nvPr/>
        </p:nvSpPr>
        <p:spPr>
          <a:xfrm>
            <a:off x="7146925" y="4881245"/>
            <a:ext cx="4603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某用户跟投金玉满堂策略的盈亏日历</a:t>
            </a:r>
            <a:r>
              <a:rPr lang="zh-CN" altLang="en-US"/>
              <a:t>表</a:t>
            </a:r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371600"/>
            <a:ext cx="6863080" cy="32423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稳定的超额是信心</a:t>
            </a:r>
            <a:r>
              <a:rPr lang="zh-CN" altLang="en-US" sz="2800" b="1">
                <a:solidFill>
                  <a:schemeClr val="bg1"/>
                </a:solidFill>
              </a:rPr>
              <a:t>保障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871220"/>
            <a:ext cx="7245985" cy="32232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975" y="3363595"/>
            <a:ext cx="6940550" cy="3114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45415" y="4476115"/>
            <a:ext cx="487870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我们看今年以来（</a:t>
            </a:r>
            <a:r>
              <a:rPr lang="en-US" altLang="zh-CN" b="1">
                <a:solidFill>
                  <a:srgbClr val="FF0000"/>
                </a:solidFill>
              </a:rPr>
              <a:t>8</a:t>
            </a:r>
            <a:r>
              <a:rPr lang="zh-CN" altLang="en-US" b="1">
                <a:solidFill>
                  <a:srgbClr val="FF0000"/>
                </a:solidFill>
              </a:rPr>
              <a:t>个月）的数据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和看过去</a:t>
            </a:r>
            <a:r>
              <a:rPr lang="en-US" altLang="zh-CN" b="1">
                <a:solidFill>
                  <a:srgbClr val="FF0000"/>
                </a:solidFill>
              </a:rPr>
              <a:t>4</a:t>
            </a:r>
            <a:r>
              <a:rPr lang="zh-CN" altLang="en-US" b="1">
                <a:solidFill>
                  <a:srgbClr val="FF0000"/>
                </a:solidFill>
              </a:rPr>
              <a:t>年多（</a:t>
            </a:r>
            <a:r>
              <a:rPr lang="en-US" altLang="zh-CN" b="1">
                <a:solidFill>
                  <a:srgbClr val="FF0000"/>
                </a:solidFill>
              </a:rPr>
              <a:t>2022</a:t>
            </a:r>
            <a:r>
              <a:rPr lang="zh-CN" altLang="en-US" b="1">
                <a:solidFill>
                  <a:srgbClr val="FF0000"/>
                </a:solidFill>
              </a:rPr>
              <a:t>年以来）的数据</a:t>
            </a:r>
            <a:endParaRPr lang="zh-CN" altLang="en-US" b="1">
              <a:solidFill>
                <a:srgbClr val="FF0000"/>
              </a:solidFill>
            </a:endParaRPr>
          </a:p>
          <a:p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年化超额（策略年化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lang="zh-CN" altLang="en-US" b="1">
                <a:solidFill>
                  <a:srgbClr val="FF0000"/>
                </a:solidFill>
              </a:rPr>
              <a:t>基准年化）是基本一致的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1920x1080-02_17543085353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"/>
          <p:cNvPicPr>
            <a:picLocks noChangeAspect="1"/>
          </p:cNvPicPr>
          <p:nvPr/>
        </p:nvPicPr>
        <p:blipFill>
          <a:blip r:embed="rId1"/>
          <a:srcRect t="4393" b="12592"/>
          <a:stretch>
            <a:fillRect/>
          </a:stretch>
        </p:blipFill>
        <p:spPr>
          <a:xfrm>
            <a:off x="779780" y="240665"/>
            <a:ext cx="5411470" cy="6604635"/>
          </a:xfrm>
          <a:prstGeom prst="rect">
            <a:avLst/>
          </a:prstGeom>
        </p:spPr>
      </p:pic>
      <p:pic>
        <p:nvPicPr>
          <p:cNvPr id="3" name="图片 2" descr="13"/>
          <p:cNvPicPr>
            <a:picLocks noChangeAspect="1"/>
          </p:cNvPicPr>
          <p:nvPr/>
        </p:nvPicPr>
        <p:blipFill>
          <a:blip r:embed="rId2"/>
          <a:srcRect t="4556" b="6333"/>
          <a:stretch>
            <a:fillRect/>
          </a:stretch>
        </p:blipFill>
        <p:spPr>
          <a:xfrm>
            <a:off x="6323965" y="234315"/>
            <a:ext cx="5045710" cy="66109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PP_MARK_KEY" val="257877f6-fe8c-4c47-ab4c-274c99a6a791"/>
  <p:tag name="COMMONDATA" val="eyJoZGlkIjoiOWFhYzUwZWNmOTk3M2Y1MTI5MjBiOWM4Y2UyNjJjNzUifQ=="/>
  <p:tag name="commondata" val="eyJoZGlkIjoiNjIxZDM2NzczYzIxNjM3NjQ4OTA5MWY3NTZjMjQ0NWE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</Words>
  <Application>WPS 演示</Application>
  <PresentationFormat>宽屏</PresentationFormat>
  <Paragraphs>41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十二猪肠</cp:lastModifiedBy>
  <cp:revision>634</cp:revision>
  <dcterms:created xsi:type="dcterms:W3CDTF">2019-06-19T02:08:00Z</dcterms:created>
  <dcterms:modified xsi:type="dcterms:W3CDTF">2025-08-17T11:43:11Z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3E2498550E764D1596506976725860B6_13</vt:lpwstr>
  </property>
</Properties>
</file>