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44"/>
  </p:notesMasterIdLst>
  <p:handoutMasterIdLst>
    <p:handoutMasterId r:id="rId45"/>
  </p:handoutMasterIdLst>
  <p:sldIdLst>
    <p:sldId id="263" r:id="rId4"/>
    <p:sldId id="10360" r:id="rId5"/>
    <p:sldId id="8436" r:id="rId6"/>
    <p:sldId id="8437" r:id="rId7"/>
    <p:sldId id="9796" r:id="rId8"/>
    <p:sldId id="11225" r:id="rId9"/>
    <p:sldId id="11532" r:id="rId10"/>
    <p:sldId id="11493" r:id="rId11"/>
    <p:sldId id="11494" r:id="rId12"/>
    <p:sldId id="11495" r:id="rId13"/>
    <p:sldId id="11533" r:id="rId14"/>
    <p:sldId id="11562" r:id="rId15"/>
    <p:sldId id="11561" r:id="rId16"/>
    <p:sldId id="11566" r:id="rId17"/>
    <p:sldId id="11567" r:id="rId18"/>
    <p:sldId id="11568" r:id="rId19"/>
    <p:sldId id="11569" r:id="rId20"/>
    <p:sldId id="11563" r:id="rId21"/>
    <p:sldId id="11564" r:id="rId22"/>
    <p:sldId id="11565" r:id="rId23"/>
    <p:sldId id="11233" r:id="rId24"/>
    <p:sldId id="11297" r:id="rId25"/>
    <p:sldId id="11298" r:id="rId26"/>
    <p:sldId id="11171" r:id="rId27"/>
    <p:sldId id="11517" r:id="rId28"/>
    <p:sldId id="11518" r:id="rId29"/>
    <p:sldId id="11519" r:id="rId30"/>
    <p:sldId id="11520" r:id="rId31"/>
    <p:sldId id="11521" r:id="rId32"/>
    <p:sldId id="11490" r:id="rId33"/>
    <p:sldId id="11491" r:id="rId34"/>
    <p:sldId id="11492" r:id="rId35"/>
    <p:sldId id="11486" r:id="rId36"/>
    <p:sldId id="11487" r:id="rId37"/>
    <p:sldId id="11488" r:id="rId38"/>
    <p:sldId id="11440" r:id="rId39"/>
    <p:sldId id="11090" r:id="rId40"/>
    <p:sldId id="8414" r:id="rId41"/>
    <p:sldId id="11559" r:id="rId42"/>
    <p:sldId id="8106" r:id="rId43"/>
  </p:sldIdLst>
  <p:sldSz cx="12192000" cy="6858000"/>
  <p:notesSz cx="6858000" cy="9144000"/>
  <p:embeddedFontLst>
    <p:embeddedFont>
      <p:font typeface="思源黑体 CN Heavy" panose="020B0A00000000000000" charset="-122"/>
      <p:bold r:id="rId50"/>
    </p:embeddedFont>
    <p:embeddedFont>
      <p:font typeface="微软雅黑" panose="020B0503020204020204" charset="-122"/>
      <p:regular r:id="rId51"/>
    </p:embeddedFont>
    <p:embeddedFont>
      <p:font typeface="Calibri" panose="020F0502020204030204" charset="0"/>
      <p:regular r:id="rId52"/>
      <p:bold r:id="rId53"/>
      <p:italic r:id="rId54"/>
      <p:boldItalic r:id="rId55"/>
    </p:embeddedFont>
    <p:embeddedFont>
      <p:font typeface="华文行楷" panose="02010800040101010101" charset="-122"/>
      <p:regular r:id="rId56"/>
    </p:embeddedFont>
  </p:embeddedFontLst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8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7" Type="http://schemas.openxmlformats.org/officeDocument/2006/relationships/tags" Target="tags/tag328.xml"/><Relationship Id="rId56" Type="http://schemas.openxmlformats.org/officeDocument/2006/relationships/font" Target="fonts/font7.fntdata"/><Relationship Id="rId55" Type="http://schemas.openxmlformats.org/officeDocument/2006/relationships/font" Target="fonts/font6.fntdata"/><Relationship Id="rId54" Type="http://schemas.openxmlformats.org/officeDocument/2006/relationships/font" Target="fonts/font5.fntdata"/><Relationship Id="rId53" Type="http://schemas.openxmlformats.org/officeDocument/2006/relationships/font" Target="fonts/font4.fntdata"/><Relationship Id="rId52" Type="http://schemas.openxmlformats.org/officeDocument/2006/relationships/font" Target="fonts/font3.fntdata"/><Relationship Id="rId51" Type="http://schemas.openxmlformats.org/officeDocument/2006/relationships/font" Target="fonts/font2.fntdata"/><Relationship Id="rId50" Type="http://schemas.openxmlformats.org/officeDocument/2006/relationships/font" Target="fonts/font1.fntdata"/><Relationship Id="rId5" Type="http://schemas.openxmlformats.org/officeDocument/2006/relationships/slide" Target="slides/slide2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handoutMaster" Target="handoutMasters/handoutMaster1.xml"/><Relationship Id="rId44" Type="http://schemas.openxmlformats.org/officeDocument/2006/relationships/notesMaster" Target="notesMasters/notesMaster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5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93.xml"/><Relationship Id="rId5" Type="http://schemas.openxmlformats.org/officeDocument/2006/relationships/image" Target="../media/image14.png"/><Relationship Id="rId4" Type="http://schemas.openxmlformats.org/officeDocument/2006/relationships/tags" Target="../tags/tag192.xml"/><Relationship Id="rId3" Type="http://schemas.openxmlformats.org/officeDocument/2006/relationships/image" Target="../media/image13.png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image" Target="../media/image15.png"/><Relationship Id="rId2" Type="http://schemas.openxmlformats.org/officeDocument/2006/relationships/tags" Target="../tags/tag195.xml"/><Relationship Id="rId1" Type="http://schemas.openxmlformats.org/officeDocument/2006/relationships/tags" Target="../tags/tag194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0.xml"/><Relationship Id="rId3" Type="http://schemas.openxmlformats.org/officeDocument/2006/relationships/image" Target="../media/image16.png"/><Relationship Id="rId2" Type="http://schemas.openxmlformats.org/officeDocument/2006/relationships/tags" Target="../tags/tag199.xml"/><Relationship Id="rId1" Type="http://schemas.openxmlformats.org/officeDocument/2006/relationships/tags" Target="../tags/tag19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3.xml"/><Relationship Id="rId3" Type="http://schemas.openxmlformats.org/officeDocument/2006/relationships/image" Target="../media/image17.png"/><Relationship Id="rId2" Type="http://schemas.openxmlformats.org/officeDocument/2006/relationships/tags" Target="../tags/tag202.xml"/><Relationship Id="rId1" Type="http://schemas.openxmlformats.org/officeDocument/2006/relationships/tags" Target="../tags/tag201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6.xml"/><Relationship Id="rId4" Type="http://schemas.openxmlformats.org/officeDocument/2006/relationships/image" Target="../media/image18.png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9.xml"/><Relationship Id="rId3" Type="http://schemas.openxmlformats.org/officeDocument/2006/relationships/image" Target="../media/image19.png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13.xml"/><Relationship Id="rId5" Type="http://schemas.openxmlformats.org/officeDocument/2006/relationships/image" Target="../media/image21.png"/><Relationship Id="rId4" Type="http://schemas.openxmlformats.org/officeDocument/2006/relationships/tags" Target="../tags/tag212.xml"/><Relationship Id="rId3" Type="http://schemas.openxmlformats.org/officeDocument/2006/relationships/image" Target="../media/image20.png"/><Relationship Id="rId2" Type="http://schemas.openxmlformats.org/officeDocument/2006/relationships/tags" Target="../tags/tag211.xml"/><Relationship Id="rId1" Type="http://schemas.openxmlformats.org/officeDocument/2006/relationships/tags" Target="../tags/tag210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17.xml"/><Relationship Id="rId5" Type="http://schemas.openxmlformats.org/officeDocument/2006/relationships/image" Target="../media/image23.png"/><Relationship Id="rId4" Type="http://schemas.openxmlformats.org/officeDocument/2006/relationships/tags" Target="../tags/tag216.xml"/><Relationship Id="rId3" Type="http://schemas.openxmlformats.org/officeDocument/2006/relationships/image" Target="../media/image22.png"/><Relationship Id="rId2" Type="http://schemas.openxmlformats.org/officeDocument/2006/relationships/tags" Target="../tags/tag215.xml"/><Relationship Id="rId1" Type="http://schemas.openxmlformats.org/officeDocument/2006/relationships/tags" Target="../tags/tag21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22.xml"/><Relationship Id="rId7" Type="http://schemas.openxmlformats.org/officeDocument/2006/relationships/image" Target="../media/image26.png"/><Relationship Id="rId6" Type="http://schemas.openxmlformats.org/officeDocument/2006/relationships/tags" Target="../tags/tag221.xml"/><Relationship Id="rId5" Type="http://schemas.openxmlformats.org/officeDocument/2006/relationships/image" Target="../media/image25.png"/><Relationship Id="rId4" Type="http://schemas.openxmlformats.org/officeDocument/2006/relationships/tags" Target="../tags/tag220.xml"/><Relationship Id="rId3" Type="http://schemas.openxmlformats.org/officeDocument/2006/relationships/image" Target="../media/image24.png"/><Relationship Id="rId2" Type="http://schemas.openxmlformats.org/officeDocument/2006/relationships/tags" Target="../tags/tag219.xml"/><Relationship Id="rId1" Type="http://schemas.openxmlformats.org/officeDocument/2006/relationships/tags" Target="../tags/tag218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5.xml"/><Relationship Id="rId3" Type="http://schemas.openxmlformats.org/officeDocument/2006/relationships/image" Target="../media/image27.png"/><Relationship Id="rId2" Type="http://schemas.openxmlformats.org/officeDocument/2006/relationships/tags" Target="../tags/tag224.xml"/><Relationship Id="rId1" Type="http://schemas.openxmlformats.org/officeDocument/2006/relationships/tags" Target="../tags/tag223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8.png"/><Relationship Id="rId3" Type="http://schemas.openxmlformats.org/officeDocument/2006/relationships/tags" Target="../tags/tag114.xml"/><Relationship Id="rId2" Type="http://schemas.openxmlformats.org/officeDocument/2006/relationships/image" Target="../media/image7.png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8.xml"/><Relationship Id="rId4" Type="http://schemas.openxmlformats.org/officeDocument/2006/relationships/image" Target="../media/image28.png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tags" Target="../tags/tag233.xml"/><Relationship Id="rId7" Type="http://schemas.openxmlformats.org/officeDocument/2006/relationships/image" Target="../media/image31.png"/><Relationship Id="rId6" Type="http://schemas.openxmlformats.org/officeDocument/2006/relationships/tags" Target="../tags/tag232.xml"/><Relationship Id="rId5" Type="http://schemas.openxmlformats.org/officeDocument/2006/relationships/image" Target="../media/image30.png"/><Relationship Id="rId4" Type="http://schemas.openxmlformats.org/officeDocument/2006/relationships/tags" Target="../tags/tag231.xml"/><Relationship Id="rId3" Type="http://schemas.openxmlformats.org/officeDocument/2006/relationships/image" Target="../media/image29.png"/><Relationship Id="rId2" Type="http://schemas.openxmlformats.org/officeDocument/2006/relationships/tags" Target="../tags/tag230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35.xml"/><Relationship Id="rId11" Type="http://schemas.openxmlformats.org/officeDocument/2006/relationships/image" Target="../media/image33.png"/><Relationship Id="rId10" Type="http://schemas.openxmlformats.org/officeDocument/2006/relationships/tags" Target="../tags/tag234.xml"/><Relationship Id="rId1" Type="http://schemas.openxmlformats.org/officeDocument/2006/relationships/tags" Target="../tags/tag22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tags" Target="../tags/tag240.xml"/><Relationship Id="rId7" Type="http://schemas.openxmlformats.org/officeDocument/2006/relationships/image" Target="../media/image36.png"/><Relationship Id="rId6" Type="http://schemas.openxmlformats.org/officeDocument/2006/relationships/tags" Target="../tags/tag239.xml"/><Relationship Id="rId5" Type="http://schemas.openxmlformats.org/officeDocument/2006/relationships/image" Target="../media/image35.png"/><Relationship Id="rId4" Type="http://schemas.openxmlformats.org/officeDocument/2006/relationships/tags" Target="../tags/tag238.xml"/><Relationship Id="rId3" Type="http://schemas.openxmlformats.org/officeDocument/2006/relationships/image" Target="../media/image34.png"/><Relationship Id="rId2" Type="http://schemas.openxmlformats.org/officeDocument/2006/relationships/tags" Target="../tags/tag237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42.xml"/><Relationship Id="rId11" Type="http://schemas.openxmlformats.org/officeDocument/2006/relationships/image" Target="../media/image38.png"/><Relationship Id="rId10" Type="http://schemas.openxmlformats.org/officeDocument/2006/relationships/tags" Target="../tags/tag241.xml"/><Relationship Id="rId1" Type="http://schemas.openxmlformats.org/officeDocument/2006/relationships/tags" Target="../tags/tag236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47.xml"/><Relationship Id="rId8" Type="http://schemas.openxmlformats.org/officeDocument/2006/relationships/image" Target="../media/image41.png"/><Relationship Id="rId7" Type="http://schemas.openxmlformats.org/officeDocument/2006/relationships/tags" Target="../tags/tag246.xml"/><Relationship Id="rId6" Type="http://schemas.openxmlformats.org/officeDocument/2006/relationships/image" Target="../media/image40.png"/><Relationship Id="rId5" Type="http://schemas.openxmlformats.org/officeDocument/2006/relationships/tags" Target="../tags/tag245.xml"/><Relationship Id="rId4" Type="http://schemas.openxmlformats.org/officeDocument/2006/relationships/image" Target="../media/image39.png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51.xml"/><Relationship Id="rId6" Type="http://schemas.openxmlformats.org/officeDocument/2006/relationships/image" Target="../media/image44.png"/><Relationship Id="rId5" Type="http://schemas.openxmlformats.org/officeDocument/2006/relationships/tags" Target="../tags/tag250.xml"/><Relationship Id="rId4" Type="http://schemas.openxmlformats.org/officeDocument/2006/relationships/image" Target="../media/image43.png"/><Relationship Id="rId3" Type="http://schemas.openxmlformats.org/officeDocument/2006/relationships/tags" Target="../tags/tag249.xml"/><Relationship Id="rId2" Type="http://schemas.openxmlformats.org/officeDocument/2006/relationships/image" Target="../media/image42.png"/><Relationship Id="rId1" Type="http://schemas.openxmlformats.org/officeDocument/2006/relationships/tags" Target="../tags/tag2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2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56.xml"/><Relationship Id="rId4" Type="http://schemas.openxmlformats.org/officeDocument/2006/relationships/image" Target="../media/image45.png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62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image" Target="../media/image46.png"/><Relationship Id="rId2" Type="http://schemas.openxmlformats.org/officeDocument/2006/relationships/tags" Target="../tags/tag258.xml"/><Relationship Id="rId1" Type="http://schemas.openxmlformats.org/officeDocument/2006/relationships/tags" Target="../tags/tag25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68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3" Type="http://schemas.openxmlformats.org/officeDocument/2006/relationships/image" Target="../media/image47.png"/><Relationship Id="rId2" Type="http://schemas.openxmlformats.org/officeDocument/2006/relationships/tags" Target="../tags/tag264.xml"/><Relationship Id="rId1" Type="http://schemas.openxmlformats.org/officeDocument/2006/relationships/tags" Target="../tags/tag26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74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3" Type="http://schemas.openxmlformats.org/officeDocument/2006/relationships/image" Target="../media/image48.png"/><Relationship Id="rId2" Type="http://schemas.openxmlformats.org/officeDocument/2006/relationships/tags" Target="../tags/tag270.xml"/><Relationship Id="rId1" Type="http://schemas.openxmlformats.org/officeDocument/2006/relationships/tags" Target="../tags/tag26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145.xml"/><Relationship Id="rId30" Type="http://schemas.openxmlformats.org/officeDocument/2006/relationships/tags" Target="../tags/tag144.xml"/><Relationship Id="rId3" Type="http://schemas.openxmlformats.org/officeDocument/2006/relationships/tags" Target="../tags/tag118.xml"/><Relationship Id="rId29" Type="http://schemas.openxmlformats.org/officeDocument/2006/relationships/tags" Target="../tags/tag143.xml"/><Relationship Id="rId28" Type="http://schemas.openxmlformats.org/officeDocument/2006/relationships/tags" Target="../tags/tag142.xml"/><Relationship Id="rId27" Type="http://schemas.openxmlformats.org/officeDocument/2006/relationships/tags" Target="../tags/tag141.xml"/><Relationship Id="rId26" Type="http://schemas.openxmlformats.org/officeDocument/2006/relationships/tags" Target="../tags/tag140.xml"/><Relationship Id="rId25" Type="http://schemas.openxmlformats.org/officeDocument/2006/relationships/tags" Target="../tags/tag139.xml"/><Relationship Id="rId24" Type="http://schemas.openxmlformats.org/officeDocument/2006/relationships/tags" Target="../tags/tag138.xml"/><Relationship Id="rId23" Type="http://schemas.openxmlformats.org/officeDocument/2006/relationships/tags" Target="../tags/tag137.xml"/><Relationship Id="rId22" Type="http://schemas.openxmlformats.org/officeDocument/2006/relationships/image" Target="../media/image9.png"/><Relationship Id="rId21" Type="http://schemas.openxmlformats.org/officeDocument/2006/relationships/tags" Target="../tags/tag136.xml"/><Relationship Id="rId20" Type="http://schemas.openxmlformats.org/officeDocument/2006/relationships/tags" Target="../tags/tag135.xml"/><Relationship Id="rId2" Type="http://schemas.openxmlformats.org/officeDocument/2006/relationships/tags" Target="../tags/tag117.xml"/><Relationship Id="rId19" Type="http://schemas.openxmlformats.org/officeDocument/2006/relationships/tags" Target="../tags/tag134.xml"/><Relationship Id="rId18" Type="http://schemas.openxmlformats.org/officeDocument/2006/relationships/tags" Target="../tags/tag133.xml"/><Relationship Id="rId17" Type="http://schemas.openxmlformats.org/officeDocument/2006/relationships/tags" Target="../tags/tag132.xml"/><Relationship Id="rId16" Type="http://schemas.openxmlformats.org/officeDocument/2006/relationships/tags" Target="../tags/tag131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tags" Target="../tags/tag116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279.xml"/><Relationship Id="rId8" Type="http://schemas.openxmlformats.org/officeDocument/2006/relationships/image" Target="../media/image52.png"/><Relationship Id="rId7" Type="http://schemas.openxmlformats.org/officeDocument/2006/relationships/tags" Target="../tags/tag278.xml"/><Relationship Id="rId6" Type="http://schemas.openxmlformats.org/officeDocument/2006/relationships/image" Target="../media/image51.png"/><Relationship Id="rId5" Type="http://schemas.openxmlformats.org/officeDocument/2006/relationships/tags" Target="../tags/tag277.xml"/><Relationship Id="rId4" Type="http://schemas.openxmlformats.org/officeDocument/2006/relationships/image" Target="../media/image50.png"/><Relationship Id="rId3" Type="http://schemas.openxmlformats.org/officeDocument/2006/relationships/tags" Target="../tags/tag276.xml"/><Relationship Id="rId2" Type="http://schemas.openxmlformats.org/officeDocument/2006/relationships/image" Target="../media/image49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75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tags" Target="../tags/tag284.xml"/><Relationship Id="rId7" Type="http://schemas.openxmlformats.org/officeDocument/2006/relationships/image" Target="../media/image55.png"/><Relationship Id="rId6" Type="http://schemas.openxmlformats.org/officeDocument/2006/relationships/tags" Target="../tags/tag283.xml"/><Relationship Id="rId5" Type="http://schemas.openxmlformats.org/officeDocument/2006/relationships/image" Target="../media/image54.png"/><Relationship Id="rId4" Type="http://schemas.openxmlformats.org/officeDocument/2006/relationships/tags" Target="../tags/tag282.xml"/><Relationship Id="rId3" Type="http://schemas.openxmlformats.org/officeDocument/2006/relationships/image" Target="../media/image53.png"/><Relationship Id="rId2" Type="http://schemas.openxmlformats.org/officeDocument/2006/relationships/tags" Target="../tags/tag281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88.xml"/><Relationship Id="rId15" Type="http://schemas.openxmlformats.org/officeDocument/2006/relationships/image" Target="../media/image59.png"/><Relationship Id="rId14" Type="http://schemas.openxmlformats.org/officeDocument/2006/relationships/tags" Target="../tags/tag287.xml"/><Relationship Id="rId13" Type="http://schemas.openxmlformats.org/officeDocument/2006/relationships/image" Target="../media/image58.png"/><Relationship Id="rId12" Type="http://schemas.openxmlformats.org/officeDocument/2006/relationships/tags" Target="../tags/tag286.xml"/><Relationship Id="rId11" Type="http://schemas.openxmlformats.org/officeDocument/2006/relationships/image" Target="../media/image57.png"/><Relationship Id="rId10" Type="http://schemas.openxmlformats.org/officeDocument/2006/relationships/tags" Target="../tags/tag285.xml"/><Relationship Id="rId1" Type="http://schemas.openxmlformats.org/officeDocument/2006/relationships/tags" Target="../tags/tag280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291.xml"/><Relationship Id="rId8" Type="http://schemas.openxmlformats.org/officeDocument/2006/relationships/image" Target="../media/image64.png"/><Relationship Id="rId7" Type="http://schemas.openxmlformats.org/officeDocument/2006/relationships/tags" Target="../tags/tag29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tags" Target="../tags/tag289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294.xml"/><Relationship Id="rId14" Type="http://schemas.openxmlformats.org/officeDocument/2006/relationships/image" Target="../media/image67.png"/><Relationship Id="rId13" Type="http://schemas.openxmlformats.org/officeDocument/2006/relationships/tags" Target="../tags/tag293.xml"/><Relationship Id="rId12" Type="http://schemas.openxmlformats.org/officeDocument/2006/relationships/image" Target="../media/image66.png"/><Relationship Id="rId11" Type="http://schemas.openxmlformats.org/officeDocument/2006/relationships/tags" Target="../tags/tag292.xml"/><Relationship Id="rId10" Type="http://schemas.openxmlformats.org/officeDocument/2006/relationships/image" Target="../media/image65.png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299.xml"/><Relationship Id="rId8" Type="http://schemas.openxmlformats.org/officeDocument/2006/relationships/image" Target="../media/image71.png"/><Relationship Id="rId7" Type="http://schemas.openxmlformats.org/officeDocument/2006/relationships/tags" Target="../tags/tag298.xml"/><Relationship Id="rId6" Type="http://schemas.openxmlformats.org/officeDocument/2006/relationships/image" Target="../media/image70.png"/><Relationship Id="rId5" Type="http://schemas.openxmlformats.org/officeDocument/2006/relationships/tags" Target="../tags/tag297.xml"/><Relationship Id="rId4" Type="http://schemas.openxmlformats.org/officeDocument/2006/relationships/image" Target="../media/image69.png"/><Relationship Id="rId3" Type="http://schemas.openxmlformats.org/officeDocument/2006/relationships/tags" Target="../tags/tag296.xml"/><Relationship Id="rId2" Type="http://schemas.openxmlformats.org/officeDocument/2006/relationships/image" Target="../media/image68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00.xml"/><Relationship Id="rId10" Type="http://schemas.openxmlformats.org/officeDocument/2006/relationships/image" Target="../media/image72.png"/><Relationship Id="rId1" Type="http://schemas.openxmlformats.org/officeDocument/2006/relationships/tags" Target="../tags/tag295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305.xml"/><Relationship Id="rId8" Type="http://schemas.openxmlformats.org/officeDocument/2006/relationships/image" Target="../media/image76.png"/><Relationship Id="rId7" Type="http://schemas.openxmlformats.org/officeDocument/2006/relationships/tags" Target="../tags/tag304.xml"/><Relationship Id="rId6" Type="http://schemas.openxmlformats.org/officeDocument/2006/relationships/image" Target="../media/image75.png"/><Relationship Id="rId5" Type="http://schemas.openxmlformats.org/officeDocument/2006/relationships/tags" Target="../tags/tag303.xml"/><Relationship Id="rId4" Type="http://schemas.openxmlformats.org/officeDocument/2006/relationships/image" Target="../media/image74.png"/><Relationship Id="rId3" Type="http://schemas.openxmlformats.org/officeDocument/2006/relationships/tags" Target="../tags/tag302.xml"/><Relationship Id="rId2" Type="http://schemas.openxmlformats.org/officeDocument/2006/relationships/image" Target="../media/image73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308.xml"/><Relationship Id="rId14" Type="http://schemas.openxmlformats.org/officeDocument/2006/relationships/image" Target="../media/image79.png"/><Relationship Id="rId13" Type="http://schemas.openxmlformats.org/officeDocument/2006/relationships/tags" Target="../tags/tag307.xml"/><Relationship Id="rId12" Type="http://schemas.openxmlformats.org/officeDocument/2006/relationships/image" Target="../media/image78.png"/><Relationship Id="rId11" Type="http://schemas.openxmlformats.org/officeDocument/2006/relationships/tags" Target="../tags/tag306.xml"/><Relationship Id="rId10" Type="http://schemas.openxmlformats.org/officeDocument/2006/relationships/image" Target="../media/image77.png"/><Relationship Id="rId1" Type="http://schemas.openxmlformats.org/officeDocument/2006/relationships/tags" Target="../tags/tag301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" Type="http://schemas.openxmlformats.org/officeDocument/2006/relationships/image" Target="../media/image82.png"/><Relationship Id="rId5" Type="http://schemas.openxmlformats.org/officeDocument/2006/relationships/tags" Target="../tags/tag311.xml"/><Relationship Id="rId4" Type="http://schemas.openxmlformats.org/officeDocument/2006/relationships/image" Target="../media/image81.png"/><Relationship Id="rId3" Type="http://schemas.openxmlformats.org/officeDocument/2006/relationships/tags" Target="../tags/tag310.xml"/><Relationship Id="rId2" Type="http://schemas.openxmlformats.org/officeDocument/2006/relationships/image" Target="../media/image80.png"/><Relationship Id="rId1" Type="http://schemas.openxmlformats.org/officeDocument/2006/relationships/tags" Target="../tags/tag309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16.xml"/><Relationship Id="rId4" Type="http://schemas.openxmlformats.org/officeDocument/2006/relationships/image" Target="../media/image84.jpeg"/><Relationship Id="rId3" Type="http://schemas.openxmlformats.org/officeDocument/2006/relationships/image" Target="../media/image83.png"/><Relationship Id="rId2" Type="http://schemas.openxmlformats.org/officeDocument/2006/relationships/tags" Target="../tags/tag315.xml"/><Relationship Id="rId1" Type="http://schemas.openxmlformats.org/officeDocument/2006/relationships/tags" Target="../tags/tag3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8.xml"/><Relationship Id="rId1" Type="http://schemas.openxmlformats.org/officeDocument/2006/relationships/tags" Target="../tags/tag317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20.xml"/><Relationship Id="rId3" Type="http://schemas.openxmlformats.org/officeDocument/2006/relationships/image" Target="../media/image85.png"/><Relationship Id="rId2" Type="http://schemas.openxmlformats.org/officeDocument/2006/relationships/tags" Target="../tags/tag319.xml"/><Relationship Id="rId1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23.xml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tags" Target="../tags/tag322.xml"/><Relationship Id="rId1" Type="http://schemas.openxmlformats.org/officeDocument/2006/relationships/tags" Target="../tags/tag32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69.xml"/><Relationship Id="rId24" Type="http://schemas.openxmlformats.org/officeDocument/2006/relationships/tags" Target="../tags/tag168.xml"/><Relationship Id="rId23" Type="http://schemas.openxmlformats.org/officeDocument/2006/relationships/tags" Target="../tags/tag167.xml"/><Relationship Id="rId22" Type="http://schemas.openxmlformats.org/officeDocument/2006/relationships/tags" Target="../tags/tag166.xml"/><Relationship Id="rId21" Type="http://schemas.openxmlformats.org/officeDocument/2006/relationships/tags" Target="../tags/tag165.xml"/><Relationship Id="rId20" Type="http://schemas.openxmlformats.org/officeDocument/2006/relationships/tags" Target="../tags/tag164.xml"/><Relationship Id="rId2" Type="http://schemas.openxmlformats.org/officeDocument/2006/relationships/tags" Target="../tags/tag146.xml"/><Relationship Id="rId19" Type="http://schemas.openxmlformats.org/officeDocument/2006/relationships/tags" Target="../tags/tag163.xml"/><Relationship Id="rId18" Type="http://schemas.openxmlformats.org/officeDocument/2006/relationships/tags" Target="../tags/tag162.xml"/><Relationship Id="rId17" Type="http://schemas.openxmlformats.org/officeDocument/2006/relationships/tags" Target="../tags/tag161.xml"/><Relationship Id="rId16" Type="http://schemas.openxmlformats.org/officeDocument/2006/relationships/tags" Target="../tags/tag160.xml"/><Relationship Id="rId15" Type="http://schemas.openxmlformats.org/officeDocument/2006/relationships/tags" Target="../tags/tag159.xml"/><Relationship Id="rId14" Type="http://schemas.openxmlformats.org/officeDocument/2006/relationships/tags" Target="../tags/tag158.xml"/><Relationship Id="rId13" Type="http://schemas.openxmlformats.org/officeDocument/2006/relationships/tags" Target="../tags/tag157.xml"/><Relationship Id="rId12" Type="http://schemas.openxmlformats.org/officeDocument/2006/relationships/tags" Target="../tags/tag156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27.xml"/><Relationship Id="rId5" Type="http://schemas.openxmlformats.org/officeDocument/2006/relationships/tags" Target="../tags/tag326.xml"/><Relationship Id="rId4" Type="http://schemas.openxmlformats.org/officeDocument/2006/relationships/image" Target="../media/image88.png"/><Relationship Id="rId3" Type="http://schemas.openxmlformats.org/officeDocument/2006/relationships/tags" Target="../tags/tag325.xml"/><Relationship Id="rId2" Type="http://schemas.openxmlformats.org/officeDocument/2006/relationships/image" Target="../media/image1.png"/><Relationship Id="rId1" Type="http://schemas.openxmlformats.org/officeDocument/2006/relationships/tags" Target="../tags/tag32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5.xml"/><Relationship Id="rId3" Type="http://schemas.openxmlformats.org/officeDocument/2006/relationships/image" Target="../media/image10.png"/><Relationship Id="rId2" Type="http://schemas.openxmlformats.org/officeDocument/2006/relationships/tags" Target="../tags/tag184.xml"/><Relationship Id="rId1" Type="http://schemas.openxmlformats.org/officeDocument/2006/relationships/tags" Target="../tags/tag183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89.xml"/><Relationship Id="rId5" Type="http://schemas.openxmlformats.org/officeDocument/2006/relationships/image" Target="../media/image12.png"/><Relationship Id="rId4" Type="http://schemas.openxmlformats.org/officeDocument/2006/relationships/tags" Target="../tags/tag188.xml"/><Relationship Id="rId3" Type="http://schemas.openxmlformats.org/officeDocument/2006/relationships/image" Target="../media/image11.png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7735" y="2230120"/>
            <a:ext cx="112642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穿层降维，顺应变化！</a:t>
            </a:r>
            <a:endParaRPr lang="en-US" altLang="zh-CN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2024.5.9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4.23 .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6250" y="943610"/>
            <a:ext cx="5690235" cy="516953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79845" y="943610"/>
            <a:ext cx="5391150" cy="517017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4.26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1635" y="842645"/>
            <a:ext cx="11418570" cy="526732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880735" y="842645"/>
            <a:ext cx="22148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 b="1">
                <a:solidFill>
                  <a:srgbClr val="FFFF00"/>
                </a:solidFill>
              </a:rPr>
              <a:t>国际金价</a:t>
            </a:r>
            <a:endParaRPr lang="zh-CN" altLang="en-US" sz="3900" b="1">
              <a:solidFill>
                <a:srgbClr val="FFFF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轮动排行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5.9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71855" y="885825"/>
            <a:ext cx="10353675" cy="52533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5.9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2775" y="842010"/>
            <a:ext cx="10942320" cy="53016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1107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46175" y="979805"/>
            <a:ext cx="6124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穿过层次</a:t>
            </a:r>
            <a:r>
              <a:rPr lang="en-US" altLang="zh-CN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,</a:t>
            </a:r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越多机会越优质！</a:t>
            </a:r>
            <a:endParaRPr lang="zh-CN" altLang="en-US" sz="36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056005" y="1661795"/>
          <a:ext cx="5879465" cy="4204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905"/>
                <a:gridCol w="4226560"/>
              </a:tblGrid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顶楼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大盘趋势-控制仓位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......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6.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行业周期值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5.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行业轮动值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4.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行业景气值</a:t>
                      </a:r>
                      <a:endParaRPr lang="zh-CN" altLang="en-US" sz="2600"/>
                    </a:p>
                  </a:txBody>
                  <a:tcPr/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3.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行业神奇标准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2.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主力资金流→行业</a:t>
                      </a:r>
                      <a:r>
                        <a:rPr lang="en-US" altLang="zh-CN" sz="2600"/>
                        <a:t>&amp;</a:t>
                      </a:r>
                      <a:r>
                        <a:rPr lang="zh-CN" altLang="en-US" sz="2600"/>
                        <a:t>个股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1.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个股技术分析</a:t>
                      </a:r>
                      <a:endParaRPr lang="zh-CN" altLang="en-US" sz="26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91400" y="1624965"/>
            <a:ext cx="4048125" cy="42195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景气排行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5.9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04825" y="895350"/>
            <a:ext cx="11004550" cy="52006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美元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国际金价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5.9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8775" y="843280"/>
            <a:ext cx="5546725" cy="53016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53185" y="843280"/>
            <a:ext cx="13081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 b="1">
                <a:solidFill>
                  <a:schemeClr val="accent1"/>
                </a:solidFill>
              </a:rPr>
              <a:t>美元</a:t>
            </a:r>
            <a:endParaRPr lang="zh-CN" altLang="en-US" sz="3900" b="1">
              <a:solidFill>
                <a:schemeClr val="accent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62345" y="843280"/>
            <a:ext cx="5730240" cy="530161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651000" y="69850"/>
            <a:ext cx="1026477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热门赛道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跨时间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持续度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5.9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6430" y="1160780"/>
            <a:ext cx="6558915" cy="453580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70470" y="921385"/>
            <a:ext cx="3963035" cy="52006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84160" y="1020445"/>
            <a:ext cx="3876675" cy="4972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1020445"/>
            <a:ext cx="7170420" cy="38347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7360" y="5059680"/>
            <a:ext cx="71704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讲过去的案例是为了把《穿层降维》的流程展示出来！</a:t>
            </a:r>
            <a:endParaRPr lang="zh-CN" altLang="en-US" sz="2000" b="1">
              <a:solidFill>
                <a:srgbClr val="FF0000"/>
              </a:solidFill>
            </a:endParaRPr>
          </a:p>
          <a:p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你也想成为强者，听课，做笔记，记到位了，一起见证未来！！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60665" y="3599180"/>
            <a:ext cx="4043680" cy="25704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2065"/>
            <a:ext cx="12191365" cy="68694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大盘.上证指数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～2024.5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0225" y="822960"/>
            <a:ext cx="5170805" cy="534162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96000" y="822960"/>
            <a:ext cx="5643880" cy="53422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666875" y="-86995"/>
            <a:ext cx="952690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r>
              <a:rPr lang="en-US" altLang="zh-CN" sz="5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4.9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4820" y="831850"/>
            <a:ext cx="4656455" cy="2005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4820" y="2837815"/>
            <a:ext cx="3601085" cy="1784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8625" y="4622800"/>
            <a:ext cx="4391025" cy="1524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07660" y="831850"/>
            <a:ext cx="5608955" cy="20059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917440" y="2896235"/>
            <a:ext cx="6859270" cy="312483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80810" y="2830195"/>
            <a:ext cx="3836670" cy="14763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76470" y="961390"/>
            <a:ext cx="3836035" cy="172847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61205" y="4446905"/>
            <a:ext cx="3837940" cy="172466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1660" y="885190"/>
            <a:ext cx="3979545" cy="5286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134985" y="4847590"/>
            <a:ext cx="3743325" cy="13239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0380" y="967105"/>
            <a:ext cx="6821805" cy="2803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380" y="3871595"/>
            <a:ext cx="6821805" cy="22479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14260" y="1882140"/>
            <a:ext cx="4396740" cy="30937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287635" y="1942465"/>
            <a:ext cx="1404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2024.3.5</a:t>
            </a:r>
            <a:endParaRPr lang="en-US" altLang="zh-CN"/>
          </a:p>
        </p:txBody>
      </p:sp>
    </p:spTree>
    <p:custDataLst>
      <p:tags r:id="rId9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《穿层降维》反复练习～开启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35580" y="819150"/>
            <a:ext cx="4765675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</a:t>
            </a:r>
            <a:r>
              <a:rPr lang="zh-CN" altLang="en-US" sz="2300"/>
              <a:t>学习一项新技能，通过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</a:rPr>
              <a:t>反复练习</a:t>
            </a:r>
            <a:r>
              <a:rPr lang="zh-CN" altLang="en-US" sz="2300"/>
              <a:t>，大脑就开始对这个新技能</a:t>
            </a:r>
            <a:r>
              <a:rPr lang="zh-CN" altLang="en-US" sz="2300" b="1"/>
              <a:t>建立新的神经元链接。</a:t>
            </a:r>
            <a:r>
              <a:rPr lang="en-US" altLang="zh-CN" sz="2300" b="1"/>
              <a:t>   </a:t>
            </a:r>
            <a:r>
              <a:rPr lang="en-US" altLang="zh-CN" sz="2300"/>
              <a:t> </a:t>
            </a:r>
            <a:endParaRPr lang="en-US" altLang="zh-CN" sz="2300"/>
          </a:p>
          <a:p>
            <a:r>
              <a:rPr lang="en-US" altLang="zh-CN" sz="2300"/>
              <a:t>       </a:t>
            </a:r>
            <a:endParaRPr lang="en-US" altLang="zh-CN" sz="2300"/>
          </a:p>
          <a:p>
            <a:r>
              <a:rPr lang="en-US" altLang="zh-CN" sz="2300"/>
              <a:t>       </a:t>
            </a:r>
            <a:r>
              <a:rPr lang="zh-CN" altLang="en-US" sz="2100"/>
              <a:t>无论学习一项技能还是建立良好的心态，都</a:t>
            </a:r>
            <a:r>
              <a:rPr lang="zh-CN" altLang="en-US" sz="2100" b="1"/>
              <a:t>是在重组大脑。</a:t>
            </a:r>
            <a:r>
              <a:rPr lang="zh-CN" altLang="en-US" sz="2300" b="1">
                <a:solidFill>
                  <a:srgbClr val="FF0000"/>
                </a:solidFill>
              </a:rPr>
              <a:t>通过不断的重复，建立链接，这种重复也会产生有助于神经元链接的化学物质，提升学习的效率。</a:t>
            </a:r>
            <a:r>
              <a:rPr lang="zh-CN" altLang="en-US" sz="2100"/>
              <a:t>当我们掌握了一项技能，我们的大脑也将发生变化。</a:t>
            </a:r>
            <a:endParaRPr lang="zh-CN" altLang="en-US" sz="2100"/>
          </a:p>
          <a:p>
            <a:endParaRPr lang="zh-CN" altLang="en-US" sz="2300"/>
          </a:p>
          <a:p>
            <a:r>
              <a:rPr lang="en-US" altLang="zh-CN" sz="2300"/>
              <a:t> </a:t>
            </a:r>
            <a:r>
              <a:rPr lang="zh-CN" altLang="en-US" sz="2300"/>
              <a:t>《刻意练习》里研究者对伦敦司机的大脑扫描发现：他们</a:t>
            </a:r>
            <a:r>
              <a:rPr lang="zh-CN" altLang="en-US" sz="2300" b="1"/>
              <a:t>在职期间</a:t>
            </a:r>
            <a:r>
              <a:rPr lang="zh-CN" altLang="en-US" sz="2300"/>
              <a:t>大脑海马体都有一定</a:t>
            </a:r>
            <a:r>
              <a:rPr lang="zh-CN" altLang="en-US" sz="2600" b="1">
                <a:solidFill>
                  <a:schemeClr val="accent6"/>
                </a:solidFill>
              </a:rPr>
              <a:t>比例的增大</a:t>
            </a:r>
            <a:r>
              <a:rPr lang="zh-CN" altLang="en-US" sz="2300"/>
              <a:t>，而在</a:t>
            </a:r>
            <a:r>
              <a:rPr lang="zh-CN" altLang="en-US" sz="2700" b="1">
                <a:solidFill>
                  <a:srgbClr val="0070C0"/>
                </a:solidFill>
              </a:rPr>
              <a:t>退休后，逐渐恢复原状。</a:t>
            </a:r>
            <a:endParaRPr lang="zh-CN" altLang="en-US" sz="2300"/>
          </a:p>
          <a:p>
            <a:endParaRPr lang="zh-CN" altLang="en-US" sz="2300"/>
          </a:p>
          <a:p>
            <a:endParaRPr lang="zh-CN" altLang="en-US" sz="23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3050" y="876300"/>
            <a:ext cx="2384425" cy="5175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79360" y="923925"/>
            <a:ext cx="4161790" cy="2393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79995" y="3481070"/>
            <a:ext cx="4256405" cy="26809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420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VS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对的操作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950585" y="923925"/>
            <a:ext cx="0" cy="52431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6080" y="701675"/>
            <a:ext cx="5564505" cy="6031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买大涨过的，高位换手超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10%-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警戒，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15%-20%...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追长上影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线，无视长上影的影响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捕捞季节，死叉后，红柱连续缩短！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轴下方，快金叉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四四边界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，死叉，红柱缩短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顶背离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死叉，收绿柱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捕捞季节，金叉，收的红柱太小，走强没确认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8.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慧眼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线是蓝色，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捕捞季节还在收绿柱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9.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神奇色阶，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色阶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绿色（灰色）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10.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只看到了个股，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没有把大盘放心上</a:t>
            </a:r>
            <a:r>
              <a:rPr lang="en-US" altLang="zh-CN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4075" y="1367790"/>
            <a:ext cx="602043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，上升回档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神奇色阶，第二买点（第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时间）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，四阶全红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+KDJ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+MACD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神奇控盘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，神奇色阶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递增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&lt;飞鱼趋势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锁定吃鱼身，避开鱼头鱼尾！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远离大周期走弱的板块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逃顶！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走强板块中，个股趋势强，才真的强！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《神奇战法》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预期增长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8.  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《穿层降维战法》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八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套刀法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4020" y="1001395"/>
            <a:ext cx="4360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en-US" altLang="zh-CN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摆在第一位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1985645" y="0"/>
            <a:ext cx="915289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神奇色阶，趋势分析能干什么！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76250" y="1351915"/>
            <a:ext cx="5836920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②中期生命线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22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6250" y="1944370"/>
            <a:ext cx="5836920" cy="3566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545580" y="929640"/>
            <a:ext cx="5400675" cy="6015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完善你的投资模式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000"/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本来就想做短线，神奇色阶（第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阶）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买点来了到底要建什么样的仓位？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向上涨的过程中什么时候加仓？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什么时候获利减仓最佳？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这个上升回档是真还是假？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同板块挑选个股选择谁？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倚天在手，谁与争锋！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《飞鱼趋势》！</a:t>
            </a:r>
            <a:endParaRPr lang="zh-CN" altLang="en-US" sz="25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420" y="768350"/>
            <a:ext cx="10894695" cy="545338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47775" y="2813685"/>
            <a:ext cx="694055" cy="160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18240000">
            <a:off x="1406525" y="2174875"/>
            <a:ext cx="472440" cy="10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>
            <p:custDataLst>
              <p:tags r:id="rId4"/>
            </p:custDataLst>
          </p:nvPr>
        </p:nvSpPr>
        <p:spPr>
          <a:xfrm rot="15060000">
            <a:off x="2843530" y="2230120"/>
            <a:ext cx="592455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8670" y="990600"/>
            <a:ext cx="2683510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前面行情小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鸡肋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当再次符合信号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何以判断这次的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小？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35015" y="2211705"/>
            <a:ext cx="115887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卖点出货</a:t>
            </a:r>
            <a:endParaRPr lang="zh-CN" altLang="en-US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后面怎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     </a:t>
            </a:r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把握？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右箭头 11"/>
          <p:cNvSpPr/>
          <p:nvPr>
            <p:custDataLst>
              <p:tags r:id="rId5"/>
            </p:custDataLst>
          </p:nvPr>
        </p:nvSpPr>
        <p:spPr>
          <a:xfrm>
            <a:off x="5526405" y="2341245"/>
            <a:ext cx="393065" cy="10604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13" name="右箭头 12"/>
          <p:cNvSpPr/>
          <p:nvPr>
            <p:custDataLst>
              <p:tags r:id="rId6"/>
            </p:custDataLst>
          </p:nvPr>
        </p:nvSpPr>
        <p:spPr>
          <a:xfrm rot="5400000">
            <a:off x="8242300" y="2155825"/>
            <a:ext cx="444500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471410" y="2454275"/>
            <a:ext cx="31730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问题又来了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是真回档？还是假动作？</a:t>
            </a:r>
            <a:endParaRPr lang="zh-CN" altLang="en-US" sz="2200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都是蓝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2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2935" y="768350"/>
            <a:ext cx="10991850" cy="544131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351270" y="3217545"/>
            <a:ext cx="40716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顺势而为，见势得利！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884045" y="1514475"/>
            <a:ext cx="2414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二次红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轻仓参与</a:t>
            </a:r>
            <a:endParaRPr lang="zh-CN" altLang="en-US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右箭头 4"/>
          <p:cNvSpPr/>
          <p:nvPr/>
        </p:nvSpPr>
        <p:spPr>
          <a:xfrm rot="13140000">
            <a:off x="4189095" y="1534160"/>
            <a:ext cx="753745" cy="175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>
            <p:custDataLst>
              <p:tags r:id="rId6"/>
            </p:custDataLst>
          </p:nvPr>
        </p:nvSpPr>
        <p:spPr>
          <a:xfrm rot="13440000">
            <a:off x="3498850" y="1638300"/>
            <a:ext cx="910590" cy="186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22880" y="786765"/>
            <a:ext cx="2046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趋势渐进走强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加仓点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00" y="2018665"/>
            <a:ext cx="3565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盘整期间，神奇色阶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2+3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保持红色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这样的回档，会再次有机会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19373" y="786765"/>
            <a:ext cx="485775" cy="598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3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</a:t>
            </a:r>
            <a:endParaRPr lang="en-US" altLang="zh-CN" sz="33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7030" y="768350"/>
            <a:ext cx="11516995" cy="5587365"/>
          </a:xfrm>
          <a:prstGeom prst="rect">
            <a:avLst/>
          </a:prstGeom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4389755" y="2319020"/>
            <a:ext cx="474980" cy="48641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角星 2"/>
          <p:cNvSpPr/>
          <p:nvPr>
            <p:custDataLst>
              <p:tags r:id="rId5"/>
            </p:custDataLst>
          </p:nvPr>
        </p:nvSpPr>
        <p:spPr>
          <a:xfrm>
            <a:off x="8994140" y="876300"/>
            <a:ext cx="474980" cy="48641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>
            <p:custDataLst>
              <p:tags r:id="rId6"/>
            </p:custDataLst>
          </p:nvPr>
        </p:nvSpPr>
        <p:spPr>
          <a:xfrm>
            <a:off x="7338060" y="1185545"/>
            <a:ext cx="339725" cy="348615"/>
          </a:xfrm>
          <a:prstGeom prst="star5">
            <a:avLst>
              <a:gd name="adj" fmla="val 30175"/>
              <a:gd name="hf" fmla="val 105146"/>
              <a:gd name="vf" fmla="val 11055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605" y="1109345"/>
            <a:ext cx="18764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大道易简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知足常乐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551180" y="1149350"/>
            <a:ext cx="3119120" cy="173799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300" b="1"/>
              <a:t>选准行业，穿透个股</a:t>
            </a:r>
            <a:endParaRPr lang="zh-CN" altLang="en-US" sz="2300" b="1"/>
          </a:p>
          <a:p>
            <a:pPr algn="ctr"/>
            <a:r>
              <a:rPr lang="zh-CN" altLang="en-US" sz="3900" b="1">
                <a:solidFill>
                  <a:schemeClr val="accent5">
                    <a:lumMod val="75000"/>
                  </a:schemeClr>
                </a:solidFill>
              </a:rPr>
              <a:t>&lt;神奇好股&gt;</a:t>
            </a:r>
            <a:endParaRPr lang="zh-CN" altLang="en-US" sz="39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右箭头 22"/>
          <p:cNvSpPr/>
          <p:nvPr>
            <p:custDataLst>
              <p:tags r:id="rId3"/>
            </p:custDataLst>
          </p:nvPr>
        </p:nvSpPr>
        <p:spPr>
          <a:xfrm>
            <a:off x="3895725" y="1382395"/>
            <a:ext cx="1292225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十字形 24"/>
          <p:cNvSpPr/>
          <p:nvPr>
            <p:custDataLst>
              <p:tags r:id="rId4"/>
            </p:custDataLst>
          </p:nvPr>
        </p:nvSpPr>
        <p:spPr>
          <a:xfrm>
            <a:off x="7653020" y="1340485"/>
            <a:ext cx="315595" cy="336550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5"/>
            </p:custDataLst>
          </p:nvPr>
        </p:nvSpPr>
        <p:spPr>
          <a:xfrm>
            <a:off x="5368925" y="2246630"/>
            <a:ext cx="209804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  <a:p>
            <a:pPr algn="ctr"/>
            <a:r>
              <a:rPr lang="zh-CN" altLang="en-US" sz="2000"/>
              <a:t>有资金流加持</a:t>
            </a:r>
            <a:endParaRPr lang="zh-CN" altLang="en-US" sz="2000"/>
          </a:p>
        </p:txBody>
      </p:sp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5366385" y="987425"/>
            <a:ext cx="2096770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定位方向</a:t>
            </a:r>
            <a:endParaRPr lang="zh-CN" altLang="en-US" sz="2000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大数据筛选</a:t>
            </a:r>
            <a:endParaRPr lang="zh-CN" altLang="en-US" sz="2000"/>
          </a:p>
          <a:p>
            <a:pPr algn="ctr"/>
            <a:r>
              <a:rPr lang="zh-CN" altLang="en-US" sz="2000" b="1">
                <a:sym typeface="+mn-ea"/>
              </a:rPr>
              <a:t>&lt;</a:t>
            </a:r>
            <a:r>
              <a:rPr lang="zh-CN" altLang="en-US" sz="2000" b="1">
                <a:sym typeface="+mn-ea"/>
              </a:rPr>
              <a:t>智能盯盘&gt;</a:t>
            </a:r>
            <a:endParaRPr lang="zh-CN" altLang="en-US" sz="2000" b="1"/>
          </a:p>
          <a:p>
            <a:pPr algn="ctr"/>
            <a:endParaRPr lang="zh-CN" altLang="en-US" sz="2000" b="1"/>
          </a:p>
        </p:txBody>
      </p:sp>
      <p:sp>
        <p:nvSpPr>
          <p:cNvPr id="24" name="圆角矩形 23"/>
          <p:cNvSpPr/>
          <p:nvPr>
            <p:custDataLst>
              <p:tags r:id="rId7"/>
            </p:custDataLst>
          </p:nvPr>
        </p:nvSpPr>
        <p:spPr>
          <a:xfrm>
            <a:off x="8147050" y="987425"/>
            <a:ext cx="1854835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7" name="右箭头 6"/>
          <p:cNvSpPr/>
          <p:nvPr>
            <p:custDataLst>
              <p:tags r:id="rId8"/>
            </p:custDataLst>
          </p:nvPr>
        </p:nvSpPr>
        <p:spPr>
          <a:xfrm>
            <a:off x="3895725" y="2453640"/>
            <a:ext cx="1292225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9"/>
            </p:custDataLst>
          </p:nvPr>
        </p:nvSpPr>
        <p:spPr>
          <a:xfrm>
            <a:off x="8990330" y="223329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14" name="右箭头 13"/>
          <p:cNvSpPr/>
          <p:nvPr>
            <p:custDataLst>
              <p:tags r:id="rId10"/>
            </p:custDataLst>
          </p:nvPr>
        </p:nvSpPr>
        <p:spPr>
          <a:xfrm>
            <a:off x="7647305" y="2453640"/>
            <a:ext cx="1238250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 rot="5400000">
            <a:off x="1931035" y="2977515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2"/>
            </p:custDataLst>
          </p:nvPr>
        </p:nvSpPr>
        <p:spPr>
          <a:xfrm>
            <a:off x="1040130" y="3305175"/>
            <a:ext cx="2098040" cy="8013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潜伏挖掘</a:t>
            </a:r>
            <a:endParaRPr lang="zh-CN" altLang="en-US" sz="2000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7" name="圆角矩形 16"/>
          <p:cNvSpPr/>
          <p:nvPr>
            <p:custDataLst>
              <p:tags r:id="rId13"/>
            </p:custDataLst>
          </p:nvPr>
        </p:nvSpPr>
        <p:spPr>
          <a:xfrm>
            <a:off x="1040130" y="4503420"/>
            <a:ext cx="2164715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9" name="圆角矩形 18"/>
          <p:cNvSpPr/>
          <p:nvPr>
            <p:custDataLst>
              <p:tags r:id="rId14"/>
            </p:custDataLst>
          </p:nvPr>
        </p:nvSpPr>
        <p:spPr>
          <a:xfrm>
            <a:off x="3204845" y="5299710"/>
            <a:ext cx="1967230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2" name="右箭头 1"/>
          <p:cNvSpPr/>
          <p:nvPr>
            <p:custDataLst>
              <p:tags r:id="rId15"/>
            </p:custDataLst>
          </p:nvPr>
        </p:nvSpPr>
        <p:spPr>
          <a:xfrm rot="5400000">
            <a:off x="1931035" y="4189730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右箭头 2"/>
          <p:cNvSpPr/>
          <p:nvPr>
            <p:custDataLst>
              <p:tags r:id="rId16"/>
            </p:custDataLst>
          </p:nvPr>
        </p:nvSpPr>
        <p:spPr>
          <a:xfrm rot="2460000">
            <a:off x="3007360" y="5118735"/>
            <a:ext cx="376555" cy="2266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17"/>
            </p:custDataLst>
          </p:nvPr>
        </p:nvSpPr>
        <p:spPr>
          <a:xfrm rot="2280000">
            <a:off x="7389495" y="2969895"/>
            <a:ext cx="861695" cy="35687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9" name="圆角矩形 8"/>
          <p:cNvSpPr/>
          <p:nvPr>
            <p:custDataLst>
              <p:tags r:id="rId18"/>
            </p:custDataLst>
          </p:nvPr>
        </p:nvSpPr>
        <p:spPr>
          <a:xfrm>
            <a:off x="8147050" y="3359150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>
                <a:solidFill>
                  <a:schemeClr val="accent6"/>
                </a:solidFill>
              </a:rPr>
              <a:t>再回</a:t>
            </a:r>
            <a:r>
              <a:rPr lang="zh-CN" altLang="en-US" sz="2600" b="1"/>
              <a:t>&lt;神奇好股&gt;</a:t>
            </a:r>
            <a:endParaRPr lang="zh-CN" altLang="en-US" sz="2600" b="1"/>
          </a:p>
          <a:p>
            <a:pPr algn="ctr"/>
            <a:r>
              <a:rPr lang="zh-CN" altLang="en-US" sz="2600" b="1"/>
              <a:t>穿透</a:t>
            </a:r>
            <a:r>
              <a:rPr lang="zh-CN" altLang="en-US" sz="2600" b="1">
                <a:solidFill>
                  <a:schemeClr val="accent6"/>
                </a:solidFill>
              </a:rPr>
              <a:t>行业</a:t>
            </a:r>
            <a:r>
              <a:rPr lang="en-US" altLang="zh-CN" sz="2600" b="1">
                <a:solidFill>
                  <a:schemeClr val="accent6"/>
                </a:solidFill>
              </a:rPr>
              <a:t>&amp;</a:t>
            </a:r>
            <a:r>
              <a:rPr lang="zh-CN" altLang="en-US" sz="2600" b="1">
                <a:solidFill>
                  <a:schemeClr val="accent6"/>
                </a:solidFill>
              </a:rPr>
              <a:t>概念</a:t>
            </a:r>
            <a:endParaRPr lang="zh-CN" altLang="en-US" sz="2600" b="1">
              <a:solidFill>
                <a:schemeClr val="accent6"/>
              </a:solidFill>
            </a:endParaRPr>
          </a:p>
        </p:txBody>
      </p:sp>
      <p:sp>
        <p:nvSpPr>
          <p:cNvPr id="10" name="右箭头 9"/>
          <p:cNvSpPr/>
          <p:nvPr>
            <p:custDataLst>
              <p:tags r:id="rId19"/>
            </p:custDataLst>
          </p:nvPr>
        </p:nvSpPr>
        <p:spPr>
          <a:xfrm rot="5400000">
            <a:off x="9658985" y="4592955"/>
            <a:ext cx="411480" cy="29845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1" name="圆角矩形 10"/>
          <p:cNvSpPr/>
          <p:nvPr>
            <p:custDataLst>
              <p:tags r:id="rId20"/>
            </p:custDataLst>
          </p:nvPr>
        </p:nvSpPr>
        <p:spPr>
          <a:xfrm>
            <a:off x="8147050" y="4994275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盯自选股</a:t>
            </a:r>
            <a:endParaRPr lang="zh-CN" altLang="en-US" sz="2600" b="1"/>
          </a:p>
          <a:p>
            <a:pPr algn="ctr"/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资金流</a:t>
            </a:r>
            <a:r>
              <a:rPr lang="en-US" altLang="zh-CN" sz="3300" b="1">
                <a:solidFill>
                  <a:schemeClr val="accent6"/>
                </a:solidFill>
                <a:sym typeface="+mn-ea"/>
              </a:rPr>
              <a:t>+</a:t>
            </a:r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分时线</a:t>
            </a:r>
            <a:endParaRPr lang="zh-CN" altLang="en-US" sz="3300" b="1">
              <a:solidFill>
                <a:schemeClr val="accent6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545205" y="3122295"/>
            <a:ext cx="3495675" cy="19685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20" name="椭圆 19"/>
          <p:cNvSpPr/>
          <p:nvPr>
            <p:custDataLst>
              <p:tags r:id="rId23"/>
            </p:custDataLst>
          </p:nvPr>
        </p:nvSpPr>
        <p:spPr>
          <a:xfrm>
            <a:off x="4234815" y="96075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24"/>
            </p:custDataLst>
          </p:nvPr>
        </p:nvSpPr>
        <p:spPr>
          <a:xfrm>
            <a:off x="4269105" y="92646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7" name="椭圆 26"/>
          <p:cNvSpPr/>
          <p:nvPr>
            <p:custDataLst>
              <p:tags r:id="rId25"/>
            </p:custDataLst>
          </p:nvPr>
        </p:nvSpPr>
        <p:spPr>
          <a:xfrm>
            <a:off x="4295775" y="197104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6"/>
            </p:custDataLst>
          </p:nvPr>
        </p:nvSpPr>
        <p:spPr>
          <a:xfrm>
            <a:off x="4330065" y="193675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9" name="椭圆 28"/>
          <p:cNvSpPr/>
          <p:nvPr>
            <p:custDataLst>
              <p:tags r:id="rId27"/>
            </p:custDataLst>
          </p:nvPr>
        </p:nvSpPr>
        <p:spPr>
          <a:xfrm>
            <a:off x="518160" y="292163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28"/>
            </p:custDataLst>
          </p:nvPr>
        </p:nvSpPr>
        <p:spPr>
          <a:xfrm>
            <a:off x="552450" y="288734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椭圆 5"/>
          <p:cNvSpPr/>
          <p:nvPr>
            <p:custDataLst>
              <p:tags r:id="rId29"/>
            </p:custDataLst>
          </p:nvPr>
        </p:nvSpPr>
        <p:spPr>
          <a:xfrm>
            <a:off x="7294880" y="322326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30"/>
            </p:custDataLst>
          </p:nvPr>
        </p:nvSpPr>
        <p:spPr>
          <a:xfrm>
            <a:off x="7329170" y="318897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4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3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静中生慧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0540" y="5102860"/>
            <a:ext cx="5955665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水静极则形象明，心静极则智慧生。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《昭德新编》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275965"/>
            <a:ext cx="5584825" cy="1399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致虚极，守静笃，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万物并做，吾以观其复。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老子《道德经》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3160" y="894080"/>
            <a:ext cx="56648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空仓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是仓位控制最重要的状态，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休息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是投资中不可或缺的一环。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～&lt;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穿层降维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经典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&gt;</a:t>
            </a:r>
            <a:endParaRPr lang="en-US" altLang="zh-CN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54570" y="3839845"/>
            <a:ext cx="4257040" cy="5848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17995" y="894080"/>
            <a:ext cx="4714875" cy="263017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90030" y="3275965"/>
            <a:ext cx="1757680" cy="479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16925" y="3310255"/>
            <a:ext cx="3529965" cy="39687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6913245" y="5007610"/>
            <a:ext cx="6347460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人生而静，天之性也；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感于物而动，性之欲也。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《乐记》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8310" y="875665"/>
            <a:ext cx="4547235" cy="3161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89220" y="875665"/>
            <a:ext cx="4166235" cy="2639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5455" y="875665"/>
            <a:ext cx="1278890" cy="5264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661015" y="875665"/>
            <a:ext cx="1121410" cy="5263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5400000">
            <a:off x="6030595" y="3075305"/>
            <a:ext cx="2609215" cy="3615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5400000">
            <a:off x="791845" y="3875405"/>
            <a:ext cx="1920875" cy="26079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rot="5400000">
            <a:off x="3532505" y="4147185"/>
            <a:ext cx="1500505" cy="20643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认知与改变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42290" y="914400"/>
            <a:ext cx="132969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2001520" y="886460"/>
            <a:ext cx="122555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6610" y="867410"/>
            <a:ext cx="1226185" cy="5038090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6"/>
          <a:stretch>
            <a:fillRect/>
          </a:stretch>
        </p:blipFill>
        <p:spPr>
          <a:xfrm>
            <a:off x="4712335" y="914400"/>
            <a:ext cx="1203325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45200" y="914400"/>
            <a:ext cx="1223645" cy="4974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98385" y="898525"/>
            <a:ext cx="1200150" cy="4991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728075" y="941705"/>
            <a:ext cx="1189355" cy="4947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046970" y="941705"/>
            <a:ext cx="1174750" cy="49599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210165" y="5430520"/>
            <a:ext cx="16052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000">
                <a:latin typeface="思源黑体 CN Heavy" panose="020B0A00000000000000" charset="-122"/>
                <a:ea typeface="思源黑体 CN Heavy" panose="020B0A00000000000000" charset="-122"/>
              </a:rPr>
              <a:t>......</a:t>
            </a:r>
            <a:endParaRPr lang="en-US" altLang="zh-CN" sz="5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752205" y="909320"/>
            <a:ext cx="3119755" cy="111569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99915" y="909320"/>
            <a:ext cx="4118610" cy="19145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0535" y="909320"/>
            <a:ext cx="3695700" cy="19145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0535" y="3101340"/>
            <a:ext cx="3695700" cy="111633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399915" y="3078480"/>
            <a:ext cx="6811010" cy="30911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92200" y="5219700"/>
            <a:ext cx="317119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不止</a:t>
            </a:r>
            <a:r>
              <a:rPr lang="en-US" altLang="zh-CN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位股友</a:t>
            </a:r>
            <a:endParaRPr lang="zh-CN" altLang="en-US" sz="39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3.12+3.13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5665" y="766445"/>
            <a:ext cx="31711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周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2～3.12</a:t>
            </a:r>
            <a:endParaRPr lang="zh-CN" altLang="en-US" sz="3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6260" y="1334135"/>
            <a:ext cx="3824605" cy="18472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6260" y="3248660"/>
            <a:ext cx="3824605" cy="12763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61340" y="4592320"/>
            <a:ext cx="3819525" cy="16002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26940" y="1334135"/>
            <a:ext cx="3752850" cy="211010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5558790" y="781050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周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～3.13</a:t>
            </a:r>
            <a:endParaRPr lang="en-US" altLang="zh-CN" sz="3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04200" y="1816735"/>
            <a:ext cx="3710940" cy="189293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886065" y="4192270"/>
            <a:ext cx="4000500" cy="179070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69790" y="3880485"/>
            <a:ext cx="3511550" cy="199517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custDataLst>
      <p:tags r:id="rId15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2024.3.22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9085" y="815975"/>
            <a:ext cx="7914640" cy="53848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455795" y="4979035"/>
            <a:ext cx="2867025" cy="6819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42275" y="815975"/>
            <a:ext cx="3886200" cy="299085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4340" y="4109720"/>
            <a:ext cx="3873500" cy="208089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8273415" y="1028700"/>
            <a:ext cx="1268095" cy="241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/>
              <a:t>3</a:t>
            </a:r>
            <a:r>
              <a:rPr lang="zh-CN" altLang="en-US" sz="2200" b="1"/>
              <a:t>月</a:t>
            </a:r>
            <a:r>
              <a:rPr lang="en-US" altLang="zh-CN" sz="2200" b="1"/>
              <a:t>21</a:t>
            </a:r>
            <a:r>
              <a:rPr lang="zh-CN" altLang="en-US" sz="2200" b="1"/>
              <a:t>日</a:t>
            </a:r>
            <a:endParaRPr lang="zh-CN" altLang="en-US" sz="2200" b="1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8329295" y="4439285"/>
            <a:ext cx="1268095" cy="241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/>
              <a:t>3</a:t>
            </a:r>
            <a:r>
              <a:rPr lang="zh-CN" altLang="en-US" sz="2200" b="1"/>
              <a:t>月</a:t>
            </a:r>
            <a:r>
              <a:rPr lang="en-US" altLang="zh-CN" sz="2200" b="1"/>
              <a:t>22</a:t>
            </a:r>
            <a:r>
              <a:rPr lang="zh-CN" altLang="en-US" sz="2200" b="1"/>
              <a:t>日</a:t>
            </a:r>
            <a:endParaRPr lang="zh-CN" altLang="en-US" sz="2200" b="1"/>
          </a:p>
        </p:txBody>
      </p:sp>
    </p:spTree>
    <p:custDataLst>
      <p:tags r:id="rId8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5780" y="1065530"/>
            <a:ext cx="5050155" cy="347789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6083300" y="1057275"/>
            <a:ext cx="5624195" cy="34785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50900" y="4623435"/>
            <a:ext cx="8710930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降维打击！</a:t>
            </a:r>
            <a:r>
              <a:rPr lang="en-US" altLang="zh-CN" sz="3600"/>
              <a:t>      </a:t>
            </a:r>
            <a:r>
              <a:rPr lang="en-US" altLang="zh-CN"/>
              <a:t>              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你还不明白别人怎么赢的呢！！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/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若过去的方法赚的不少，坚持就可以！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若过去的方法没赚到钱！那是不是要升级装备，换个打法！！！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3.29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好机会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大势所趋！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644650" y="989330"/>
          <a:ext cx="8902065" cy="4378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355"/>
                <a:gridCol w="2967355"/>
                <a:gridCol w="2967355"/>
              </a:tblGrid>
              <a:tr h="1950720"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看大盘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大盘分析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量价分析</a:t>
                      </a:r>
                      <a:endParaRPr lang="zh-CN" altLang="en-US" sz="2600"/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战法指标分析</a:t>
                      </a:r>
                      <a:endParaRPr lang="zh-CN" altLang="en-US" sz="2600"/>
                    </a:p>
                  </a:txBody>
                  <a:tcPr/>
                </a:tc>
              </a:tr>
              <a:tr h="2427605">
                <a:tc>
                  <a:txBody>
                    <a:bodyPr/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判断个股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买卖点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三板斧&gt;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&lt;主力控盘&gt;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  <a:sym typeface="+mn-ea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&lt;主力净买额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新手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少做，做中线</a:t>
                      </a:r>
                      <a:endParaRPr lang="zh-CN" altLang="en-US" sz="25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老手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根据水准而做</a:t>
                      </a:r>
                      <a:endParaRPr lang="zh-CN" altLang="en-US"/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545" y="2956560"/>
            <a:ext cx="2647315" cy="33877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刀法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72185" y="1818005"/>
            <a:ext cx="2137410" cy="95186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主力资金流</a:t>
            </a:r>
            <a:endParaRPr lang="zh-CN" altLang="en-US" sz="2000" b="1"/>
          </a:p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023995" y="1809115"/>
            <a:ext cx="2658745" cy="889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选准行业，穿透个股</a:t>
            </a:r>
            <a:endParaRPr lang="zh-CN" altLang="en-US" sz="2000"/>
          </a:p>
          <a:p>
            <a:pPr algn="ctr"/>
            <a:r>
              <a:rPr lang="zh-CN" altLang="en-US" sz="2000" b="1"/>
              <a:t>&lt;神奇好股&gt;</a:t>
            </a:r>
            <a:endParaRPr lang="zh-CN" altLang="en-US" sz="20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8605520" y="950595"/>
            <a:ext cx="2079625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8605520" y="1922780"/>
            <a:ext cx="2137410" cy="98298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870585" y="3352800"/>
            <a:ext cx="2299335" cy="10121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潜伏挖掘</a:t>
            </a:r>
            <a:endParaRPr lang="zh-CN" altLang="en-US" sz="2000" b="1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4224655" y="3352800"/>
            <a:ext cx="2228215" cy="9398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2" name="圆角矩形 11"/>
          <p:cNvSpPr/>
          <p:nvPr>
            <p:custDataLst>
              <p:tags r:id="rId8"/>
            </p:custDataLst>
          </p:nvPr>
        </p:nvSpPr>
        <p:spPr>
          <a:xfrm>
            <a:off x="8547735" y="325310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/>
              <a:t>ETF</a:t>
            </a:r>
            <a:r>
              <a:rPr lang="zh-CN" altLang="en-US" sz="2000"/>
              <a:t>基金</a:t>
            </a:r>
            <a:endParaRPr lang="zh-CN" altLang="en-US" sz="2000"/>
          </a:p>
          <a:p>
            <a:pPr algn="ctr"/>
            <a:r>
              <a:rPr lang="en-US" altLang="zh-CN" sz="2000" b="1"/>
              <a:t>+</a:t>
            </a:r>
            <a:r>
              <a:rPr lang="zh-CN" altLang="en-US" sz="2000" b="1"/>
              <a:t>《神奇战法》</a:t>
            </a:r>
            <a:endParaRPr lang="zh-CN" altLang="en-US" sz="2000" b="1"/>
          </a:p>
        </p:txBody>
      </p:sp>
      <p:sp>
        <p:nvSpPr>
          <p:cNvPr id="13" name="右箭头 12"/>
          <p:cNvSpPr/>
          <p:nvPr/>
        </p:nvSpPr>
        <p:spPr>
          <a:xfrm>
            <a:off x="3220720" y="2263140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9"/>
            </p:custDataLst>
          </p:nvPr>
        </p:nvSpPr>
        <p:spPr>
          <a:xfrm rot="20820000">
            <a:off x="6774815" y="1587500"/>
            <a:ext cx="1640205" cy="2971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10"/>
            </p:custDataLst>
          </p:nvPr>
        </p:nvSpPr>
        <p:spPr>
          <a:xfrm>
            <a:off x="6785610" y="2327910"/>
            <a:ext cx="1600200" cy="3079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>
            <a:off x="3245485" y="3919855"/>
            <a:ext cx="90487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12"/>
            </p:custDataLst>
          </p:nvPr>
        </p:nvSpPr>
        <p:spPr>
          <a:xfrm rot="20940000">
            <a:off x="6794500" y="358775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64795" y="792480"/>
            <a:ext cx="519366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多平台复用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好的机会要穿层！！！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13"/>
            </p:custDataLst>
          </p:nvPr>
        </p:nvSpPr>
        <p:spPr>
          <a:xfrm rot="480000">
            <a:off x="6795770" y="414782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4"/>
            </p:custDataLst>
          </p:nvPr>
        </p:nvSpPr>
        <p:spPr>
          <a:xfrm>
            <a:off x="8547735" y="402145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29" name="圆角矩形 28"/>
          <p:cNvSpPr/>
          <p:nvPr>
            <p:custDataLst>
              <p:tags r:id="rId15"/>
            </p:custDataLst>
          </p:nvPr>
        </p:nvSpPr>
        <p:spPr>
          <a:xfrm>
            <a:off x="6529070" y="5066030"/>
            <a:ext cx="2108200" cy="108077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主力资金流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《热门赛道》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多周期，延续性！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2" name="右箭头 31"/>
          <p:cNvSpPr/>
          <p:nvPr>
            <p:custDataLst>
              <p:tags r:id="rId16"/>
            </p:custDataLst>
          </p:nvPr>
        </p:nvSpPr>
        <p:spPr>
          <a:xfrm rot="2040000">
            <a:off x="6127115" y="4551680"/>
            <a:ext cx="1078230" cy="29527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>
            <p:custDataLst>
              <p:tags r:id="rId17"/>
            </p:custDataLst>
          </p:nvPr>
        </p:nvSpPr>
        <p:spPr>
          <a:xfrm>
            <a:off x="9589770" y="5039360"/>
            <a:ext cx="2011045" cy="11074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大数据筛选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《智能盯盘》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个股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技术择时！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4" name="右箭头 33"/>
          <p:cNvSpPr/>
          <p:nvPr>
            <p:custDataLst>
              <p:tags r:id="rId18"/>
            </p:custDataLst>
          </p:nvPr>
        </p:nvSpPr>
        <p:spPr>
          <a:xfrm>
            <a:off x="8740775" y="548767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9"/>
            </p:custDataLst>
          </p:nvPr>
        </p:nvSpPr>
        <p:spPr>
          <a:xfrm>
            <a:off x="3343275" y="179451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3377565" y="176022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21"/>
            </p:custDataLst>
          </p:nvPr>
        </p:nvSpPr>
        <p:spPr>
          <a:xfrm>
            <a:off x="3473450" y="346646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2"/>
            </p:custDataLst>
          </p:nvPr>
        </p:nvSpPr>
        <p:spPr>
          <a:xfrm>
            <a:off x="3507740" y="343217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6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椭圆 24"/>
          <p:cNvSpPr/>
          <p:nvPr>
            <p:custDataLst>
              <p:tags r:id="rId23"/>
            </p:custDataLst>
          </p:nvPr>
        </p:nvSpPr>
        <p:spPr>
          <a:xfrm>
            <a:off x="5939155" y="474408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5973445" y="470979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7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34365" y="1667510"/>
            <a:ext cx="2475230" cy="110236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神奇战法</a:t>
            </a:r>
            <a:r>
              <a:rPr lang="en-US" altLang="zh-CN" sz="2600" b="1"/>
              <a:t>-</a:t>
            </a:r>
            <a:r>
              <a:rPr lang="zh-CN" altLang="en-US" sz="2600" b="1"/>
              <a:t>选股</a:t>
            </a:r>
            <a:endParaRPr lang="zh-CN" altLang="en-US" sz="2600" b="1"/>
          </a:p>
          <a:p>
            <a:pPr algn="ctr"/>
            <a:r>
              <a:rPr lang="zh-CN" altLang="en-US" sz="2600" b="1"/>
              <a:t>&lt;智能盯盘&gt;</a:t>
            </a:r>
            <a:endParaRPr lang="zh-CN" altLang="en-US" sz="26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766310" y="1668145"/>
            <a:ext cx="2658745" cy="11023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 b="1"/>
              <a:t>回到</a:t>
            </a:r>
            <a:r>
              <a:rPr lang="en-US" altLang="zh-CN" sz="2200" b="1"/>
              <a:t>3</a:t>
            </a:r>
            <a:r>
              <a:rPr lang="zh-CN" altLang="en-US" sz="2200" b="1"/>
              <a:t>楼</a:t>
            </a:r>
            <a:endParaRPr lang="zh-CN" altLang="en-US" sz="2200" b="1"/>
          </a:p>
          <a:p>
            <a:pPr algn="ctr"/>
            <a:r>
              <a:rPr lang="zh-CN" altLang="en-US" sz="2200" b="1"/>
              <a:t>穿行业，再穿个股</a:t>
            </a:r>
            <a:endParaRPr lang="zh-CN" altLang="en-US" sz="2200" b="1"/>
          </a:p>
          <a:p>
            <a:pPr algn="ctr"/>
            <a:r>
              <a:rPr lang="zh-CN" altLang="en-US" sz="2500" b="1"/>
              <a:t>&lt;神奇好股&gt;</a:t>
            </a:r>
            <a:endParaRPr lang="zh-CN" altLang="en-US" sz="25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9157335" y="1668145"/>
            <a:ext cx="2418715" cy="11023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再到</a:t>
            </a:r>
            <a:r>
              <a:rPr lang="en-US" altLang="zh-CN" sz="2000" b="1"/>
              <a:t>2</a:t>
            </a:r>
            <a:r>
              <a:rPr lang="zh-CN" altLang="en-US" sz="2000" b="1"/>
              <a:t>楼</a:t>
            </a:r>
            <a:endParaRPr lang="zh-CN" altLang="en-US" sz="2000" b="1"/>
          </a:p>
          <a:p>
            <a:pPr algn="ctr"/>
            <a:r>
              <a:rPr lang="zh-CN" altLang="en-US" sz="2000" b="1"/>
              <a:t>看赛道</a:t>
            </a:r>
            <a:r>
              <a:rPr lang="zh-CN" altLang="en-US" sz="2600" b="1">
                <a:solidFill>
                  <a:schemeClr val="accent4"/>
                </a:solidFill>
              </a:rPr>
              <a:t>资金流</a:t>
            </a:r>
            <a:endParaRPr lang="zh-CN" altLang="en-US" sz="2200" b="1">
              <a:solidFill>
                <a:schemeClr val="accent4"/>
              </a:solidFill>
            </a:endParaRPr>
          </a:p>
          <a:p>
            <a:pPr algn="ctr"/>
            <a:r>
              <a:rPr lang="zh-CN" altLang="en-US" sz="2500" b="1"/>
              <a:t>&lt;</a:t>
            </a:r>
            <a:r>
              <a:rPr lang="zh-CN" altLang="en-US" sz="2500" b="1">
                <a:sym typeface="+mn-ea"/>
              </a:rPr>
              <a:t>热门赛道</a:t>
            </a:r>
            <a:r>
              <a:rPr lang="zh-CN" altLang="en-US" sz="2500" b="1"/>
              <a:t>&gt;</a:t>
            </a:r>
            <a:endParaRPr lang="zh-CN" altLang="en-US" sz="2500" b="1"/>
          </a:p>
        </p:txBody>
      </p:sp>
      <p:sp>
        <p:nvSpPr>
          <p:cNvPr id="13" name="右箭头 12"/>
          <p:cNvSpPr/>
          <p:nvPr/>
        </p:nvSpPr>
        <p:spPr>
          <a:xfrm>
            <a:off x="3233420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3343275" y="140589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3377565" y="137160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8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右箭头 10"/>
          <p:cNvSpPr/>
          <p:nvPr>
            <p:custDataLst>
              <p:tags r:id="rId7"/>
            </p:custDataLst>
          </p:nvPr>
        </p:nvSpPr>
        <p:spPr>
          <a:xfrm>
            <a:off x="7652385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228850" y="3677285"/>
            <a:ext cx="89992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/>
              <a:t>散户看金叉，强者重逻辑。</a:t>
            </a:r>
            <a:endParaRPr lang="zh-CN" altLang="en-US" sz="5000" b="1"/>
          </a:p>
          <a:p>
            <a:r>
              <a:rPr lang="zh-CN" altLang="en-US" sz="5000" b="1"/>
              <a:t>散户看定数，强者重变化！</a:t>
            </a:r>
            <a:endParaRPr lang="zh-CN" altLang="en-US" sz="5000" b="1"/>
          </a:p>
        </p:txBody>
      </p:sp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18565" y="2358390"/>
            <a:ext cx="3329305" cy="214122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80515" y="2875915"/>
            <a:ext cx="2604770" cy="746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资金有限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存量博弈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右箭头 3"/>
          <p:cNvSpPr/>
          <p:nvPr>
            <p:custDataLst>
              <p:tags r:id="rId1"/>
            </p:custDataLst>
          </p:nvPr>
        </p:nvSpPr>
        <p:spPr>
          <a:xfrm rot="20460000">
            <a:off x="4646930" y="2310765"/>
            <a:ext cx="3636010" cy="270510"/>
          </a:xfrm>
          <a:prstGeom prst="rightArrow">
            <a:avLst/>
          </a:prstGeom>
          <a:solidFill>
            <a:schemeClr val="accent6"/>
          </a:solidFill>
          <a:ln>
            <a:solidFill>
              <a:srgbClr val="FFFC9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>
            <p:custDataLst>
              <p:tags r:id="rId2"/>
            </p:custDataLst>
          </p:nvPr>
        </p:nvSpPr>
        <p:spPr>
          <a:xfrm rot="780000">
            <a:off x="4765040" y="4028440"/>
            <a:ext cx="3636010" cy="21399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8376920" y="1143000"/>
            <a:ext cx="2874010" cy="19380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8503920" y="1404620"/>
            <a:ext cx="285686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>
                <a:solidFill>
                  <a:schemeClr val="accent4"/>
                </a:solidFill>
              </a:rPr>
              <a:t>方向重叠，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有</a:t>
            </a:r>
            <a:r>
              <a:rPr lang="zh-CN" altLang="en-US" sz="3600" b="1">
                <a:solidFill>
                  <a:schemeClr val="accent4"/>
                </a:solidFill>
              </a:rPr>
              <a:t>赚钱</a:t>
            </a:r>
            <a:r>
              <a:rPr lang="zh-CN" altLang="en-US" sz="2500" b="1">
                <a:solidFill>
                  <a:schemeClr val="accent4"/>
                </a:solidFill>
              </a:rPr>
              <a:t>效应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沿着方向深挖个股</a:t>
            </a:r>
            <a:endParaRPr lang="zh-CN" altLang="en-US" sz="2500" b="1">
              <a:solidFill>
                <a:schemeClr val="accent4"/>
              </a:solidFill>
            </a:endParaRPr>
          </a:p>
        </p:txBody>
      </p:sp>
      <p:sp>
        <p:nvSpPr>
          <p:cNvPr id="37" name="圆角矩形 36"/>
          <p:cNvSpPr/>
          <p:nvPr>
            <p:custDataLst>
              <p:tags r:id="rId4"/>
            </p:custDataLst>
          </p:nvPr>
        </p:nvSpPr>
        <p:spPr>
          <a:xfrm>
            <a:off x="8503920" y="3921760"/>
            <a:ext cx="2746375" cy="194754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822055" y="4141470"/>
            <a:ext cx="216852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方向分散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撒芝麻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那就观望！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420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VS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对的操作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950585" y="923925"/>
            <a:ext cx="0" cy="52431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6080" y="701675"/>
            <a:ext cx="5564505" cy="6031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买大涨过的，高位换手超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10%-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警戒，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15%-20%...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追长上影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线，无视长上影的影响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捕捞季节，死叉后，红柱连续缩短！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轴下方，快金叉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四四边界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，死叉，红柱缩短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顶背离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死叉，收绿柱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捕捞季节，金叉，收的红柱太小，走强没确认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8.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慧眼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线是蓝色，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捕捞季节还在收绿柱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9.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神奇色阶，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色阶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绿色（灰色）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10.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只看到了个股，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没有把大盘放心上</a:t>
            </a:r>
            <a:r>
              <a:rPr lang="en-US" altLang="zh-CN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4075" y="1367790"/>
            <a:ext cx="602043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，上升回档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神奇色阶，第二买点（第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时间）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，四阶全红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+KDJ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+MACD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神奇控盘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，神奇色阶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递增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&lt;飞鱼趋势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锁定吃鱼身，避开鱼头鱼尾！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远离大周期走弱的板块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逃顶！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走强板块中，个股趋势强，才真的强！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《神奇战法》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预期增长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8.  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《穿层降维战法》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八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套刀法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4020" y="1001395"/>
            <a:ext cx="4360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en-US" altLang="zh-CN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摆在第一位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4.23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4980" y="929005"/>
            <a:ext cx="11240135" cy="51879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468235" y="929005"/>
            <a:ext cx="22148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 b="1">
                <a:solidFill>
                  <a:srgbClr val="FFFF00"/>
                </a:solidFill>
              </a:rPr>
              <a:t>国际金价</a:t>
            </a:r>
            <a:endParaRPr lang="zh-CN" altLang="en-US" sz="3900" b="1">
              <a:solidFill>
                <a:srgbClr val="FFFF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4.23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32435" y="895350"/>
            <a:ext cx="5847080" cy="518287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57315" y="895350"/>
            <a:ext cx="5347335" cy="5183505"/>
          </a:xfrm>
          <a:prstGeom prst="rect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4.xml><?xml version="1.0" encoding="utf-8"?>
<p:tagLst xmlns:p="http://schemas.openxmlformats.org/presentationml/2006/main">
  <p:tag name="TABLE_ENDDRAG_ORIGIN_RECT" val="462*358"/>
  <p:tag name="TABLE_ENDDRAG_RECT" val="92*130*462*358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9.xml><?xml version="1.0" encoding="utf-8"?>
<p:tagLst xmlns:p="http://schemas.openxmlformats.org/presentationml/2006/main">
  <p:tag name="TABLE_ENDDRAG_ORIGIN_RECT" val="700*344"/>
  <p:tag name="TABLE_ENDDRAG_RECT" val="118*95*700*344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8.xml><?xml version="1.0" encoding="utf-8"?>
<p:tagLst xmlns:p="http://schemas.openxmlformats.org/presentationml/2006/main">
  <p:tag name="KSO_WPP_MARK_KEY" val="34a5c737-2527-451b-a6cc-313a70f4ce21"/>
  <p:tag name="COMMONDATA" val="eyJoZGlkIjoiNTFmYTliYTIyYWM1N2UzNDc1MDg1MjNkMDFmYjQxZWYifQ=="/>
  <p:tag name="resource_record_key" val="{&quot;70&quot;:[3314030,3312405,3315984]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3099</Words>
  <Application>WPS 演示</Application>
  <PresentationFormat>宽屏</PresentationFormat>
  <Paragraphs>443</Paragraphs>
  <Slides>40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55" baseType="lpstr">
      <vt:lpstr>Arial</vt:lpstr>
      <vt:lpstr>宋体</vt:lpstr>
      <vt:lpstr>Wingdings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Arial Unicode MS</vt:lpstr>
      <vt:lpstr>Calibri</vt:lpstr>
      <vt:lpstr>思源黑体 CN Normal</vt:lpstr>
      <vt:lpstr>华文行楷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E 山</cp:lastModifiedBy>
  <cp:revision>681</cp:revision>
  <dcterms:created xsi:type="dcterms:W3CDTF">2019-06-19T02:08:00Z</dcterms:created>
  <dcterms:modified xsi:type="dcterms:W3CDTF">2024-05-09T05:54:16Z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CD7C19EDD5A54574AE1718E79F92B965_13</vt:lpwstr>
  </property>
</Properties>
</file>