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1" r:id="rId3"/>
    <p:sldId id="267" r:id="rId5"/>
    <p:sldId id="329" r:id="rId6"/>
    <p:sldId id="780" r:id="rId7"/>
    <p:sldId id="783" r:id="rId8"/>
    <p:sldId id="743" r:id="rId9"/>
    <p:sldId id="766" r:id="rId10"/>
    <p:sldId id="776" r:id="rId11"/>
    <p:sldId id="781" r:id="rId12"/>
    <p:sldId id="601" r:id="rId13"/>
    <p:sldId id="778" r:id="rId14"/>
    <p:sldId id="771" r:id="rId15"/>
    <p:sldId id="782" r:id="rId16"/>
    <p:sldId id="272" r:id="rId17"/>
    <p:sldId id="786" r:id="rId18"/>
    <p:sldId id="787" r:id="rId19"/>
    <p:sldId id="788" r:id="rId20"/>
    <p:sldId id="785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1" autoAdjust="0"/>
    <p:restoredTop sz="99761" autoAdjust="0"/>
  </p:normalViewPr>
  <p:slideViewPr>
    <p:cSldViewPr snapToGrid="0" showGuides="1">
      <p:cViewPr>
        <p:scale>
          <a:sx n="90" d="100"/>
          <a:sy n="90" d="100"/>
        </p:scale>
        <p:origin x="392" y="252"/>
      </p:cViewPr>
      <p:guideLst>
        <p:guide orient="horz" pos="2160"/>
        <p:guide pos="3840"/>
        <p:guide pos="48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59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635" y="6391275"/>
            <a:ext cx="12191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投顾执业编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基金从业编号：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A2025062200022x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段文本_1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1219200" y="2590800"/>
            <a:ext cx="9753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1219200" y="3352800"/>
            <a:ext cx="9753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6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50.xml"/><Relationship Id="rId3" Type="http://schemas.openxmlformats.org/officeDocument/2006/relationships/image" Target="../media/image30.pn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tags" Target="../tags/tag5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tags" Target="../tags/tag5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9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3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98420" y="3916045"/>
            <a:ext cx="4446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altLang="zh-CN" b="0" i="0" dirty="0">
              <a:solidFill>
                <a:srgbClr val="B34500"/>
              </a:solidFill>
              <a:effectLst/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lang="zh-CN" altLang="en-US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基金从业编号：</a:t>
            </a:r>
            <a:r>
              <a:rPr lang="en-US" altLang="zh-CN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A2025062200022x</a:t>
            </a:r>
            <a:endParaRPr lang="en-US" altLang="zh-CN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17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68148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立于不败之地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正确认识回撤</a:t>
            </a:r>
            <a:endParaRPr lang="zh-CN" altLang="en-US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正确认识回撤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760" y="981075"/>
            <a:ext cx="4524375" cy="28098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0" y="981075"/>
            <a:ext cx="6589395" cy="82105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 rot="20220000">
            <a:off x="4580890" y="1889125"/>
            <a:ext cx="1047750" cy="46736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84150" y="4025900"/>
            <a:ext cx="5494655" cy="23418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回撤不一定是真实的账户亏损。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有可能是利润的回吐。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除非某股民刚刚好是高点时买入，遇到回撤。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才有可能期间亏损刚好是最大回撤。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110" y="1985010"/>
            <a:ext cx="5248275" cy="432879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32910" y="95250"/>
            <a:ext cx="4199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 dirty="0">
                <a:solidFill>
                  <a:schemeClr val="bg1"/>
                </a:solidFill>
              </a:rPr>
              <a:t>【财源广进】今年</a:t>
            </a:r>
            <a:endParaRPr lang="zh-CN" sz="3200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975" y="1012825"/>
            <a:ext cx="12192000" cy="51911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4" name="圆角矩形标注 3"/>
          <p:cNvSpPr/>
          <p:nvPr/>
        </p:nvSpPr>
        <p:spPr>
          <a:xfrm>
            <a:off x="4050665" y="2286000"/>
            <a:ext cx="1635760" cy="871855"/>
          </a:xfrm>
          <a:prstGeom prst="wedgeRoundRectCallout">
            <a:avLst>
              <a:gd name="adj1" fmla="val -76319"/>
              <a:gd name="adj2" fmla="val -6216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出现回撤</a:t>
            </a:r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8670925" y="2286000"/>
            <a:ext cx="1635760" cy="871855"/>
          </a:xfrm>
          <a:prstGeom prst="wedgeRoundRectCallout">
            <a:avLst>
              <a:gd name="adj1" fmla="val 70885"/>
              <a:gd name="adj2" fmla="val -5284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出现回撤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32910" y="95250"/>
            <a:ext cx="4199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 dirty="0">
                <a:solidFill>
                  <a:schemeClr val="bg1"/>
                </a:solidFill>
              </a:rPr>
              <a:t>某用户【财源】</a:t>
            </a:r>
            <a:r>
              <a:rPr lang="zh-CN" altLang="en-US" sz="3200" b="1" dirty="0">
                <a:solidFill>
                  <a:schemeClr val="bg1"/>
                </a:solidFill>
              </a:rPr>
              <a:t>战绩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" y="986155"/>
            <a:ext cx="5604510" cy="517017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1" name="文本框 10"/>
          <p:cNvSpPr txBox="1"/>
          <p:nvPr/>
        </p:nvSpPr>
        <p:spPr>
          <a:xfrm>
            <a:off x="6105525" y="986155"/>
            <a:ext cx="5494655" cy="23418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策略组合的特点是：稳。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通过组合配置，达到稳的效果。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2233930"/>
            <a:ext cx="5402580" cy="168211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pic>
        <p:nvPicPr>
          <p:cNvPr id="2" name="图片 1" descr="客户、中高端-基金活动1_1765959954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05" y="0"/>
            <a:ext cx="1175639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pic>
        <p:nvPicPr>
          <p:cNvPr id="2" name="图片 1" descr="2026-01投资日历_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704215"/>
            <a:ext cx="3510915" cy="5727065"/>
          </a:xfrm>
          <a:prstGeom prst="rect">
            <a:avLst/>
          </a:prstGeom>
        </p:spPr>
      </p:pic>
      <p:pic>
        <p:nvPicPr>
          <p:cNvPr id="6" name="图片 5" descr="2026-03投资日历_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080" y="704215"/>
            <a:ext cx="3515995" cy="5727065"/>
          </a:xfrm>
          <a:prstGeom prst="rect">
            <a:avLst/>
          </a:prstGeom>
        </p:spPr>
      </p:pic>
      <p:pic>
        <p:nvPicPr>
          <p:cNvPr id="5" name="图片 4" descr="2026-02投资日历_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320" y="704215"/>
            <a:ext cx="3510915" cy="5727065"/>
          </a:xfrm>
          <a:prstGeom prst="rect">
            <a:avLst/>
          </a:prstGeom>
        </p:spPr>
      </p:pic>
      <p:pic>
        <p:nvPicPr>
          <p:cNvPr id="8" name="图片 7" descr="2026-10投资日历_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5055" y="704215"/>
            <a:ext cx="3496945" cy="56959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Autofit/>
          </a:bodyPr>
          <a:p>
            <a:endParaRPr lang="zh-CN" altLang="en-US"/>
          </a:p>
        </p:txBody>
      </p:sp>
      <p:pic>
        <p:nvPicPr>
          <p:cNvPr id="6" name="图片 5" descr="2026-06投资日历_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935"/>
            <a:ext cx="3635329" cy="5929200"/>
          </a:xfrm>
          <a:prstGeom prst="rect">
            <a:avLst/>
          </a:prstGeom>
        </p:spPr>
      </p:pic>
      <p:pic>
        <p:nvPicPr>
          <p:cNvPr id="7" name="图片 6" descr="2026-06投资日历_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425" y="622935"/>
            <a:ext cx="3634740" cy="5928995"/>
          </a:xfrm>
          <a:prstGeom prst="rect">
            <a:avLst/>
          </a:prstGeom>
        </p:spPr>
      </p:pic>
      <p:pic>
        <p:nvPicPr>
          <p:cNvPr id="5" name="图片 4" descr="2026-06投资日历_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020" y="622935"/>
            <a:ext cx="3634740" cy="5928360"/>
          </a:xfrm>
          <a:prstGeom prst="rect">
            <a:avLst/>
          </a:prstGeom>
        </p:spPr>
      </p:pic>
      <p:pic>
        <p:nvPicPr>
          <p:cNvPr id="9" name="图片 8" descr="2026-08投资日历_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1415" y="622935"/>
            <a:ext cx="3634740" cy="59289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市场行情解析</a:t>
            </a:r>
            <a:endParaRPr lang="zh-CN" alt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立于不败之地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正确认识回撤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市场行情解析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12</a:t>
            </a:r>
            <a:r>
              <a:rPr lang="zh-CN" altLang="en-US" sz="3200" b="1" dirty="0">
                <a:solidFill>
                  <a:schemeClr val="bg1"/>
                </a:solidFill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</a:rPr>
              <a:t>10</a:t>
            </a:r>
            <a:r>
              <a:rPr lang="zh-CN" altLang="en-US" sz="3200" b="1" dirty="0">
                <a:solidFill>
                  <a:schemeClr val="bg1"/>
                </a:solidFill>
              </a:rPr>
              <a:t>日观点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300" y="4342130"/>
            <a:ext cx="1163510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>
                <a:solidFill>
                  <a:srgbClr val="C00000"/>
                </a:solidFill>
              </a:rPr>
              <a:t>1</a:t>
            </a:r>
            <a:r>
              <a:rPr lang="zh-CN" altLang="en-US" sz="2000" b="1">
                <a:solidFill>
                  <a:srgbClr val="C00000"/>
                </a:solidFill>
              </a:rPr>
              <a:t>、平均股价进入</a:t>
            </a:r>
            <a:r>
              <a:rPr lang="en-US" altLang="zh-CN" sz="2000" b="1">
                <a:solidFill>
                  <a:srgbClr val="C00000"/>
                </a:solidFill>
              </a:rPr>
              <a:t>B</a:t>
            </a:r>
            <a:r>
              <a:rPr lang="zh-CN" altLang="en-US" sz="2000" b="1">
                <a:solidFill>
                  <a:srgbClr val="C00000"/>
                </a:solidFill>
              </a:rPr>
              <a:t>点，流动资金今天转绿；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、市场在等待今晚（</a:t>
            </a:r>
            <a:r>
              <a:rPr lang="en-US" altLang="zh-CN" sz="2000" b="1">
                <a:solidFill>
                  <a:srgbClr val="C00000"/>
                </a:solidFill>
              </a:rPr>
              <a:t>11</a:t>
            </a:r>
            <a:r>
              <a:rPr lang="zh-CN" altLang="en-US" sz="2000" b="1">
                <a:solidFill>
                  <a:srgbClr val="C00000"/>
                </a:solidFill>
              </a:rPr>
              <a:t>日凌晨）的美联储议息结果，市场预期是会降息的；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3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en-US" altLang="zh-CN" sz="2000" b="1">
                <a:solidFill>
                  <a:srgbClr val="C00000"/>
                </a:solidFill>
              </a:rPr>
              <a:t>ZZJ</a:t>
            </a:r>
            <a:r>
              <a:rPr lang="zh-CN" altLang="en-US" sz="2000" b="1">
                <a:solidFill>
                  <a:srgbClr val="C00000"/>
                </a:solidFill>
              </a:rPr>
              <a:t>会议，明确指数明年会有更宽松的货币政策，更极积的财政政策。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888365"/>
            <a:ext cx="4879340" cy="324421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53715"/>
            <a:ext cx="2905125" cy="16732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8365"/>
            <a:ext cx="4629150" cy="20955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12</a:t>
            </a:r>
            <a:r>
              <a:rPr lang="zh-CN" altLang="en-US" sz="3200" b="1" dirty="0">
                <a:solidFill>
                  <a:schemeClr val="bg1"/>
                </a:solidFill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</a:rPr>
              <a:t>17</a:t>
            </a:r>
            <a:r>
              <a:rPr lang="zh-CN" altLang="en-US" sz="3200" b="1" dirty="0">
                <a:solidFill>
                  <a:schemeClr val="bg1"/>
                </a:solidFill>
              </a:rPr>
              <a:t>日观点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300" y="4342130"/>
            <a:ext cx="1163510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>
                <a:solidFill>
                  <a:srgbClr val="C00000"/>
                </a:solidFill>
              </a:rPr>
              <a:t>1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平均股价阳包阴，当下仍然处于震荡区间之内；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、捕捞季节死叉</a:t>
            </a:r>
            <a:r>
              <a:rPr lang="en-US" altLang="zh-CN" sz="2000" b="1">
                <a:solidFill>
                  <a:srgbClr val="C00000"/>
                </a:solidFill>
              </a:rPr>
              <a:t>6</a:t>
            </a:r>
            <a:r>
              <a:rPr lang="zh-CN" altLang="en-US" sz="2000" b="1">
                <a:solidFill>
                  <a:srgbClr val="C00000"/>
                </a:solidFill>
              </a:rPr>
              <a:t>日，明天很大概率出金叉信号；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3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流动资金距离翻红，只差</a:t>
            </a:r>
            <a:r>
              <a:rPr lang="en-US" altLang="zh-CN" sz="2000" b="1">
                <a:solidFill>
                  <a:srgbClr val="C00000"/>
                </a:solidFill>
              </a:rPr>
              <a:t>200</a:t>
            </a:r>
            <a:r>
              <a:rPr lang="zh-CN" altLang="en-US" sz="2000" b="1">
                <a:solidFill>
                  <a:srgbClr val="C00000"/>
                </a:solidFill>
              </a:rPr>
              <a:t>亿，不难。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综合上述：明天有望是一个！！！金叉</a:t>
            </a:r>
            <a:r>
              <a:rPr lang="en-US" altLang="zh-CN" sz="2000" b="1">
                <a:solidFill>
                  <a:srgbClr val="C00000"/>
                </a:solidFill>
              </a:rPr>
              <a:t>+</a:t>
            </a:r>
            <a:r>
              <a:rPr lang="zh-CN" altLang="en-US" sz="2000" b="1">
                <a:solidFill>
                  <a:srgbClr val="C00000"/>
                </a:solidFill>
              </a:rPr>
              <a:t>流动资金翻红的行情。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975995"/>
            <a:ext cx="4739005" cy="31527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80" y="975995"/>
            <a:ext cx="5781675" cy="20478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655" y="3204845"/>
            <a:ext cx="3848100" cy="20859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320" y="1854835"/>
            <a:ext cx="2150745" cy="208026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立于不败之地</a:t>
            </a:r>
            <a:endParaRPr lang="zh-CN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败而不倒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895" y="892810"/>
            <a:ext cx="5395595" cy="5292725"/>
          </a:xfrm>
          <a:prstGeom prst="rect">
            <a:avLst/>
          </a:prstGeom>
        </p:spPr>
      </p:pic>
      <p:graphicFrame>
        <p:nvGraphicFramePr>
          <p:cNvPr id="7" name="表格 6"/>
          <p:cNvGraphicFramePr/>
          <p:nvPr/>
        </p:nvGraphicFramePr>
        <p:xfrm>
          <a:off x="6008370" y="892810"/>
          <a:ext cx="568833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亏损比例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回本需盈利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-5%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+5.26%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-10%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+11.11%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-20%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+25%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-30%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+42.8%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-40%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+66.67%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-50%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+100%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-70%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+233%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-90%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+900%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6008370" y="4471035"/>
            <a:ext cx="568769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Wingdings" panose="05000000000000000000" charset="0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可见亏损越多，回本之路就越艰难。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炒股，控制风险远远比想赚多少更重要！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回撤小的方法才是好方法。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【资金管理】法则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0850" y="1326515"/>
            <a:ext cx="5542915" cy="168656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8" name="文本框 17"/>
          <p:cNvSpPr txBox="1"/>
          <p:nvPr/>
        </p:nvSpPr>
        <p:spPr>
          <a:xfrm>
            <a:off x="2584450" y="3527425"/>
            <a:ext cx="8694420" cy="2458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、分散，是最常见的降风险的方法。（害怕看不过来？）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、可以亏，但不能亏太多，止损是一种自我保护机制。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、盈利转出，让自己拥有一个更轻松的心态。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、定期复盘，例如周、月，总结自己的操作与法则的偏差。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反向而行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1143000"/>
            <a:ext cx="4276725" cy="48958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866005" y="1143000"/>
            <a:ext cx="6932930" cy="47580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先想想炒股最容易亏钱的行为是什么？</a:t>
            </a:r>
            <a:endParaRPr lang="zh-CN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看看那些经常亏钱的人，喜欢做些什么事情？</a:t>
            </a:r>
            <a:endParaRPr lang="zh-CN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en-US" altLang="zh-CN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清楚那些会让人亏钱的行为之后，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下一步要做的就是：尽量让自己远离这些行为！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炒股（投资）这件事，不要犯大错就已经赢了。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不要亏大钱，就已经远超很多人。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altLang="en-US" sz="20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把焦点放在行动上，而不是预测涨跌。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永远在正确的时间做正确的事情。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赚钱就是一个顺带的结果。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1525c5d7b35515ba1cbd9e9826071bb902808a8"/>
  <p:tag name="KSO_WM_NEWLAYOUT_ID" val="10"/>
</p:tagLst>
</file>

<file path=ppt/tags/tag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1525c5d7b35515ba1cbd9e9826071bb902808a8"/>
  <p:tag name="KSO_WM_NEWLAYOUT_ID" val="10"/>
</p:tagLst>
</file>

<file path=ppt/tags/tag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CONTENT_ORIENTATION" val=""/>
  <p:tag name="KSO_WM_SLIDE_HAS_MASK" val="0"/>
  <p:tag name="KSO_WM_SLIDE_ITEM_CNT" val="0"/>
  <p:tag name="KSO_WM_SLIDE_TYPE" val="text"/>
  <p:tag name="KSO_WM_TEMPLATE_SUBCATEGORY" val="29"/>
  <p:tag name="KSO_WM_TEMPLATE_SLIDE_ID" val="slide_0e3763c640ea4c61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1525c5d7b35515ba1cbd9e9826071bb902808a8"/>
  <p:tag name="KSO_WM_NEWLAYOUT_ID" val="10"/>
</p:tagLst>
</file>

<file path=ppt/tags/tag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CONTENT_ORIENTATION" val=""/>
  <p:tag name="KSO_WM_SLIDE_HAS_MASK" val="0"/>
  <p:tag name="KSO_WM_SLIDE_ITEM_CNT" val="0"/>
  <p:tag name="KSO_WM_SLIDE_TYPE" val="text"/>
  <p:tag name="KSO_WM_TEMPLATE_SUBCATEGORY" val="29"/>
  <p:tag name="KSO_WM_TEMPLATE_SLIDE_ID" val="slide_0e3763c640ea4c61"/>
</p:tagLst>
</file>

<file path=ppt/tags/tag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1525c5d7b35515ba1cbd9e9826071bb902808a8"/>
  <p:tag name="KSO_WM_NEWLAYOUT_ID" val="10"/>
</p:tagLst>
</file>

<file path=ppt/tags/tag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CONTENT_ORIENTATION" val=""/>
  <p:tag name="KSO_WM_SLIDE_HAS_MASK" val="0"/>
  <p:tag name="KSO_WM_SLIDE_ITEM_CNT" val="0"/>
  <p:tag name="KSO_WM_SLIDE_TYPE" val="text"/>
  <p:tag name="KSO_WM_TEMPLATE_SUBCATEGORY" val="29"/>
  <p:tag name="KSO_WM_TEMPLATE_SLIDE_ID" val="slide_0e3763c640ea4c61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PP_MARK_KEY" val="257877f6-fe8c-4c47-ab4c-274c99a6a791"/>
  <p:tag name="COMMONDATA" val="eyJoZGlkIjoiNmFkOTM4YTBmYzkwNDBjOWYzNjBlMTAzZTIxNjcwNGE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WPS 演示</Application>
  <PresentationFormat>宽屏</PresentationFormat>
  <Paragraphs>144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 Unicode MS</vt:lpstr>
      <vt:lpstr>Calibri</vt:lpstr>
      <vt:lpstr>Noto Sans S Chinese Medium</vt:lpstr>
      <vt:lpstr>Black and White</vt:lpstr>
      <vt:lpstr>Saturday Sans Regular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555</cp:revision>
  <dcterms:created xsi:type="dcterms:W3CDTF">2019-06-19T02:08:00Z</dcterms:created>
  <dcterms:modified xsi:type="dcterms:W3CDTF">2025-12-17T08:29:50Z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2DDFABF7C3B54CA8B6CA8207641CF730_13</vt:lpwstr>
  </property>
</Properties>
</file>