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handoutMasterIdLst>
    <p:handoutMasterId r:id="rId15"/>
  </p:handoutMasterIdLst>
  <p:sldIdLst>
    <p:sldId id="263" r:id="rId3"/>
    <p:sldId id="816" r:id="rId4"/>
    <p:sldId id="817" r:id="rId5"/>
    <p:sldId id="885" r:id="rId7"/>
    <p:sldId id="888" r:id="rId8"/>
    <p:sldId id="887" r:id="rId9"/>
    <p:sldId id="878" r:id="rId10"/>
    <p:sldId id="879" r:id="rId11"/>
    <p:sldId id="876" r:id="rId12"/>
    <p:sldId id="881" r:id="rId13"/>
    <p:sldId id="273" r:id="rId14"/>
  </p:sldIdLst>
  <p:sldSz cx="12192000" cy="6858000"/>
  <p:notesSz cx="6858000" cy="9144000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9" userDrawn="1">
          <p15:clr>
            <a:srgbClr val="A4A3A4"/>
          </p15:clr>
        </p15:guide>
        <p15:guide id="2" pos="378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2" clrIdx="0"/>
  <p:cmAuthor id="2" name="作者" initials="A" lastIdx="0" clrIdx="1"/>
  <p:cmAuthor id="3" name="PP" initials="P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0EFF"/>
    <a:srgbClr val="F0B928"/>
    <a:srgbClr val="FFFAD7"/>
    <a:srgbClr val="FFFD9C"/>
    <a:srgbClr val="FFFEED"/>
    <a:srgbClr val="FFF5AD"/>
    <a:srgbClr val="FFF9CA"/>
    <a:srgbClr val="FFF4A1"/>
    <a:srgbClr val="F5F7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2199"/>
        <p:guide pos="378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gs" Target="tags/tag81.xml"/><Relationship Id="rId2" Type="http://schemas.openxmlformats.org/officeDocument/2006/relationships/theme" Target="theme/theme1.xml"/><Relationship Id="rId19" Type="http://schemas.openxmlformats.org/officeDocument/2006/relationships/commentAuthors" Target="commentAuthors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handoutMaster" Target="handoutMasters/handoutMaster1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r>
              <a:rPr lang="zh-CN" altLang="en-US"/>
              <a:t>人永远赚不到</a:t>
            </a:r>
            <a:r>
              <a:rPr lang="en-US" altLang="zh-CN"/>
              <a:t>ta</a:t>
            </a:r>
            <a:r>
              <a:rPr lang="zh-CN" altLang="en-US"/>
              <a:t>认知以外的钱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4" Type="http://schemas.openxmlformats.org/officeDocument/2006/relationships/image" Target="../media/image2.png"/><Relationship Id="rId3" Type="http://schemas.openxmlformats.org/officeDocument/2006/relationships/tags" Target="../tags/tag1.xm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4" Type="http://schemas.openxmlformats.org/officeDocument/2006/relationships/image" Target="../media/image2.png"/><Relationship Id="rId3" Type="http://schemas.openxmlformats.org/officeDocument/2006/relationships/tags" Target="../tags/tag2.xm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5" Type="http://schemas.openxmlformats.org/officeDocument/2006/relationships/tags" Target="../tags/tag4.xml"/><Relationship Id="rId4" Type="http://schemas.openxmlformats.org/officeDocument/2006/relationships/image" Target="../media/image2.png"/><Relationship Id="rId3" Type="http://schemas.openxmlformats.org/officeDocument/2006/relationships/tags" Target="../tags/tag3.xm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4" Type="http://schemas.openxmlformats.org/officeDocument/2006/relationships/image" Target="../media/image2.png"/><Relationship Id="rId3" Type="http://schemas.openxmlformats.org/officeDocument/2006/relationships/tags" Target="../tags/tag5.xm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9" Type="http://schemas.openxmlformats.org/officeDocument/2006/relationships/tags" Target="../tags/tag13.xml"/><Relationship Id="rId8" Type="http://schemas.openxmlformats.org/officeDocument/2006/relationships/tags" Target="../tags/tag12.xml"/><Relationship Id="rId7" Type="http://schemas.openxmlformats.org/officeDocument/2006/relationships/tags" Target="../tags/tag11.xml"/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5" Type="http://schemas.openxmlformats.org/officeDocument/2006/relationships/tags" Target="../tags/tag17.xml"/><Relationship Id="rId4" Type="http://schemas.openxmlformats.org/officeDocument/2006/relationships/tags" Target="../tags/tag16.xml"/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4" Type="http://schemas.openxmlformats.org/officeDocument/2006/relationships/tags" Target="../tags/tag20.xml"/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7" Type="http://schemas.openxmlformats.org/officeDocument/2006/relationships/tags" Target="../tags/tag26.xml"/><Relationship Id="rId6" Type="http://schemas.openxmlformats.org/officeDocument/2006/relationships/tags" Target="../tags/tag25.xml"/><Relationship Id="rId5" Type="http://schemas.openxmlformats.org/officeDocument/2006/relationships/tags" Target="../tags/tag24.xml"/><Relationship Id="rId4" Type="http://schemas.openxmlformats.org/officeDocument/2006/relationships/tags" Target="../tags/tag23.xml"/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31.xml"/><Relationship Id="rId5" Type="http://schemas.openxmlformats.org/officeDocument/2006/relationships/tags" Target="../tags/tag30.xml"/><Relationship Id="rId4" Type="http://schemas.openxmlformats.org/officeDocument/2006/relationships/tags" Target="../tags/tag29.xml"/><Relationship Id="rId3" Type="http://schemas.openxmlformats.org/officeDocument/2006/relationships/tags" Target="../tags/tag28.xml"/><Relationship Id="rId2" Type="http://schemas.openxmlformats.org/officeDocument/2006/relationships/tags" Target="../tags/tag27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5" Type="http://schemas.openxmlformats.org/officeDocument/2006/relationships/tags" Target="../tags/tag35.xml"/><Relationship Id="rId4" Type="http://schemas.openxmlformats.org/officeDocument/2006/relationships/tags" Target="../tags/tag34.xml"/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3" Type="http://schemas.openxmlformats.org/officeDocument/2006/relationships/tags" Target="../tags/tag37.xml"/><Relationship Id="rId2" Type="http://schemas.openxmlformats.org/officeDocument/2006/relationships/tags" Target="../tags/tag36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8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" name="图片 13" descr="12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304800" y="264795"/>
            <a:ext cx="1304290" cy="27876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8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8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" name="图片 13" descr="12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304800" y="264795"/>
            <a:ext cx="1304290" cy="278765"/>
          </a:xfrm>
          <a:prstGeom prst="rect">
            <a:avLst/>
          </a:prstGeom>
        </p:spPr>
      </p:pic>
      <p:sp>
        <p:nvSpPr>
          <p:cNvPr id="6" name="矩形 5"/>
          <p:cNvSpPr/>
          <p:nvPr userDrawn="1"/>
        </p:nvSpPr>
        <p:spPr>
          <a:xfrm>
            <a:off x="0" y="780415"/>
            <a:ext cx="12191365" cy="60775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8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" name="图片 13" descr="12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304800" y="264795"/>
            <a:ext cx="1304290" cy="278765"/>
          </a:xfrm>
          <a:prstGeom prst="rect">
            <a:avLst/>
          </a:prstGeom>
        </p:spPr>
      </p:pic>
      <p:sp>
        <p:nvSpPr>
          <p:cNvPr id="13" name="文本框 12"/>
          <p:cNvSpPr txBox="1"/>
          <p:nvPr userDrawn="1">
            <p:custDataLst>
              <p:tags r:id="rId5"/>
            </p:custDataLst>
          </p:nvPr>
        </p:nvSpPr>
        <p:spPr>
          <a:xfrm>
            <a:off x="635" y="6483350"/>
            <a:ext cx="12191365" cy="2755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buClrTx/>
              <a:buSzTx/>
              <a:buFontTx/>
            </a:pPr>
            <a:r>
              <a:rPr lang="zh-CN" altLang="en-US" sz="120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latin typeface="思源黑体 CN Light" panose="020B0300000000000000" charset="-122"/>
                <a:ea typeface="思源黑体 CN Light" panose="020B0300000000000000" charset="-122"/>
                <a:cs typeface="思源黑体 CN Light" panose="020B0300000000000000" charset="-122"/>
                <a:sym typeface="+mn-ea"/>
              </a:rPr>
              <a:t>风险提示:观点基于软件数据和理论模型分析，仅供参考，不构成买卖建议，股市有风险，投资需谨慎</a:t>
            </a:r>
            <a:r>
              <a:rPr lang="en-US" altLang="zh-CN" sz="120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latin typeface="思源黑体 CN Light" panose="020B0300000000000000" charset="-122"/>
                <a:ea typeface="思源黑体 CN Light" panose="020B0300000000000000" charset="-122"/>
                <a:cs typeface="思源黑体 CN Light" panose="020B0300000000000000" charset="-122"/>
                <a:sym typeface="+mn-ea"/>
              </a:rPr>
              <a:t>!</a:t>
            </a:r>
            <a:endParaRPr lang="en-US" altLang="zh-CN" sz="1200">
              <a:ln>
                <a:noFill/>
              </a:ln>
              <a:solidFill>
                <a:schemeClr val="bg1">
                  <a:lumMod val="95000"/>
                </a:schemeClr>
              </a:solidFill>
              <a:latin typeface="思源黑体 CN Light" panose="020B0300000000000000" charset="-122"/>
              <a:ea typeface="思源黑体 CN Light" panose="020B0300000000000000" charset="-122"/>
              <a:cs typeface="思源黑体 CN Light" panose="020B0300000000000000" charset="-122"/>
              <a:sym typeface="+mn-ea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画板 1 拷贝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" name="图片 13" descr="12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304800" y="264795"/>
            <a:ext cx="1304290" cy="27876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08400" y="608400"/>
            <a:ext cx="10969200" cy="705600"/>
          </a:xfrm>
        </p:spPr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tags" Target="../tags/tag4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4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5.xml"/><Relationship Id="rId6" Type="http://schemas.openxmlformats.org/officeDocument/2006/relationships/tags" Target="../tags/tag46.xml"/><Relationship Id="rId5" Type="http://schemas.openxmlformats.org/officeDocument/2006/relationships/tags" Target="../tags/tag45.xml"/><Relationship Id="rId4" Type="http://schemas.openxmlformats.org/officeDocument/2006/relationships/tags" Target="../tags/tag44.xml"/><Relationship Id="rId3" Type="http://schemas.openxmlformats.org/officeDocument/2006/relationships/tags" Target="../tags/tag43.xml"/><Relationship Id="rId2" Type="http://schemas.openxmlformats.org/officeDocument/2006/relationships/image" Target="../media/image4.png"/><Relationship Id="rId1" Type="http://schemas.openxmlformats.org/officeDocument/2006/relationships/tags" Target="../tags/tag4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47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50.xml"/><Relationship Id="rId2" Type="http://schemas.openxmlformats.org/officeDocument/2006/relationships/tags" Target="../tags/tag49.xml"/><Relationship Id="rId1" Type="http://schemas.openxmlformats.org/officeDocument/2006/relationships/tags" Target="../tags/tag48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3.xml"/><Relationship Id="rId3" Type="http://schemas.openxmlformats.org/officeDocument/2006/relationships/image" Target="../media/image5.png"/><Relationship Id="rId2" Type="http://schemas.openxmlformats.org/officeDocument/2006/relationships/tags" Target="../tags/tag52.xml"/><Relationship Id="rId1" Type="http://schemas.openxmlformats.org/officeDocument/2006/relationships/tags" Target="../tags/tag51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3.xml"/><Relationship Id="rId8" Type="http://schemas.openxmlformats.org/officeDocument/2006/relationships/slideLayout" Target="../slideLayouts/slideLayout3.xml"/><Relationship Id="rId7" Type="http://schemas.openxmlformats.org/officeDocument/2006/relationships/tags" Target="../tags/tag5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tags" Target="../tags/tag57.xml"/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7" Type="http://schemas.openxmlformats.org/officeDocument/2006/relationships/slideLayout" Target="../slideLayouts/slideLayout3.xml"/><Relationship Id="rId6" Type="http://schemas.openxmlformats.org/officeDocument/2006/relationships/tags" Target="../tags/tag62.xml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tags" Target="../tags/tag59.xml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65.xml"/><Relationship Id="rId4" Type="http://schemas.openxmlformats.org/officeDocument/2006/relationships/image" Target="../media/image11.png"/><Relationship Id="rId3" Type="http://schemas.openxmlformats.org/officeDocument/2006/relationships/image" Target="../media/image10.png"/><Relationship Id="rId2" Type="http://schemas.openxmlformats.org/officeDocument/2006/relationships/tags" Target="../tags/tag64.xml"/><Relationship Id="rId1" Type="http://schemas.openxmlformats.org/officeDocument/2006/relationships/tags" Target="../tags/tag63.xml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68.xml"/><Relationship Id="rId4" Type="http://schemas.openxmlformats.org/officeDocument/2006/relationships/image" Target="../media/image13.png"/><Relationship Id="rId3" Type="http://schemas.openxmlformats.org/officeDocument/2006/relationships/image" Target="../media/image12.png"/><Relationship Id="rId2" Type="http://schemas.openxmlformats.org/officeDocument/2006/relationships/tags" Target="../tags/tag67.xml"/><Relationship Id="rId1" Type="http://schemas.openxmlformats.org/officeDocument/2006/relationships/tags" Target="../tags/tag6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7.xml"/><Relationship Id="rId7" Type="http://schemas.openxmlformats.org/officeDocument/2006/relationships/slideLayout" Target="../slideLayouts/slideLayout3.xml"/><Relationship Id="rId6" Type="http://schemas.openxmlformats.org/officeDocument/2006/relationships/tags" Target="../tags/tag73.xml"/><Relationship Id="rId5" Type="http://schemas.openxmlformats.org/officeDocument/2006/relationships/image" Target="../media/image14.png"/><Relationship Id="rId4" Type="http://schemas.openxmlformats.org/officeDocument/2006/relationships/tags" Target="../tags/tag72.xml"/><Relationship Id="rId3" Type="http://schemas.openxmlformats.org/officeDocument/2006/relationships/tags" Target="../tags/tag71.xml"/><Relationship Id="rId2" Type="http://schemas.openxmlformats.org/officeDocument/2006/relationships/tags" Target="../tags/tag70.xml"/><Relationship Id="rId1" Type="http://schemas.openxmlformats.org/officeDocument/2006/relationships/tags" Target="../tags/tag69.xml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75.xml"/><Relationship Id="rId2" Type="http://schemas.openxmlformats.org/officeDocument/2006/relationships/image" Target="../media/image15.png"/><Relationship Id="rId1" Type="http://schemas.openxmlformats.org/officeDocument/2006/relationships/tags" Target="../tags/tag7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9.xml"/><Relationship Id="rId7" Type="http://schemas.openxmlformats.org/officeDocument/2006/relationships/slideLayout" Target="../slideLayouts/slideLayout2.xml"/><Relationship Id="rId6" Type="http://schemas.openxmlformats.org/officeDocument/2006/relationships/tags" Target="../tags/tag80.xml"/><Relationship Id="rId5" Type="http://schemas.openxmlformats.org/officeDocument/2006/relationships/image" Target="../media/image2.png"/><Relationship Id="rId4" Type="http://schemas.openxmlformats.org/officeDocument/2006/relationships/tags" Target="../tags/tag79.xml"/><Relationship Id="rId3" Type="http://schemas.openxmlformats.org/officeDocument/2006/relationships/tags" Target="../tags/tag78.xml"/><Relationship Id="rId2" Type="http://schemas.openxmlformats.org/officeDocument/2006/relationships/tags" Target="../tags/tag77.xml"/><Relationship Id="rId1" Type="http://schemas.openxmlformats.org/officeDocument/2006/relationships/tags" Target="../tags/tag7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270635" y="1350645"/>
            <a:ext cx="9650730" cy="2168525"/>
          </a:xfrm>
          <a:prstGeom prst="rect">
            <a:avLst/>
          </a:prstGeom>
          <a:noFill/>
          <a:ln w="12700" cmpd="sng">
            <a:noFill/>
            <a:prstDash val="solid"/>
          </a:ln>
        </p:spPr>
        <p:txBody>
          <a:bodyPr wrap="square" rtlCol="0">
            <a:noAutofit/>
          </a:bodyPr>
          <a:p>
            <a:pPr algn="ctr">
              <a:lnSpc>
                <a:spcPct val="120000"/>
              </a:lnSpc>
            </a:pPr>
            <a:r>
              <a:rPr lang="zh-CN" sz="4400" b="1">
                <a:ln>
                  <a:solidFill>
                    <a:srgbClr val="FF0000"/>
                  </a:solidFill>
                </a:ln>
                <a:gradFill>
                  <a:gsLst>
                    <a:gs pos="0">
                      <a:srgbClr val="FFFEED"/>
                    </a:gs>
                    <a:gs pos="100000">
                      <a:srgbClr val="FFFD9C"/>
                    </a:gs>
                  </a:gsLst>
                  <a:lin ang="5400000" scaled="0"/>
                </a:gra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  <a:sym typeface="+mn-ea"/>
              </a:rPr>
              <a:t>短线王系列培训</a:t>
            </a:r>
            <a:endParaRPr lang="zh-CN" sz="4400" b="1">
              <a:ln>
                <a:solidFill>
                  <a:srgbClr val="FF0000"/>
                </a:solidFill>
              </a:ln>
              <a:gradFill>
                <a:gsLst>
                  <a:gs pos="0">
                    <a:srgbClr val="FFFEED"/>
                  </a:gs>
                  <a:gs pos="100000">
                    <a:srgbClr val="FFFD9C"/>
                  </a:gs>
                </a:gsLst>
                <a:lin ang="5400000" scaled="0"/>
              </a:gradFill>
              <a:latin typeface="思源黑体 CN Bold" panose="020B0800000000000000" charset="-122"/>
              <a:ea typeface="思源黑体 CN Bold" panose="020B0800000000000000" charset="-122"/>
              <a:cs typeface="思源黑体 CN Bold" panose="020B0800000000000000" charset="-122"/>
              <a:sym typeface="+mn-ea"/>
            </a:endParaRPr>
          </a:p>
          <a:p>
            <a:pPr algn="ctr">
              <a:lnSpc>
                <a:spcPct val="120000"/>
              </a:lnSpc>
            </a:pPr>
            <a:r>
              <a:rPr lang="en-US" altLang="zh-CN" sz="4400" b="1">
                <a:ln>
                  <a:solidFill>
                    <a:srgbClr val="FF0000"/>
                  </a:solidFill>
                </a:ln>
                <a:gradFill>
                  <a:gsLst>
                    <a:gs pos="0">
                      <a:srgbClr val="FFFEED"/>
                    </a:gs>
                    <a:gs pos="100000">
                      <a:srgbClr val="FFFD9C"/>
                    </a:gs>
                  </a:gsLst>
                  <a:lin ang="5400000" scaled="0"/>
                </a:gra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“</a:t>
            </a:r>
            <a:r>
              <a:rPr lang="zh-CN" altLang="en-US" sz="4400" b="1">
                <a:ln>
                  <a:solidFill>
                    <a:srgbClr val="FF0000"/>
                  </a:solidFill>
                </a:ln>
                <a:gradFill>
                  <a:gsLst>
                    <a:gs pos="0">
                      <a:srgbClr val="FFFEED"/>
                    </a:gs>
                    <a:gs pos="100000">
                      <a:srgbClr val="FFFD9C"/>
                    </a:gs>
                  </a:gsLst>
                  <a:lin ang="5400000" scaled="0"/>
                </a:gra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三板斧</a:t>
            </a:r>
            <a:r>
              <a:rPr lang="en-US" altLang="zh-CN" sz="4400" b="1">
                <a:ln>
                  <a:solidFill>
                    <a:srgbClr val="FF0000"/>
                  </a:solidFill>
                </a:ln>
                <a:gradFill>
                  <a:gsLst>
                    <a:gs pos="0">
                      <a:srgbClr val="FFFEED"/>
                    </a:gs>
                    <a:gs pos="100000">
                      <a:srgbClr val="FFFD9C"/>
                    </a:gs>
                  </a:gsLst>
                  <a:lin ang="5400000" scaled="0"/>
                </a:gra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”</a:t>
            </a:r>
            <a:r>
              <a:rPr lang="zh-CN" altLang="en-US" sz="4400" b="1">
                <a:ln>
                  <a:solidFill>
                    <a:srgbClr val="FF0000"/>
                  </a:solidFill>
                </a:ln>
                <a:gradFill>
                  <a:gsLst>
                    <a:gs pos="0">
                      <a:srgbClr val="FFFEED"/>
                    </a:gs>
                    <a:gs pos="100000">
                      <a:srgbClr val="FFFD9C"/>
                    </a:gs>
                  </a:gsLst>
                  <a:lin ang="5400000" scaled="0"/>
                </a:gra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走天下</a:t>
            </a:r>
            <a:endParaRPr lang="zh-CN" sz="4400" b="1">
              <a:ln>
                <a:solidFill>
                  <a:srgbClr val="FF0000"/>
                </a:solidFill>
              </a:ln>
              <a:gradFill>
                <a:gsLst>
                  <a:gs pos="0">
                    <a:srgbClr val="FFFEED"/>
                  </a:gs>
                  <a:gs pos="100000">
                    <a:srgbClr val="FFFD9C"/>
                  </a:gs>
                </a:gsLst>
                <a:lin ang="5400000" scaled="0"/>
              </a:gradFill>
              <a:latin typeface="思源黑体 CN Bold" panose="020B0800000000000000" charset="-122"/>
              <a:ea typeface="思源黑体 CN Bold" panose="020B0800000000000000" charset="-122"/>
              <a:cs typeface="思源黑体 CN Bold" panose="020B0800000000000000" charset="-122"/>
            </a:endParaRPr>
          </a:p>
          <a:p>
            <a:pPr marR="0" indent="0" algn="ctr"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6600" b="0" i="0" kern="1200" cap="none" spc="0" normalizeH="0" baseline="0" noProof="0" dirty="0">
              <a:solidFill>
                <a:srgbClr val="FFFFFF"/>
              </a:solidFill>
              <a:latin typeface="思源黑体 CN Medium" panose="020B0600000000000000" pitchFamily="34" charset="-122"/>
              <a:ea typeface="思源黑体 CN Medium" panose="020B0600000000000000" pitchFamily="34" charset="-122"/>
              <a:cs typeface="思源黑体 CN Normal" panose="020B0400000000000000" charset="-122"/>
            </a:endParaRPr>
          </a:p>
          <a:p>
            <a:pPr algn="r"/>
            <a:endParaRPr lang="en-US" altLang="zh-CN" sz="2000" b="1">
              <a:ln>
                <a:solidFill>
                  <a:srgbClr val="FF0000"/>
                </a:solidFill>
              </a:ln>
              <a:gradFill>
                <a:gsLst>
                  <a:gs pos="0">
                    <a:srgbClr val="FFFEED"/>
                  </a:gs>
                  <a:gs pos="100000">
                    <a:srgbClr val="FFFD9C"/>
                  </a:gs>
                </a:gsLst>
                <a:lin ang="5400000" scaled="0"/>
              </a:gradFill>
              <a:latin typeface="思源黑体 CN Bold" panose="020B0800000000000000" charset="-122"/>
              <a:ea typeface="思源黑体 CN Bold" panose="020B0800000000000000" charset="-122"/>
              <a:cs typeface="思源黑体 CN Bold" panose="020B0800000000000000" charset="-122"/>
              <a:sym typeface="+mn-ea"/>
            </a:endParaRPr>
          </a:p>
        </p:txBody>
      </p:sp>
      <p:pic>
        <p:nvPicPr>
          <p:cNvPr id="6" name="图片 5" descr="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707005" y="3855720"/>
            <a:ext cx="6777990" cy="460375"/>
          </a:xfrm>
          <a:prstGeom prst="rect">
            <a:avLst/>
          </a:prstGeom>
        </p:spPr>
      </p:pic>
      <p:sp>
        <p:nvSpPr>
          <p:cNvPr id="9" name="文本框 8"/>
          <p:cNvSpPr txBox="1"/>
          <p:nvPr>
            <p:custDataLst>
              <p:tags r:id="rId3"/>
            </p:custDataLst>
          </p:nvPr>
        </p:nvSpPr>
        <p:spPr>
          <a:xfrm>
            <a:off x="2707005" y="3903345"/>
            <a:ext cx="31438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主讲老师</a:t>
            </a:r>
            <a:r>
              <a:rPr lang="en-US" altLang="zh-CN">
                <a:solidFill>
                  <a:srgbClr val="FF0000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       </a:t>
            </a:r>
            <a:r>
              <a:rPr lang="zh-CN" altLang="en-US" dirty="0">
                <a:solidFill>
                  <a:srgbClr val="DDEAFF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Medium" panose="020B0600000000000000" pitchFamily="34" charset="-122"/>
                <a:sym typeface="+mn-ea"/>
              </a:rPr>
              <a:t>冯锐枭</a:t>
            </a:r>
            <a:endParaRPr lang="zh-CN" altLang="en-US">
              <a:solidFill>
                <a:schemeClr val="bg1"/>
              </a:solidFill>
              <a:latin typeface="思源黑体 CN Medium" panose="020B0600000000000000" pitchFamily="34" charset="-122"/>
              <a:ea typeface="思源黑体 CN Medium" panose="020B0600000000000000" pitchFamily="34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4"/>
            </p:custDataLst>
          </p:nvPr>
        </p:nvSpPr>
        <p:spPr>
          <a:xfrm>
            <a:off x="6392545" y="3903345"/>
            <a:ext cx="362394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执业编号</a:t>
            </a:r>
            <a:r>
              <a:rPr lang="en-US" altLang="zh-CN">
                <a:solidFill>
                  <a:srgbClr val="FF0000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  </a:t>
            </a:r>
            <a:r>
              <a:rPr lang="zh-CN" altLang="en-US">
                <a:solidFill>
                  <a:schemeClr val="bg1"/>
                </a:solidFill>
                <a:latin typeface="思源黑体 CN Normal" panose="020B0400000000000000" charset="-122"/>
                <a:ea typeface="思源黑体 CN Normal" panose="020B0400000000000000" charset="-122"/>
                <a:sym typeface="+mn-ea"/>
              </a:rPr>
              <a:t>A1120623040002</a:t>
            </a:r>
            <a:endParaRPr lang="zh-CN" altLang="en-US">
              <a:solidFill>
                <a:schemeClr val="bg1"/>
              </a:solidFill>
              <a:latin typeface="思源黑体 CN Normal" panose="020B0400000000000000" charset="-122"/>
              <a:ea typeface="思源黑体 CN Normal" panose="020B0400000000000000" charset="-122"/>
            </a:endParaRPr>
          </a:p>
          <a:p>
            <a:endParaRPr lang="zh-CN" altLang="en-US">
              <a:solidFill>
                <a:schemeClr val="bg1"/>
              </a:solidFill>
              <a:latin typeface="思源黑体 CN Normal" panose="020B0400000000000000" charset="-122"/>
              <a:ea typeface="思源黑体 CN Normal" panose="020B0400000000000000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582285" y="3229610"/>
            <a:ext cx="1663700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r"/>
            <a:r>
              <a:rPr lang="en-US" altLang="zh-CN" sz="2000" b="1">
                <a:ln>
                  <a:solidFill>
                    <a:srgbClr val="FF0000"/>
                  </a:solidFill>
                </a:ln>
                <a:gradFill>
                  <a:gsLst>
                    <a:gs pos="0">
                      <a:srgbClr val="FFFEED"/>
                    </a:gs>
                    <a:gs pos="100000">
                      <a:srgbClr val="FFFD9C"/>
                    </a:gs>
                  </a:gsLst>
                  <a:lin ang="5400000" scaled="0"/>
                </a:gra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  <a:sym typeface="+mn-ea"/>
              </a:rPr>
              <a:t>2026-9-02</a:t>
            </a:r>
            <a:endParaRPr lang="en-US" altLang="zh-CN" sz="2000" b="1">
              <a:ln>
                <a:solidFill>
                  <a:srgbClr val="FF0000"/>
                </a:solidFill>
              </a:ln>
              <a:gradFill>
                <a:gsLst>
                  <a:gs pos="0">
                    <a:srgbClr val="FFFEED"/>
                  </a:gs>
                  <a:gs pos="100000">
                    <a:srgbClr val="FFFD9C"/>
                  </a:gs>
                </a:gsLst>
                <a:lin ang="5400000" scaled="0"/>
              </a:gradFill>
              <a:latin typeface="思源黑体 CN Bold" panose="020B0800000000000000" charset="-122"/>
              <a:ea typeface="思源黑体 CN Bold" panose="020B0800000000000000" charset="-122"/>
              <a:cs typeface="思源黑体 CN Bold" panose="020B0800000000000000" charset="-122"/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5"/>
            </p:custDataLst>
          </p:nvPr>
        </p:nvSpPr>
        <p:spPr>
          <a:xfrm>
            <a:off x="4243705" y="4655820"/>
            <a:ext cx="3985895" cy="80200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noAutofit/>
          </a:bodyPr>
          <a:p>
            <a:pPr algn="ctr"/>
            <a:r>
              <a:rPr lang="zh-CN" altLang="en-US" sz="2000">
                <a:solidFill>
                  <a:schemeClr val="bg1"/>
                </a:solidFill>
                <a:latin typeface="思源黑体 CN Regular" panose="020B0500000000000000" charset="-122"/>
                <a:ea typeface="思源黑体 CN Regular" panose="020B0500000000000000" charset="-122"/>
                <a:cs typeface="思源黑体 CN Regular" panose="020B0500000000000000" charset="-122"/>
              </a:rPr>
              <a:t>基金执业编号：</a:t>
            </a:r>
            <a:r>
              <a:rPr lang="en-US" altLang="zh-CN" sz="2000">
                <a:solidFill>
                  <a:schemeClr val="bg1"/>
                </a:solidFill>
                <a:latin typeface="思源黑体 CN Regular" panose="020B0500000000000000" charset="-122"/>
                <a:ea typeface="思源黑体 CN Regular" panose="020B0500000000000000" charset="-122"/>
                <a:cs typeface="思源黑体 CN Regular" panose="020B0500000000000000" charset="-122"/>
              </a:rPr>
              <a:t>A20250706000187</a:t>
            </a:r>
            <a:endParaRPr lang="en-US" altLang="zh-CN" sz="2000">
              <a:solidFill>
                <a:schemeClr val="bg1"/>
              </a:solidFill>
              <a:latin typeface="思源黑体 CN Regular" panose="020B0500000000000000" charset="-122"/>
              <a:ea typeface="思源黑体 CN Regular" panose="020B0500000000000000" charset="-122"/>
              <a:cs typeface="思源黑体 CN Regular" panose="020B0500000000000000" charset="-122"/>
            </a:endParaRPr>
          </a:p>
        </p:txBody>
      </p:sp>
    </p:spTree>
    <p:custDataLst>
      <p:tags r:id="rId6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464435" y="3114040"/>
            <a:ext cx="8174990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5400" dirty="0">
                <a:solidFill>
                  <a:schemeClr val="bg1"/>
                </a:solidFill>
                <a:latin typeface="思源黑体 CN Bold" panose="020B0800000000000000" charset="-122"/>
                <a:ea typeface="思源黑体 CN Bold" panose="020B0800000000000000" charset="-122"/>
                <a:sym typeface="+mn-ea"/>
              </a:rPr>
              <a:t>大盘状态</a:t>
            </a:r>
            <a:endParaRPr lang="zh-CN" altLang="en-US" sz="5400" dirty="0">
              <a:solidFill>
                <a:schemeClr val="bg1"/>
              </a:solidFill>
              <a:latin typeface="思源黑体 CN Bold" panose="020B0800000000000000" charset="-122"/>
              <a:ea typeface="思源黑体 CN Bold" panose="020B0800000000000000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2132965" y="0"/>
            <a:ext cx="8178800" cy="90360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</a:rPr>
              <a:t>市场的整体风格定调</a:t>
            </a:r>
            <a:endParaRPr kumimoji="0" lang="zh-CN" sz="4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Medium" panose="020B0600000000000000" pitchFamily="34" charset="-122"/>
              <a:ea typeface="思源黑体 CN Medium" panose="020B0600000000000000" pitchFamily="34" charset="-122"/>
              <a:cs typeface="思源黑体 CN Normal" panose="020B0400000000000000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809365" y="1133475"/>
            <a:ext cx="4573905" cy="75819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endParaRPr lang="zh-CN" altLang="en-US" sz="2400"/>
          </a:p>
        </p:txBody>
      </p:sp>
      <p:sp>
        <p:nvSpPr>
          <p:cNvPr id="13" name="文本框 12"/>
          <p:cNvSpPr txBox="1"/>
          <p:nvPr userDrawn="1">
            <p:custDataLst>
              <p:tags r:id="rId2"/>
            </p:custDataLst>
          </p:nvPr>
        </p:nvSpPr>
        <p:spPr>
          <a:xfrm>
            <a:off x="635" y="6483350"/>
            <a:ext cx="12191365" cy="2755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buClrTx/>
              <a:buSzTx/>
              <a:buFontTx/>
            </a:pPr>
            <a:r>
              <a:rPr lang="zh-CN" altLang="en-US" sz="120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latin typeface="思源黑体 CN Light" panose="020B0300000000000000" charset="-122"/>
                <a:ea typeface="思源黑体 CN Light" panose="020B0300000000000000" charset="-122"/>
                <a:cs typeface="思源黑体 CN Light" panose="020B0300000000000000" charset="-122"/>
                <a:sym typeface="+mn-ea"/>
              </a:rPr>
              <a:t>风险提示:观点基于软件数据和理论模型分析，仅供参考，不构成买卖建议，股市有风险，投资需谨慎</a:t>
            </a:r>
            <a:r>
              <a:rPr lang="en-US" altLang="zh-CN" sz="120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latin typeface="思源黑体 CN Light" panose="020B0300000000000000" charset="-122"/>
                <a:ea typeface="思源黑体 CN Light" panose="020B0300000000000000" charset="-122"/>
                <a:cs typeface="思源黑体 CN Light" panose="020B0300000000000000" charset="-122"/>
                <a:sym typeface="+mn-ea"/>
              </a:rPr>
              <a:t>!</a:t>
            </a:r>
            <a:endParaRPr lang="en-US" altLang="zh-CN" sz="1200">
              <a:ln>
                <a:noFill/>
              </a:ln>
              <a:solidFill>
                <a:schemeClr val="bg1">
                  <a:lumMod val="65000"/>
                </a:schemeClr>
              </a:solidFill>
              <a:latin typeface="思源黑体 CN Light" panose="020B0300000000000000" charset="-122"/>
              <a:ea typeface="思源黑体 CN Light" panose="020B0300000000000000" charset="-122"/>
              <a:cs typeface="思源黑体 CN Light" panose="020B0300000000000000" charset="-122"/>
              <a:sym typeface="+mn-ea"/>
            </a:endParaRPr>
          </a:p>
        </p:txBody>
      </p:sp>
      <p:sp>
        <p:nvSpPr>
          <p:cNvPr id="2" name="右箭头 1"/>
          <p:cNvSpPr/>
          <p:nvPr/>
        </p:nvSpPr>
        <p:spPr>
          <a:xfrm>
            <a:off x="718820" y="3858895"/>
            <a:ext cx="9325610" cy="285750"/>
          </a:xfrm>
          <a:prstGeom prst="rightArrow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右箭头 5"/>
          <p:cNvSpPr/>
          <p:nvPr/>
        </p:nvSpPr>
        <p:spPr>
          <a:xfrm rot="16200000">
            <a:off x="3005455" y="3902710"/>
            <a:ext cx="4765675" cy="285750"/>
          </a:xfrm>
          <a:prstGeom prst="rightArrow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599815" y="813435"/>
            <a:ext cx="343471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000" b="1">
                <a:solidFill>
                  <a:srgbClr val="FF0000"/>
                </a:solidFill>
              </a:rPr>
              <a:t>高度</a:t>
            </a:r>
            <a:endParaRPr lang="zh-CN" altLang="en-US" sz="2000" b="1">
              <a:solidFill>
                <a:srgbClr val="FF0000"/>
              </a:solidFill>
            </a:endParaRPr>
          </a:p>
          <a:p>
            <a:pPr algn="ctr"/>
            <a:r>
              <a:rPr lang="zh-CN" altLang="en-US" sz="2000" b="1">
                <a:solidFill>
                  <a:srgbClr val="FF0000"/>
                </a:solidFill>
              </a:rPr>
              <a:t>（决定一轮炒作的想象空间）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0044430" y="3437890"/>
            <a:ext cx="203517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000" b="1">
                <a:solidFill>
                  <a:srgbClr val="FF0000"/>
                </a:solidFill>
              </a:rPr>
              <a:t>流动性</a:t>
            </a:r>
            <a:endParaRPr lang="zh-CN" altLang="en-US" sz="2000" b="1">
              <a:solidFill>
                <a:srgbClr val="FF0000"/>
              </a:solidFill>
            </a:endParaRPr>
          </a:p>
          <a:p>
            <a:pPr algn="ctr"/>
            <a:r>
              <a:rPr lang="zh-CN" altLang="en-US" sz="2000" b="1">
                <a:solidFill>
                  <a:srgbClr val="FF0000"/>
                </a:solidFill>
              </a:rPr>
              <a:t>（决定炒作宽度）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068060" y="1563370"/>
            <a:ext cx="4243705" cy="108966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b="1"/>
              <a:t>兼具高度和流动性</a:t>
            </a:r>
            <a:endParaRPr lang="zh-CN" altLang="en-US" b="1"/>
          </a:p>
          <a:p>
            <a:endParaRPr lang="zh-CN" altLang="en-US"/>
          </a:p>
          <a:p>
            <a:r>
              <a:rPr lang="zh-CN" altLang="en-US"/>
              <a:t>风格：强趋势普涨行情（</a:t>
            </a:r>
            <a:r>
              <a:rPr lang="en-US" altLang="zh-CN"/>
              <a:t>2</a:t>
            </a:r>
            <a:r>
              <a:rPr lang="zh-CN" altLang="en-US"/>
              <a:t>月初、</a:t>
            </a:r>
            <a:r>
              <a:rPr lang="en-US" altLang="zh-CN"/>
              <a:t>9</a:t>
            </a:r>
            <a:r>
              <a:rPr lang="zh-CN" altLang="en-US"/>
              <a:t>月底）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资金属性：大游资、机构合力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策略：聚焦大容量强趋势个股，以及弹性最大的套利方向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6068060" y="4366260"/>
            <a:ext cx="4161790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/>
              <a:t>无高度有流动性</a:t>
            </a:r>
            <a:endParaRPr lang="zh-CN" altLang="en-US" b="1"/>
          </a:p>
          <a:p>
            <a:endParaRPr lang="zh-CN" altLang="en-US"/>
          </a:p>
          <a:p>
            <a:r>
              <a:rPr lang="zh-CN" altLang="en-US"/>
              <a:t>风格：消息驱动的新题材轮动（</a:t>
            </a:r>
            <a:r>
              <a:rPr lang="en-US" altLang="zh-CN"/>
              <a:t>11</a:t>
            </a:r>
            <a:r>
              <a:rPr lang="zh-CN" altLang="en-US"/>
              <a:t>月初）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资金属性：小游资、量化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策略：分仓试错新题材的发酵节点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855345" y="4366260"/>
            <a:ext cx="4111625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/>
              <a:t>高度和流动性双杀</a:t>
            </a:r>
            <a:endParaRPr lang="zh-CN" altLang="en-US" b="1"/>
          </a:p>
          <a:p>
            <a:endParaRPr lang="zh-CN" altLang="en-US"/>
          </a:p>
          <a:p>
            <a:r>
              <a:rPr lang="zh-CN" altLang="en-US"/>
              <a:t>风格：博弈难度极大，十档电风扇内卷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资金属性：仅少量小体量资金仍在活跃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策略：适合空仓休息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855345" y="1481455"/>
            <a:ext cx="4225925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/>
              <a:t>有高度无流动性</a:t>
            </a:r>
            <a:endParaRPr lang="zh-CN" altLang="en-US" b="1"/>
          </a:p>
          <a:p>
            <a:endParaRPr lang="zh-CN" altLang="en-US"/>
          </a:p>
          <a:p>
            <a:r>
              <a:rPr lang="zh-CN" altLang="en-US"/>
              <a:t>风格：缩量抱团行情（大众、华强时期）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资金属性：游资</a:t>
            </a:r>
            <a:r>
              <a:rPr lang="en-US" altLang="zh-CN"/>
              <a:t>+</a:t>
            </a:r>
            <a:r>
              <a:rPr lang="zh-CN" altLang="en-US"/>
              <a:t>量化日内套利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策略：情绪倒推的抱团核心，以及抱团股超预期节点的日内套利</a:t>
            </a:r>
            <a:endParaRPr lang="zh-CN" altLang="en-US"/>
          </a:p>
        </p:txBody>
      </p:sp>
    </p:spTree>
    <p:custDataLst>
      <p:tags r:id="rId3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2132965" y="0"/>
            <a:ext cx="8178800" cy="90360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</a:rPr>
              <a:t>指数</a:t>
            </a:r>
            <a:r>
              <a:rPr kumimoji="0" lang="en-US" altLang="zh-CN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</a:rPr>
              <a:t>&amp;</a:t>
            </a: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</a:rPr>
              <a:t>情绪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Medium" panose="020B0600000000000000" pitchFamily="34" charset="-122"/>
              <a:ea typeface="思源黑体 CN Medium" panose="020B0600000000000000" pitchFamily="34" charset="-122"/>
              <a:cs typeface="思源黑体 CN Normal" panose="020B0400000000000000" charset="-122"/>
            </a:endParaRPr>
          </a:p>
        </p:txBody>
      </p:sp>
      <p:sp>
        <p:nvSpPr>
          <p:cNvPr id="2" name="文本框 1"/>
          <p:cNvSpPr txBox="1"/>
          <p:nvPr userDrawn="1">
            <p:custDataLst>
              <p:tags r:id="rId2"/>
            </p:custDataLst>
          </p:nvPr>
        </p:nvSpPr>
        <p:spPr>
          <a:xfrm>
            <a:off x="127000" y="6546215"/>
            <a:ext cx="12191365" cy="2755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buClrTx/>
              <a:buSzTx/>
              <a:buFontTx/>
            </a:pPr>
            <a:r>
              <a:rPr lang="zh-CN" altLang="en-US" sz="120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latin typeface="思源黑体 CN Light" panose="020B0300000000000000" charset="-122"/>
                <a:ea typeface="思源黑体 CN Light" panose="020B0300000000000000" charset="-122"/>
                <a:cs typeface="思源黑体 CN Light" panose="020B0300000000000000" charset="-122"/>
                <a:sym typeface="+mn-ea"/>
              </a:rPr>
              <a:t>风险提示:观点基于软件数据和理论模型分析，仅供参考，不构成买卖建议，股市有风险，投资需谨慎</a:t>
            </a:r>
            <a:r>
              <a:rPr lang="en-US" altLang="zh-CN" sz="120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latin typeface="思源黑体 CN Light" panose="020B0300000000000000" charset="-122"/>
                <a:ea typeface="思源黑体 CN Light" panose="020B0300000000000000" charset="-122"/>
                <a:cs typeface="思源黑体 CN Light" panose="020B0300000000000000" charset="-122"/>
                <a:sym typeface="+mn-ea"/>
              </a:rPr>
              <a:t>!</a:t>
            </a:r>
            <a:endParaRPr lang="en-US" altLang="zh-CN" sz="1200">
              <a:ln>
                <a:noFill/>
              </a:ln>
              <a:solidFill>
                <a:schemeClr val="bg1">
                  <a:lumMod val="65000"/>
                </a:schemeClr>
              </a:solidFill>
              <a:latin typeface="思源黑体 CN Light" panose="020B0300000000000000" charset="-122"/>
              <a:ea typeface="思源黑体 CN Light" panose="020B0300000000000000" charset="-122"/>
              <a:cs typeface="思源黑体 CN Light" panose="020B0300000000000000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377305" y="3216275"/>
            <a:ext cx="5626735" cy="248602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endParaRPr lang="zh-CN" altLang="en-US" sz="1600" b="1">
              <a:solidFill>
                <a:srgbClr val="FF0000"/>
              </a:solidFill>
            </a:endParaRPr>
          </a:p>
          <a:p>
            <a:r>
              <a:rPr lang="en-US" altLang="zh-CN" sz="1600"/>
              <a:t>  </a:t>
            </a:r>
            <a:r>
              <a:rPr lang="zh-CN" altLang="en-US" sz="1600"/>
              <a:t>整体仓位</a:t>
            </a:r>
            <a:r>
              <a:rPr lang="en-US" altLang="zh-CN" sz="1600"/>
              <a:t> </a:t>
            </a:r>
            <a:r>
              <a:rPr lang="en-US" altLang="zh-CN" sz="1600" b="1">
                <a:solidFill>
                  <a:srgbClr val="FF0000"/>
                </a:solidFill>
              </a:rPr>
              <a:t>3</a:t>
            </a:r>
            <a:r>
              <a:rPr lang="zh-CN" altLang="en-US" sz="1600" b="1">
                <a:solidFill>
                  <a:srgbClr val="FF0000"/>
                </a:solidFill>
              </a:rPr>
              <a:t>成仓左右</a:t>
            </a:r>
            <a:endParaRPr lang="zh-CN" altLang="en-US" sz="1600" b="1">
              <a:solidFill>
                <a:srgbClr val="FF0000"/>
              </a:solidFill>
            </a:endParaRPr>
          </a:p>
          <a:p>
            <a:endParaRPr lang="zh-CN" altLang="en-US" sz="1600"/>
          </a:p>
          <a:p>
            <a:r>
              <a:rPr lang="en-US" altLang="zh-CN" sz="1600">
                <a:sym typeface="+mn-ea"/>
              </a:rPr>
              <a:t>  </a:t>
            </a:r>
            <a:r>
              <a:rPr lang="zh-CN" altLang="en-US" sz="1600">
                <a:sym typeface="+mn-ea"/>
              </a:rPr>
              <a:t>趋势题材</a:t>
            </a:r>
            <a:endParaRPr lang="zh-CN" altLang="en-US" sz="1600">
              <a:sym typeface="+mn-ea"/>
            </a:endParaRPr>
          </a:p>
          <a:p>
            <a:r>
              <a:rPr lang="zh-CN" altLang="en-US" sz="1600">
                <a:sym typeface="+mn-ea"/>
              </a:rPr>
              <a:t>（</a:t>
            </a:r>
            <a:r>
              <a:rPr lang="en-US" altLang="zh-CN" sz="1600" b="1">
                <a:solidFill>
                  <a:srgbClr val="FF0000"/>
                </a:solidFill>
                <a:highlight>
                  <a:srgbClr val="FFFF00"/>
                </a:highlight>
                <a:sym typeface="+mn-ea"/>
              </a:rPr>
              <a:t>CPO/PCB/</a:t>
            </a:r>
            <a:r>
              <a:rPr lang="zh-CN" altLang="en-US" sz="1600" b="1">
                <a:solidFill>
                  <a:srgbClr val="FF0000"/>
                </a:solidFill>
                <a:highlight>
                  <a:srgbClr val="FFFF00"/>
                </a:highlight>
                <a:sym typeface="+mn-ea"/>
              </a:rPr>
              <a:t>光纤</a:t>
            </a:r>
            <a:r>
              <a:rPr lang="en-US" altLang="zh-CN" sz="1600" b="1">
                <a:solidFill>
                  <a:srgbClr val="FF0000"/>
                </a:solidFill>
                <a:highlight>
                  <a:srgbClr val="FFFF00"/>
                </a:highlight>
                <a:sym typeface="+mn-ea"/>
              </a:rPr>
              <a:t>/</a:t>
            </a:r>
            <a:r>
              <a:rPr lang="zh-CN" altLang="en-US" sz="1600" b="1">
                <a:solidFill>
                  <a:srgbClr val="FF0000"/>
                </a:solidFill>
                <a:highlight>
                  <a:srgbClr val="FFFF00"/>
                </a:highlight>
                <a:sym typeface="+mn-ea"/>
              </a:rPr>
              <a:t>玻纤、</a:t>
            </a:r>
            <a:r>
              <a:rPr lang="zh-CN" sz="1600" b="1">
                <a:solidFill>
                  <a:srgbClr val="FF0000"/>
                </a:solidFill>
                <a:highlight>
                  <a:srgbClr val="FFFF00"/>
                </a:highlight>
                <a:sym typeface="+mn-ea"/>
              </a:rPr>
              <a:t>半导体</a:t>
            </a:r>
            <a:r>
              <a:rPr lang="en-US" altLang="zh-CN" sz="1600" b="1">
                <a:solidFill>
                  <a:srgbClr val="FF0000"/>
                </a:solidFill>
                <a:highlight>
                  <a:srgbClr val="FFFF00"/>
                </a:highlight>
                <a:sym typeface="+mn-ea"/>
              </a:rPr>
              <a:t>/</a:t>
            </a:r>
            <a:r>
              <a:rPr lang="zh-CN" altLang="en-US" sz="1600" b="1">
                <a:solidFill>
                  <a:srgbClr val="FF0000"/>
                </a:solidFill>
                <a:highlight>
                  <a:srgbClr val="FFFF00"/>
                </a:highlight>
                <a:sym typeface="+mn-ea"/>
              </a:rPr>
              <a:t>存储</a:t>
            </a:r>
            <a:r>
              <a:rPr lang="zh-CN" sz="1600" b="1">
                <a:solidFill>
                  <a:srgbClr val="FF0000"/>
                </a:solidFill>
                <a:highlight>
                  <a:srgbClr val="FFFF00"/>
                </a:highlight>
                <a:sym typeface="+mn-ea"/>
              </a:rPr>
              <a:t>、被动元件</a:t>
            </a:r>
            <a:r>
              <a:rPr lang="zh-CN" altLang="en-US" sz="1600" b="1">
                <a:solidFill>
                  <a:srgbClr val="FF0000"/>
                </a:solidFill>
                <a:highlight>
                  <a:srgbClr val="FFFF00"/>
                </a:highlight>
                <a:sym typeface="+mn-ea"/>
              </a:rPr>
              <a:t>等</a:t>
            </a:r>
            <a:r>
              <a:rPr lang="zh-CN" altLang="en-US" sz="1600">
                <a:sym typeface="+mn-ea"/>
              </a:rPr>
              <a:t>）</a:t>
            </a:r>
            <a:endParaRPr lang="zh-CN" altLang="en-US" sz="1600">
              <a:sym typeface="+mn-ea"/>
            </a:endParaRPr>
          </a:p>
          <a:p>
            <a:endParaRPr lang="zh-CN" altLang="en-US" sz="1600">
              <a:sym typeface="+mn-ea"/>
            </a:endParaRPr>
          </a:p>
          <a:p>
            <a:r>
              <a:rPr lang="en-US" altLang="zh-CN" sz="1600">
                <a:sym typeface="+mn-ea"/>
              </a:rPr>
              <a:t>  </a:t>
            </a:r>
            <a:r>
              <a:rPr lang="zh-CN" altLang="en-US" sz="1600">
                <a:sym typeface="+mn-ea"/>
              </a:rPr>
              <a:t>情绪题材</a:t>
            </a:r>
            <a:endParaRPr lang="zh-CN" altLang="en-US" sz="1600">
              <a:sym typeface="+mn-ea"/>
            </a:endParaRPr>
          </a:p>
          <a:p>
            <a:r>
              <a:rPr lang="zh-CN" altLang="en-US" sz="1600">
                <a:sym typeface="+mn-ea"/>
              </a:rPr>
              <a:t>（</a:t>
            </a:r>
            <a:r>
              <a:rPr lang="zh-CN" sz="1600" b="1">
                <a:solidFill>
                  <a:srgbClr val="FF0000"/>
                </a:solidFill>
                <a:highlight>
                  <a:srgbClr val="FFFF00"/>
                </a:highlight>
                <a:sym typeface="+mn-ea"/>
              </a:rPr>
              <a:t>医药、农业：种业</a:t>
            </a:r>
            <a:r>
              <a:rPr lang="en-US" altLang="zh-CN" sz="1600" b="1">
                <a:solidFill>
                  <a:srgbClr val="FF0000"/>
                </a:solidFill>
                <a:highlight>
                  <a:srgbClr val="FFFF00"/>
                </a:highlight>
                <a:sym typeface="+mn-ea"/>
              </a:rPr>
              <a:t>/</a:t>
            </a:r>
            <a:r>
              <a:rPr lang="zh-CN" altLang="en-US" sz="1600" b="1">
                <a:solidFill>
                  <a:srgbClr val="FF0000"/>
                </a:solidFill>
                <a:highlight>
                  <a:srgbClr val="FFFF00"/>
                </a:highlight>
                <a:sym typeface="+mn-ea"/>
              </a:rPr>
              <a:t>化肥</a:t>
            </a:r>
            <a:r>
              <a:rPr lang="en-US" altLang="zh-CN" sz="1600" b="1">
                <a:solidFill>
                  <a:srgbClr val="FF0000"/>
                </a:solidFill>
                <a:highlight>
                  <a:srgbClr val="FFFF00"/>
                </a:highlight>
                <a:sym typeface="+mn-ea"/>
              </a:rPr>
              <a:t>/</a:t>
            </a:r>
            <a:r>
              <a:rPr lang="zh-CN" altLang="en-US" sz="1600" b="1">
                <a:solidFill>
                  <a:srgbClr val="FF0000"/>
                </a:solidFill>
                <a:highlight>
                  <a:srgbClr val="FFFF00"/>
                </a:highlight>
                <a:sym typeface="+mn-ea"/>
              </a:rPr>
              <a:t>白糖</a:t>
            </a:r>
            <a:r>
              <a:rPr lang="en-US" altLang="zh-CN" sz="1600" b="1">
                <a:solidFill>
                  <a:srgbClr val="FF0000"/>
                </a:solidFill>
                <a:highlight>
                  <a:srgbClr val="FFFF00"/>
                </a:highlight>
                <a:sym typeface="+mn-ea"/>
              </a:rPr>
              <a:t>/</a:t>
            </a:r>
            <a:r>
              <a:rPr lang="zh-CN" altLang="en-US" sz="1600" b="1">
                <a:solidFill>
                  <a:srgbClr val="FF0000"/>
                </a:solidFill>
                <a:highlight>
                  <a:srgbClr val="FFFF00"/>
                </a:highlight>
                <a:sym typeface="+mn-ea"/>
              </a:rPr>
              <a:t>养殖</a:t>
            </a:r>
            <a:r>
              <a:rPr lang="zh-CN" sz="1600" b="1">
                <a:solidFill>
                  <a:srgbClr val="FF0000"/>
                </a:solidFill>
                <a:highlight>
                  <a:srgbClr val="FFFF00"/>
                </a:highlight>
                <a:sym typeface="+mn-ea"/>
              </a:rPr>
              <a:t>、房地产、消费零售</a:t>
            </a:r>
            <a:r>
              <a:rPr lang="zh-CN" altLang="en-US" sz="1600" b="1">
                <a:solidFill>
                  <a:srgbClr val="FF0000"/>
                </a:solidFill>
                <a:highlight>
                  <a:srgbClr val="FFFF00"/>
                </a:highlight>
                <a:sym typeface="+mn-ea"/>
              </a:rPr>
              <a:t>等</a:t>
            </a:r>
            <a:r>
              <a:rPr lang="zh-CN" altLang="en-US" sz="1600">
                <a:sym typeface="+mn-ea"/>
              </a:rPr>
              <a:t>）</a:t>
            </a:r>
            <a:endParaRPr lang="zh-CN" altLang="en-US" sz="1600"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469380" y="1695450"/>
            <a:ext cx="5255895" cy="12712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zh-CN" altLang="en-US" sz="1600" b="1">
                <a:solidFill>
                  <a:srgbClr val="FF0000"/>
                </a:solidFill>
                <a:sym typeface="+mn-ea"/>
              </a:rPr>
              <a:t>平均股价</a:t>
            </a:r>
            <a:r>
              <a:rPr lang="zh-CN" sz="1600" b="1">
                <a:solidFill>
                  <a:srgbClr val="FF0000"/>
                </a:solidFill>
                <a:sym typeface="+mn-ea"/>
              </a:rPr>
              <a:t>流动资金连续翻绿走低，周线金叉反弹多周走出</a:t>
            </a:r>
            <a:r>
              <a:rPr lang="zh-CN" sz="1600" b="1">
                <a:solidFill>
                  <a:srgbClr val="FF0000"/>
                </a:solidFill>
                <a:highlight>
                  <a:srgbClr val="FFFF00"/>
                </a:highlight>
                <a:sym typeface="+mn-ea"/>
              </a:rPr>
              <a:t>周线死叉</a:t>
            </a:r>
            <a:r>
              <a:rPr lang="zh-CN" sz="1600" b="1">
                <a:solidFill>
                  <a:srgbClr val="FF0000"/>
                </a:solidFill>
                <a:sym typeface="+mn-ea"/>
              </a:rPr>
              <a:t>，存在大级别分化回档预期，注意回避重仓追涨，仅适合小仓位聚焦</a:t>
            </a:r>
            <a:r>
              <a:rPr lang="en-US" altLang="zh-CN" sz="1600" b="1">
                <a:solidFill>
                  <a:srgbClr val="FF0000"/>
                </a:solidFill>
                <a:sym typeface="+mn-ea"/>
              </a:rPr>
              <a:t>2-3</a:t>
            </a:r>
            <a:r>
              <a:rPr lang="zh-CN" altLang="en-US" sz="1600" b="1">
                <a:solidFill>
                  <a:srgbClr val="FF0000"/>
                </a:solidFill>
                <a:sym typeface="+mn-ea"/>
              </a:rPr>
              <a:t>天的短线机会（以</a:t>
            </a:r>
            <a:r>
              <a:rPr lang="zh-CN" altLang="en-US" sz="1600" b="1">
                <a:solidFill>
                  <a:srgbClr val="FF0000"/>
                </a:solidFill>
                <a:highlight>
                  <a:srgbClr val="FFFF00"/>
                </a:highlight>
                <a:sym typeface="+mn-ea"/>
              </a:rPr>
              <a:t>阴线反包和断板反包</a:t>
            </a:r>
            <a:r>
              <a:rPr lang="zh-CN" altLang="en-US" sz="1600" b="1">
                <a:solidFill>
                  <a:srgbClr val="FF0000"/>
                </a:solidFill>
                <a:sym typeface="+mn-ea"/>
              </a:rPr>
              <a:t>为主）</a:t>
            </a:r>
            <a:endParaRPr lang="zh-CN" altLang="en-US" sz="1600" b="1">
              <a:solidFill>
                <a:srgbClr val="FF0000"/>
              </a:solidFill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890" y="984250"/>
            <a:ext cx="5146040" cy="5423535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custDataLst>
      <p:tags r:id="rId4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" name="文本框 12"/>
          <p:cNvSpPr txBox="1"/>
          <p:nvPr userDrawn="1">
            <p:custDataLst>
              <p:tags r:id="rId1"/>
            </p:custDataLst>
          </p:nvPr>
        </p:nvSpPr>
        <p:spPr>
          <a:xfrm>
            <a:off x="0" y="6562725"/>
            <a:ext cx="12191365" cy="2755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buClrTx/>
              <a:buSzTx/>
              <a:buFontTx/>
            </a:pPr>
            <a:r>
              <a:rPr lang="zh-CN" altLang="en-US" sz="120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latin typeface="思源黑体 CN Light" panose="020B0300000000000000" charset="-122"/>
                <a:ea typeface="思源黑体 CN Light" panose="020B0300000000000000" charset="-122"/>
                <a:cs typeface="思源黑体 CN Light" panose="020B0300000000000000" charset="-122"/>
                <a:sym typeface="+mn-ea"/>
              </a:rPr>
              <a:t>风险提示:观点基于软件数据和理论模型分析，仅供参考，不构成买卖建议，股市有风险，投资需谨慎</a:t>
            </a:r>
            <a:r>
              <a:rPr lang="en-US" altLang="zh-CN" sz="120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latin typeface="思源黑体 CN Light" panose="020B0300000000000000" charset="-122"/>
                <a:ea typeface="思源黑体 CN Light" panose="020B0300000000000000" charset="-122"/>
                <a:cs typeface="思源黑体 CN Light" panose="020B0300000000000000" charset="-122"/>
                <a:sym typeface="+mn-ea"/>
              </a:rPr>
              <a:t>!</a:t>
            </a:r>
            <a:endParaRPr lang="en-US" altLang="zh-CN" sz="1200">
              <a:ln>
                <a:noFill/>
              </a:ln>
              <a:solidFill>
                <a:schemeClr val="bg1">
                  <a:lumMod val="65000"/>
                </a:schemeClr>
              </a:solidFill>
              <a:latin typeface="思源黑体 CN Light" panose="020B0300000000000000" charset="-122"/>
              <a:ea typeface="思源黑体 CN Light" panose="020B0300000000000000" charset="-122"/>
              <a:cs typeface="思源黑体 CN Light" panose="020B0300000000000000" charset="-122"/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2132965" y="0"/>
            <a:ext cx="8178800" cy="90360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</a:rPr>
              <a:t>板块</a:t>
            </a:r>
            <a:endParaRPr kumimoji="0" lang="zh-CN" sz="4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Medium" panose="020B0600000000000000" pitchFamily="34" charset="-122"/>
              <a:ea typeface="思源黑体 CN Medium" panose="020B0600000000000000" pitchFamily="34" charset="-122"/>
              <a:cs typeface="思源黑体 CN Normal" panose="020B0400000000000000" charset="-122"/>
            </a:endParaRPr>
          </a:p>
        </p:txBody>
      </p:sp>
      <p:sp>
        <p:nvSpPr>
          <p:cNvPr id="8" name="文本框 7"/>
          <p:cNvSpPr txBox="1"/>
          <p:nvPr>
            <p:custDataLst>
              <p:tags r:id="rId3"/>
            </p:custDataLst>
          </p:nvPr>
        </p:nvSpPr>
        <p:spPr>
          <a:xfrm>
            <a:off x="1967865" y="168910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>
                <a:solidFill>
                  <a:srgbClr val="FF0000"/>
                </a:solidFill>
                <a:highlight>
                  <a:srgbClr val="FFFF00"/>
                </a:highlight>
              </a:rPr>
              <a:t>涨停家数前五或多次上榜</a:t>
            </a:r>
            <a:endParaRPr lang="zh-CN" altLang="en-US" b="1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1" name="文本框 10"/>
          <p:cNvSpPr txBox="1"/>
          <p:nvPr>
            <p:custDataLst>
              <p:tags r:id="rId4"/>
            </p:custDataLst>
          </p:nvPr>
        </p:nvSpPr>
        <p:spPr>
          <a:xfrm>
            <a:off x="7811135" y="1689100"/>
            <a:ext cx="34524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b="1">
                <a:solidFill>
                  <a:srgbClr val="FF0000"/>
                </a:solidFill>
                <a:highlight>
                  <a:srgbClr val="FFFF00"/>
                </a:highlight>
              </a:rPr>
              <a:t>5</a:t>
            </a:r>
            <a:r>
              <a:rPr lang="zh-CN" altLang="en-US" b="1">
                <a:solidFill>
                  <a:srgbClr val="FF0000"/>
                </a:solidFill>
                <a:highlight>
                  <a:srgbClr val="FFFF00"/>
                </a:highlight>
              </a:rPr>
              <a:t>日主力净买额排名前五</a:t>
            </a:r>
            <a:endParaRPr lang="zh-CN" altLang="en-US" b="1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045" y="2266950"/>
            <a:ext cx="6113780" cy="395986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54545" y="2595245"/>
            <a:ext cx="4508500" cy="2748915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custDataLst>
      <p:tags r:id="rId7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" name="文本框 12"/>
          <p:cNvSpPr txBox="1"/>
          <p:nvPr userDrawn="1">
            <p:custDataLst>
              <p:tags r:id="rId1"/>
            </p:custDataLst>
          </p:nvPr>
        </p:nvSpPr>
        <p:spPr>
          <a:xfrm>
            <a:off x="0" y="6562725"/>
            <a:ext cx="12191365" cy="2755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buClrTx/>
              <a:buSzTx/>
              <a:buFontTx/>
            </a:pPr>
            <a:r>
              <a:rPr lang="zh-CN" altLang="en-US" sz="120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latin typeface="思源黑体 CN Light" panose="020B0300000000000000" charset="-122"/>
                <a:ea typeface="思源黑体 CN Light" panose="020B0300000000000000" charset="-122"/>
                <a:cs typeface="思源黑体 CN Light" panose="020B0300000000000000" charset="-122"/>
                <a:sym typeface="+mn-ea"/>
              </a:rPr>
              <a:t>风险提示:观点基于软件数据和理论模型分析，仅供参考，不构成买卖建议，股市有风险，投资需谨慎</a:t>
            </a:r>
            <a:r>
              <a:rPr lang="en-US" altLang="zh-CN" sz="120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latin typeface="思源黑体 CN Light" panose="020B0300000000000000" charset="-122"/>
                <a:ea typeface="思源黑体 CN Light" panose="020B0300000000000000" charset="-122"/>
                <a:cs typeface="思源黑体 CN Light" panose="020B0300000000000000" charset="-122"/>
                <a:sym typeface="+mn-ea"/>
              </a:rPr>
              <a:t>!</a:t>
            </a:r>
            <a:endParaRPr lang="en-US" altLang="zh-CN" sz="1200">
              <a:ln>
                <a:noFill/>
              </a:ln>
              <a:solidFill>
                <a:schemeClr val="bg1">
                  <a:lumMod val="65000"/>
                </a:schemeClr>
              </a:solidFill>
              <a:latin typeface="思源黑体 CN Light" panose="020B0300000000000000" charset="-122"/>
              <a:ea typeface="思源黑体 CN Light" panose="020B0300000000000000" charset="-122"/>
              <a:cs typeface="思源黑体 CN Light" panose="020B0300000000000000" charset="-122"/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2132965" y="0"/>
            <a:ext cx="8178800" cy="90360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Medium" panose="020B0600000000000000" pitchFamily="34" charset="-122"/>
              <a:ea typeface="思源黑体 CN Medium" panose="020B0600000000000000" pitchFamily="34" charset="-122"/>
              <a:cs typeface="思源黑体 CN Normal" panose="020B0400000000000000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2259965" y="0"/>
            <a:ext cx="8178800" cy="90360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</a:rPr>
              <a:t>个股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Medium" panose="020B0600000000000000" pitchFamily="34" charset="-122"/>
              <a:ea typeface="思源黑体 CN Medium" panose="020B0600000000000000" pitchFamily="34" charset="-122"/>
              <a:cs typeface="思源黑体 CN Normal" panose="020B0400000000000000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rcRect l="45907"/>
          <a:stretch>
            <a:fillRect/>
          </a:stretch>
        </p:blipFill>
        <p:spPr>
          <a:xfrm>
            <a:off x="559435" y="1148080"/>
            <a:ext cx="3557905" cy="504317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文本框 5"/>
          <p:cNvSpPr txBox="1"/>
          <p:nvPr/>
        </p:nvSpPr>
        <p:spPr>
          <a:xfrm>
            <a:off x="8223250" y="2842895"/>
            <a:ext cx="360108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>
                <a:solidFill>
                  <a:srgbClr val="FF0000"/>
                </a:solidFill>
                <a:highlight>
                  <a:srgbClr val="FFFF00"/>
                </a:highlight>
              </a:rPr>
              <a:t>顶背离死叉</a:t>
            </a:r>
            <a:r>
              <a:rPr lang="en-US" altLang="zh-CN" b="1">
                <a:solidFill>
                  <a:srgbClr val="FF0000"/>
                </a:solidFill>
                <a:highlight>
                  <a:srgbClr val="FFFF00"/>
                </a:highlight>
              </a:rPr>
              <a:t>+S</a:t>
            </a:r>
            <a:r>
              <a:rPr lang="zh-CN" altLang="en-US" b="1">
                <a:solidFill>
                  <a:srgbClr val="FF0000"/>
                </a:solidFill>
                <a:highlight>
                  <a:srgbClr val="FFFF00"/>
                </a:highlight>
              </a:rPr>
              <a:t>点破位的个股</a:t>
            </a:r>
            <a:endParaRPr lang="zh-CN" altLang="en-US" b="1">
              <a:solidFill>
                <a:srgbClr val="FF0000"/>
              </a:solidFill>
              <a:highlight>
                <a:srgbClr val="FFFF00"/>
              </a:highlight>
            </a:endParaRPr>
          </a:p>
          <a:p>
            <a:endParaRPr lang="zh-CN" altLang="en-US" b="1">
              <a:solidFill>
                <a:srgbClr val="FF0000"/>
              </a:solidFill>
              <a:highlight>
                <a:srgbClr val="FFFF00"/>
              </a:highlight>
            </a:endParaRPr>
          </a:p>
          <a:p>
            <a:r>
              <a:rPr lang="zh-CN" altLang="en-US" b="1">
                <a:solidFill>
                  <a:srgbClr val="FF0000"/>
                </a:solidFill>
                <a:highlight>
                  <a:srgbClr val="FFFF00"/>
                </a:highlight>
              </a:rPr>
              <a:t>逢</a:t>
            </a:r>
            <a:r>
              <a:rPr lang="en-US" altLang="zh-CN" b="1">
                <a:solidFill>
                  <a:srgbClr val="FF0000"/>
                </a:solidFill>
                <a:highlight>
                  <a:srgbClr val="FFFF00"/>
                </a:highlight>
              </a:rPr>
              <a:t>60</a:t>
            </a:r>
            <a:r>
              <a:rPr lang="zh-CN" altLang="en-US" b="1">
                <a:solidFill>
                  <a:srgbClr val="FF0000"/>
                </a:solidFill>
                <a:highlight>
                  <a:srgbClr val="FFFF00"/>
                </a:highlight>
              </a:rPr>
              <a:t>分钟反抽注意收缩仓位防守</a:t>
            </a:r>
            <a:endParaRPr lang="zh-CN" altLang="en-US" b="1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17340" y="1148080"/>
            <a:ext cx="3898265" cy="504317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custDataLst>
      <p:tags r:id="rId6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" name="文本框 12"/>
          <p:cNvSpPr txBox="1"/>
          <p:nvPr userDrawn="1">
            <p:custDataLst>
              <p:tags r:id="rId1"/>
            </p:custDataLst>
          </p:nvPr>
        </p:nvSpPr>
        <p:spPr>
          <a:xfrm>
            <a:off x="0" y="6562725"/>
            <a:ext cx="12191365" cy="2755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buClrTx/>
              <a:buSzTx/>
              <a:buFontTx/>
            </a:pPr>
            <a:r>
              <a:rPr lang="zh-CN" altLang="en-US" sz="120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latin typeface="思源黑体 CN Light" panose="020B0300000000000000" charset="-122"/>
                <a:ea typeface="思源黑体 CN Light" panose="020B0300000000000000" charset="-122"/>
                <a:cs typeface="思源黑体 CN Light" panose="020B0300000000000000" charset="-122"/>
                <a:sym typeface="+mn-ea"/>
              </a:rPr>
              <a:t>风险提示:观点基于软件数据和理论模型分析，仅供参考，不构成买卖建议，股市有风险，投资需谨慎</a:t>
            </a:r>
            <a:r>
              <a:rPr lang="en-US" altLang="zh-CN" sz="120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latin typeface="思源黑体 CN Light" panose="020B0300000000000000" charset="-122"/>
                <a:ea typeface="思源黑体 CN Light" panose="020B0300000000000000" charset="-122"/>
                <a:cs typeface="思源黑体 CN Light" panose="020B0300000000000000" charset="-122"/>
                <a:sym typeface="+mn-ea"/>
              </a:rPr>
              <a:t>!</a:t>
            </a:r>
            <a:endParaRPr lang="en-US" altLang="zh-CN" sz="1200">
              <a:ln>
                <a:noFill/>
              </a:ln>
              <a:solidFill>
                <a:schemeClr val="bg1">
                  <a:lumMod val="65000"/>
                </a:schemeClr>
              </a:solidFill>
              <a:latin typeface="思源黑体 CN Light" panose="020B0300000000000000" charset="-122"/>
              <a:ea typeface="思源黑体 CN Light" panose="020B0300000000000000" charset="-122"/>
              <a:cs typeface="思源黑体 CN Light" panose="020B0300000000000000" charset="-122"/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2132965" y="0"/>
            <a:ext cx="8178800" cy="90360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</a:rPr>
              <a:t>智能盯盘选股</a:t>
            </a:r>
            <a:endParaRPr kumimoji="0" lang="zh-CN" sz="4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Medium" panose="020B0600000000000000" pitchFamily="34" charset="-122"/>
              <a:ea typeface="思源黑体 CN Medium" panose="020B0600000000000000" pitchFamily="34" charset="-122"/>
              <a:cs typeface="思源黑体 CN Normal" panose="020B0400000000000000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0" y="6194425"/>
            <a:ext cx="120269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b="1">
                <a:solidFill>
                  <a:srgbClr val="FF0000"/>
                </a:solidFill>
              </a:rPr>
              <a:t>资金强势背景下（流动资金持续翻红</a:t>
            </a:r>
            <a:r>
              <a:rPr lang="en-US" altLang="zh-CN" b="1">
                <a:solidFill>
                  <a:srgbClr val="FF0000"/>
                </a:solidFill>
              </a:rPr>
              <a:t>+</a:t>
            </a:r>
            <a:r>
              <a:rPr lang="zh-CN" altLang="en-US" b="1">
                <a:solidFill>
                  <a:srgbClr val="FF0000"/>
                </a:solidFill>
              </a:rPr>
              <a:t>主力净买额红肥绿瘦），</a:t>
            </a:r>
            <a:r>
              <a:rPr lang="zh-CN" altLang="en-US" b="1">
                <a:solidFill>
                  <a:srgbClr val="FF0000"/>
                </a:solidFill>
                <a:highlight>
                  <a:srgbClr val="FFFF00"/>
                </a:highlight>
              </a:rPr>
              <a:t>金叉初期或死叉后期</a:t>
            </a:r>
            <a:r>
              <a:rPr lang="zh-CN" altLang="en-US" b="1">
                <a:solidFill>
                  <a:srgbClr val="FF0000"/>
                </a:solidFill>
              </a:rPr>
              <a:t>，盘中放量拉升后的分时回档</a:t>
            </a:r>
            <a:endParaRPr lang="zh-CN" altLang="en-US" b="1">
              <a:solidFill>
                <a:srgbClr val="FF0000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360" y="903605"/>
            <a:ext cx="5861685" cy="520065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6505" y="903605"/>
            <a:ext cx="5524500" cy="520065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custDataLst>
      <p:tags r:id="rId5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" name="文本框 12"/>
          <p:cNvSpPr txBox="1"/>
          <p:nvPr userDrawn="1">
            <p:custDataLst>
              <p:tags r:id="rId1"/>
            </p:custDataLst>
          </p:nvPr>
        </p:nvSpPr>
        <p:spPr>
          <a:xfrm>
            <a:off x="0" y="6562725"/>
            <a:ext cx="12191365" cy="2755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buClrTx/>
              <a:buSzTx/>
              <a:buFontTx/>
            </a:pPr>
            <a:r>
              <a:rPr lang="zh-CN" altLang="en-US" sz="120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latin typeface="思源黑体 CN Light" panose="020B0300000000000000" charset="-122"/>
                <a:ea typeface="思源黑体 CN Light" panose="020B0300000000000000" charset="-122"/>
                <a:cs typeface="思源黑体 CN Light" panose="020B0300000000000000" charset="-122"/>
                <a:sym typeface="+mn-ea"/>
              </a:rPr>
              <a:t>风险提示:观点基于软件数据和理论模型分析，仅供参考，不构成买卖建议，股市有风险，投资需谨慎</a:t>
            </a:r>
            <a:r>
              <a:rPr lang="en-US" altLang="zh-CN" sz="120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latin typeface="思源黑体 CN Light" panose="020B0300000000000000" charset="-122"/>
                <a:ea typeface="思源黑体 CN Light" panose="020B0300000000000000" charset="-122"/>
                <a:cs typeface="思源黑体 CN Light" panose="020B0300000000000000" charset="-122"/>
                <a:sym typeface="+mn-ea"/>
              </a:rPr>
              <a:t>!</a:t>
            </a:r>
            <a:endParaRPr lang="en-US" altLang="zh-CN" sz="1200">
              <a:ln>
                <a:noFill/>
              </a:ln>
              <a:solidFill>
                <a:schemeClr val="bg1">
                  <a:lumMod val="65000"/>
                </a:schemeClr>
              </a:solidFill>
              <a:latin typeface="思源黑体 CN Light" panose="020B0300000000000000" charset="-122"/>
              <a:ea typeface="思源黑体 CN Light" panose="020B0300000000000000" charset="-122"/>
              <a:cs typeface="思源黑体 CN Light" panose="020B0300000000000000" charset="-122"/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2132965" y="0"/>
            <a:ext cx="8178800" cy="90360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</a:rPr>
              <a:t>小平台试盘</a:t>
            </a:r>
            <a:endParaRPr kumimoji="0" lang="zh-CN" sz="4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Medium" panose="020B0600000000000000" pitchFamily="34" charset="-122"/>
              <a:ea typeface="思源黑体 CN Medium" panose="020B0600000000000000" pitchFamily="34" charset="-122"/>
              <a:cs typeface="思源黑体 CN Normal" panose="020B0400000000000000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035" y="1017905"/>
            <a:ext cx="5688965" cy="505269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5550" y="1017905"/>
            <a:ext cx="5349875" cy="505269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9" name="矩形 8"/>
          <p:cNvSpPr/>
          <p:nvPr/>
        </p:nvSpPr>
        <p:spPr>
          <a:xfrm>
            <a:off x="6737350" y="1393190"/>
            <a:ext cx="1078865" cy="377825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7879080" y="1807845"/>
            <a:ext cx="1249680" cy="476250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10494645" y="5347335"/>
            <a:ext cx="475615" cy="448945"/>
          </a:xfrm>
          <a:prstGeom prst="ellipse">
            <a:avLst/>
          </a:prstGeom>
          <a:noFill/>
          <a:ln w="127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4826000" y="5347335"/>
            <a:ext cx="386080" cy="448945"/>
          </a:xfrm>
          <a:prstGeom prst="ellipse">
            <a:avLst/>
          </a:prstGeom>
          <a:noFill/>
          <a:ln w="127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-113665" y="6184900"/>
            <a:ext cx="120269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b="1">
                <a:solidFill>
                  <a:srgbClr val="FF0000"/>
                </a:solidFill>
              </a:rPr>
              <a:t>资金强势背景下（流动资金持续翻红</a:t>
            </a:r>
            <a:r>
              <a:rPr lang="en-US" altLang="zh-CN" b="1">
                <a:solidFill>
                  <a:srgbClr val="FF0000"/>
                </a:solidFill>
              </a:rPr>
              <a:t>+</a:t>
            </a:r>
            <a:r>
              <a:rPr lang="zh-CN" altLang="en-US" b="1">
                <a:solidFill>
                  <a:srgbClr val="FF0000"/>
                </a:solidFill>
              </a:rPr>
              <a:t>主力净买额红肥绿瘦），</a:t>
            </a:r>
            <a:r>
              <a:rPr lang="zh-CN" altLang="en-US" b="1">
                <a:solidFill>
                  <a:srgbClr val="FF0000"/>
                </a:solidFill>
                <a:highlight>
                  <a:srgbClr val="FFFF00"/>
                </a:highlight>
              </a:rPr>
              <a:t>金叉初期或死叉后期</a:t>
            </a:r>
            <a:r>
              <a:rPr lang="zh-CN" altLang="en-US" b="1">
                <a:solidFill>
                  <a:srgbClr val="FF0000"/>
                </a:solidFill>
              </a:rPr>
              <a:t>，盘中放量拉升尝试突破平台</a:t>
            </a:r>
            <a:endParaRPr lang="zh-CN" altLang="en-US" b="1">
              <a:solidFill>
                <a:srgbClr val="FF0000"/>
              </a:solidFill>
            </a:endParaRPr>
          </a:p>
        </p:txBody>
      </p:sp>
    </p:spTree>
    <p:custDataLst>
      <p:tags r:id="rId5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" name="文本框 12"/>
          <p:cNvSpPr txBox="1"/>
          <p:nvPr userDrawn="1">
            <p:custDataLst>
              <p:tags r:id="rId1"/>
            </p:custDataLst>
          </p:nvPr>
        </p:nvSpPr>
        <p:spPr>
          <a:xfrm>
            <a:off x="0" y="6562725"/>
            <a:ext cx="12191365" cy="2755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buClrTx/>
              <a:buSzTx/>
              <a:buFontTx/>
            </a:pPr>
            <a:r>
              <a:rPr lang="zh-CN" altLang="en-US" sz="120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latin typeface="思源黑体 CN Light" panose="020B0300000000000000" charset="-122"/>
                <a:ea typeface="思源黑体 CN Light" panose="020B0300000000000000" charset="-122"/>
                <a:cs typeface="思源黑体 CN Light" panose="020B0300000000000000" charset="-122"/>
                <a:sym typeface="+mn-ea"/>
              </a:rPr>
              <a:t>风险提示:观点基于软件数据和理论模型分析，仅供参考，不构成买卖建议，股市有风险，投资需谨慎</a:t>
            </a:r>
            <a:r>
              <a:rPr lang="en-US" altLang="zh-CN" sz="120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latin typeface="思源黑体 CN Light" panose="020B0300000000000000" charset="-122"/>
                <a:ea typeface="思源黑体 CN Light" panose="020B0300000000000000" charset="-122"/>
                <a:cs typeface="思源黑体 CN Light" panose="020B0300000000000000" charset="-122"/>
                <a:sym typeface="+mn-ea"/>
              </a:rPr>
              <a:t>!</a:t>
            </a:r>
            <a:endParaRPr lang="en-US" altLang="zh-CN" sz="1200">
              <a:ln>
                <a:noFill/>
              </a:ln>
              <a:solidFill>
                <a:schemeClr val="bg1">
                  <a:lumMod val="65000"/>
                </a:schemeClr>
              </a:solidFill>
              <a:latin typeface="思源黑体 CN Light" panose="020B0300000000000000" charset="-122"/>
              <a:ea typeface="思源黑体 CN Light" panose="020B0300000000000000" charset="-122"/>
              <a:cs typeface="思源黑体 CN Light" panose="020B0300000000000000" charset="-122"/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2132965" y="0"/>
            <a:ext cx="8178800" cy="90360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Medium" panose="020B0600000000000000" pitchFamily="34" charset="-122"/>
              <a:ea typeface="思源黑体 CN Medium" panose="020B0600000000000000" pitchFamily="34" charset="-122"/>
              <a:cs typeface="思源黑体 CN Normal" panose="020B0400000000000000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2259965" y="0"/>
            <a:ext cx="8178800" cy="90360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Normal" panose="020B0400000000000000" charset="-122"/>
              </a:rPr>
              <a:t>《明日前瞻》选股</a:t>
            </a:r>
            <a:endParaRPr kumimoji="0" lang="zh-CN" sz="4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Medium" panose="020B0600000000000000" pitchFamily="34" charset="-122"/>
              <a:ea typeface="思源黑体 CN Medium" panose="020B0600000000000000" pitchFamily="34" charset="-122"/>
              <a:cs typeface="思源黑体 CN Normal" panose="020B0400000000000000" charset="-122"/>
            </a:endParaRPr>
          </a:p>
        </p:txBody>
      </p:sp>
      <p:graphicFrame>
        <p:nvGraphicFramePr>
          <p:cNvPr id="3" name="表格 2"/>
          <p:cNvGraphicFramePr/>
          <p:nvPr>
            <p:custDataLst>
              <p:tags r:id="rId4"/>
            </p:custDataLst>
          </p:nvPr>
        </p:nvGraphicFramePr>
        <p:xfrm>
          <a:off x="6880860" y="943610"/>
          <a:ext cx="4709795" cy="5579745"/>
        </p:xfrm>
        <a:graphic>
          <a:graphicData uri="http://schemas.openxmlformats.org/drawingml/2006/table">
            <a:tbl>
              <a:tblPr/>
              <a:tblGrid>
                <a:gridCol w="711200"/>
                <a:gridCol w="711200"/>
                <a:gridCol w="710565"/>
                <a:gridCol w="2576830"/>
              </a:tblGrid>
              <a:tr h="485775">
                <a:tc gridSpan="4">
                  <a:txBody>
                    <a:bodyPr/>
                    <a:p>
                      <a:pPr algn="ctr" fontAlgn="ctr"/>
                      <a:r>
                        <a:rPr lang="en-US" altLang="zh-CN" sz="1600" b="1" i="0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</a:t>
                      </a:r>
                      <a:r>
                        <a:rPr lang="zh-CN" altLang="en-US" sz="1600" b="1" i="0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月</a:t>
                      </a:r>
                      <a:r>
                        <a:rPr lang="en-US" altLang="zh-CN" sz="1600" b="1" i="0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《</a:t>
                      </a:r>
                      <a:r>
                        <a:rPr lang="zh-CN" altLang="en-US" sz="1600" b="1" i="0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明日前瞻</a:t>
                      </a:r>
                      <a:r>
                        <a:rPr lang="en-US" altLang="zh-CN" sz="1600" b="1" i="0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》</a:t>
                      </a:r>
                      <a:r>
                        <a:rPr lang="zh-CN" altLang="en-US" sz="1600" b="1" i="0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市场表现统计</a:t>
                      </a:r>
                      <a:endParaRPr lang="zh-CN" altLang="en-US" sz="1600" b="1" i="0">
                        <a:solidFill>
                          <a:srgbClr val="FFFFFF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hMerge="1">
                  <a:tcP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>
                      <a:noFill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434975">
                <a:tc gridSpan="4">
                  <a:txBody>
                    <a:bodyPr/>
                    <a:p>
                      <a:pPr algn="ctr" fontAlgn="ctr"/>
                      <a:r>
                        <a:rPr lang="zh-CN" altLang="en-US" sz="1400" b="1" i="0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发布后短线出现</a:t>
                      </a:r>
                      <a:br>
                        <a:rPr lang="zh-CN" altLang="en-US" sz="1400" b="1" i="0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</a:br>
                      <a:r>
                        <a:rPr lang="zh-CN" altLang="en-US" sz="1400" b="1" i="0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日内冲高超</a:t>
                      </a:r>
                      <a:r>
                        <a:rPr lang="en-US" altLang="zh-CN" sz="1400" b="1" i="0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7%</a:t>
                      </a:r>
                      <a:r>
                        <a:rPr lang="zh-CN" altLang="en-US" sz="1400" b="1" i="0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的强势异动个股</a:t>
                      </a:r>
                      <a:endParaRPr lang="zh-CN" altLang="en-US" sz="1400" b="1" i="0">
                        <a:solidFill>
                          <a:srgbClr val="FFFFFF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hMerge="1">
                  <a:tcP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>
                      <a:noFill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455295">
                <a:tc>
                  <a:txBody>
                    <a:bodyPr/>
                    <a:p>
                      <a:pPr algn="ctr" fontAlgn="ctr"/>
                      <a:r>
                        <a:rPr lang="zh-CN" altLang="en-US" sz="1200" b="1" i="0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序号</a:t>
                      </a:r>
                      <a:endParaRPr lang="zh-CN" altLang="en-US" sz="1200" b="1" i="0">
                        <a:solidFill>
                          <a:srgbClr val="FFFFFF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200" b="1" i="0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发布时间</a:t>
                      </a:r>
                      <a:endParaRPr lang="zh-CN" altLang="en-US" sz="1200" b="1" i="0">
                        <a:solidFill>
                          <a:srgbClr val="FFFFFF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200" b="1" i="0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上市公司</a:t>
                      </a:r>
                      <a:endParaRPr lang="zh-CN" altLang="en-US" sz="1200" b="1" i="0">
                        <a:solidFill>
                          <a:srgbClr val="FFFFFF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200" b="1" i="0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短线上涨异动</a:t>
                      </a:r>
                      <a:endParaRPr lang="zh-CN" altLang="en-US" sz="1200" b="1" i="0">
                        <a:solidFill>
                          <a:srgbClr val="FFFFFF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57810"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9.07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我爱我家</a:t>
                      </a:r>
                      <a:endParaRPr lang="zh-CN" alt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9.08</a:t>
                      </a:r>
                      <a:r>
                        <a:rPr lang="zh-CN" alt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涨停</a:t>
                      </a:r>
                      <a:endParaRPr lang="zh-CN" alt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</a:tr>
              <a:tr h="259080"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9.03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国芳集团</a:t>
                      </a:r>
                      <a:endParaRPr lang="zh-CN" alt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1" i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9.07</a:t>
                      </a:r>
                      <a:r>
                        <a:rPr lang="zh-CN" altLang="en-US" sz="1200" b="1" i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涨停，</a:t>
                      </a:r>
                      <a:r>
                        <a:rPr lang="en-US" altLang="zh-CN" sz="1200" b="1" i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</a:t>
                      </a:r>
                      <a:r>
                        <a:rPr lang="zh-CN" altLang="en-US" sz="1200" b="1" i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天涨超</a:t>
                      </a:r>
                      <a:r>
                        <a:rPr lang="en-US" altLang="zh-CN" sz="1200" b="1" i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20%</a:t>
                      </a:r>
                      <a:endParaRPr lang="en-US" altLang="zh-CN" sz="1200" b="1" i="0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</a:tr>
              <a:tr h="257810"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9.03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我爱我家</a:t>
                      </a:r>
                      <a:endParaRPr lang="zh-CN" alt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1" i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9.04</a:t>
                      </a:r>
                      <a:r>
                        <a:rPr lang="zh-CN" altLang="en-US" sz="1200" b="1" i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lang="en-US" altLang="zh-CN" sz="1200" b="1" i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9.08 3</a:t>
                      </a:r>
                      <a:r>
                        <a:rPr lang="zh-CN" altLang="en-US" sz="1200" b="1" i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天</a:t>
                      </a:r>
                      <a:r>
                        <a:rPr lang="en-US" altLang="zh-CN" sz="1200" b="1" i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zh-CN" altLang="en-US" sz="1200" b="1" i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板</a:t>
                      </a:r>
                      <a:endParaRPr lang="zh-CN" altLang="en-US" sz="1200" b="1" i="0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</a:tr>
              <a:tr h="259080"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9.02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东信和平</a:t>
                      </a:r>
                      <a:endParaRPr lang="zh-CN" alt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9.08</a:t>
                      </a:r>
                      <a:r>
                        <a:rPr lang="zh-CN" alt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触及涨停</a:t>
                      </a:r>
                      <a:endParaRPr lang="zh-CN" alt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</a:tr>
              <a:tr h="258445"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9.01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湘财股份</a:t>
                      </a:r>
                      <a:endParaRPr lang="zh-CN" alt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9.04</a:t>
                      </a:r>
                      <a:r>
                        <a:rPr lang="zh-CN" alt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触及涨停</a:t>
                      </a:r>
                      <a:endParaRPr lang="zh-CN" alt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</a:tr>
              <a:tr h="259080"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9.01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我爱我家</a:t>
                      </a:r>
                      <a:endParaRPr lang="zh-CN" alt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1" i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9.04</a:t>
                      </a:r>
                      <a:r>
                        <a:rPr lang="zh-CN" altLang="en-US" sz="1200" b="1" i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lang="en-US" altLang="zh-CN" sz="1200" b="1" i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9.08 3</a:t>
                      </a:r>
                      <a:r>
                        <a:rPr lang="zh-CN" altLang="en-US" sz="1200" b="1" i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天</a:t>
                      </a:r>
                      <a:r>
                        <a:rPr lang="en-US" altLang="zh-CN" sz="1200" b="1" i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zh-CN" altLang="en-US" sz="1200" b="1" i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板</a:t>
                      </a:r>
                      <a:endParaRPr lang="zh-CN" altLang="en-US" sz="1200" b="1" i="0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</a:tr>
              <a:tr h="258445"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8.31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千金药业</a:t>
                      </a:r>
                      <a:endParaRPr lang="zh-CN" alt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1" i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9.01</a:t>
                      </a:r>
                      <a:r>
                        <a:rPr lang="zh-CN" altLang="en-US" sz="1200" b="1" i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lang="en-US" altLang="zh-CN" sz="1200" b="1" i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9.03 3</a:t>
                      </a:r>
                      <a:r>
                        <a:rPr lang="zh-CN" altLang="en-US" sz="1200" b="1" i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天</a:t>
                      </a:r>
                      <a:r>
                        <a:rPr lang="en-US" altLang="zh-CN" sz="1200" b="1" i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zh-CN" altLang="en-US" sz="1200" b="1" i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板</a:t>
                      </a:r>
                      <a:endParaRPr lang="zh-CN" altLang="en-US" sz="1200" b="1" i="0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</a:tr>
              <a:tr h="258445"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8.31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白银有色</a:t>
                      </a:r>
                      <a:endParaRPr lang="zh-CN" alt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9.03</a:t>
                      </a:r>
                      <a:r>
                        <a:rPr lang="zh-CN" alt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涨停</a:t>
                      </a:r>
                      <a:endParaRPr lang="zh-CN" alt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CE4D3"/>
                    </a:solidFill>
                  </a:tcPr>
                </a:tc>
              </a:tr>
              <a:tr h="496570">
                <a:tc gridSpan="4">
                  <a:txBody>
                    <a:bodyPr/>
                    <a:p>
                      <a:pPr algn="ctr" fontAlgn="ctr"/>
                      <a:r>
                        <a:rPr lang="zh-CN" altLang="en-US" sz="1200" b="1" i="0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发布后短线出现</a:t>
                      </a:r>
                      <a:br>
                        <a:rPr lang="zh-CN" altLang="en-US" sz="1200" b="1" i="0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</a:br>
                      <a:r>
                        <a:rPr lang="zh-CN" altLang="en-US" sz="1200" b="1" i="0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日内跌幅超</a:t>
                      </a:r>
                      <a:r>
                        <a:rPr lang="en-US" altLang="zh-CN" sz="1200" b="1" i="0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5%</a:t>
                      </a:r>
                      <a:r>
                        <a:rPr lang="zh-CN" altLang="en-US" sz="1200" b="1" i="0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的部分弱势个股</a:t>
                      </a:r>
                      <a:endParaRPr lang="zh-CN" altLang="en-US" sz="1200" b="1" i="0">
                        <a:solidFill>
                          <a:srgbClr val="FFFFFF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758EFB"/>
                    </a:solidFill>
                  </a:tcPr>
                </a:tc>
                <a:tc hMerge="1">
                  <a:tcP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>
                      <a:noFill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259080">
                <a:tc>
                  <a:txBody>
                    <a:bodyPr/>
                    <a:p>
                      <a:pPr algn="ctr" fontAlgn="ctr"/>
                      <a:r>
                        <a:rPr lang="zh-CN" altLang="en-US" sz="1200" b="1" i="0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序号</a:t>
                      </a:r>
                      <a:endParaRPr lang="zh-CN" altLang="en-US" sz="1200" b="1" i="0">
                        <a:solidFill>
                          <a:srgbClr val="FFFFFF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758EFB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200" b="1" i="0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发布时间</a:t>
                      </a:r>
                      <a:endParaRPr lang="zh-CN" altLang="en-US" sz="1200" b="1" i="0">
                        <a:solidFill>
                          <a:srgbClr val="FFFFFF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758EFB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200" b="1" i="0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上市公司</a:t>
                      </a:r>
                      <a:endParaRPr lang="zh-CN" altLang="en-US" sz="1200" b="1" i="0">
                        <a:solidFill>
                          <a:srgbClr val="FFFFFF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758EFB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200" b="1" i="0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短线调整异动</a:t>
                      </a:r>
                      <a:endParaRPr lang="zh-CN" altLang="en-US" sz="1200" b="1" i="0">
                        <a:solidFill>
                          <a:srgbClr val="FFFFFF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758EFB"/>
                    </a:solidFill>
                  </a:tcPr>
                </a:tc>
              </a:tr>
              <a:tr h="257810"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9E1F4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9.02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9E1F4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誉衡药业</a:t>
                      </a:r>
                      <a:endParaRPr lang="zh-CN" alt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9E1F4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9.03</a:t>
                      </a:r>
                      <a:r>
                        <a:rPr lang="zh-CN" alt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跌超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5%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9E1F4"/>
                    </a:solidFill>
                  </a:tcPr>
                </a:tc>
              </a:tr>
              <a:tr h="259080"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9E1F4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9.01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9E1F4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我爱我家</a:t>
                      </a:r>
                      <a:endParaRPr lang="zh-CN" alt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9E1F4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9.03</a:t>
                      </a:r>
                      <a:r>
                        <a:rPr lang="zh-CN" alt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跌超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5%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D9E1F4"/>
                    </a:solidFill>
                  </a:tcPr>
                </a:tc>
              </a:tr>
              <a:tr h="861695">
                <a:tc gridSpan="4">
                  <a:txBody>
                    <a:bodyPr/>
                    <a:p>
                      <a:pPr algn="l" fontAlgn="ctr"/>
                      <a:r>
                        <a:rPr lang="zh-CN" altLang="en-US" sz="10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以上为特定条件、特定时间区间下的部分案例展示，不代表普遍现象，个股历史涨幅不预示其未来表现，过往收益亦不代表未来收益承诺。市场有风险，投资需谨慎！</a:t>
                      </a:r>
                      <a:endParaRPr lang="zh-CN" altLang="en-US" sz="10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cP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4745" y="946150"/>
            <a:ext cx="5570855" cy="557403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custDataLst>
      <p:tags r:id="rId6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" name="文本框 12"/>
          <p:cNvSpPr txBox="1"/>
          <p:nvPr userDrawn="1">
            <p:custDataLst>
              <p:tags r:id="rId1"/>
            </p:custDataLst>
          </p:nvPr>
        </p:nvSpPr>
        <p:spPr>
          <a:xfrm>
            <a:off x="635" y="6483350"/>
            <a:ext cx="12191365" cy="2755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buClrTx/>
              <a:buSzTx/>
              <a:buFontTx/>
            </a:pPr>
            <a:r>
              <a:rPr lang="zh-CN" altLang="en-US" sz="120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latin typeface="思源黑体 CN Light" panose="020B0300000000000000" charset="-122"/>
                <a:ea typeface="思源黑体 CN Light" panose="020B0300000000000000" charset="-122"/>
                <a:cs typeface="思源黑体 CN Light" panose="020B0300000000000000" charset="-122"/>
                <a:sym typeface="+mn-ea"/>
              </a:rPr>
              <a:t>风险提示:观点基于软件数据和理论模型分析，仅供参考，不构成买卖建议，股市有风险，投资需谨慎</a:t>
            </a:r>
            <a:r>
              <a:rPr lang="en-US" altLang="zh-CN" sz="120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latin typeface="思源黑体 CN Light" panose="020B0300000000000000" charset="-122"/>
                <a:ea typeface="思源黑体 CN Light" panose="020B0300000000000000" charset="-122"/>
                <a:cs typeface="思源黑体 CN Light" panose="020B0300000000000000" charset="-122"/>
                <a:sym typeface="+mn-ea"/>
              </a:rPr>
              <a:t>!</a:t>
            </a:r>
            <a:endParaRPr lang="en-US" altLang="zh-CN" sz="1200">
              <a:ln>
                <a:noFill/>
              </a:ln>
              <a:solidFill>
                <a:schemeClr val="bg1">
                  <a:lumMod val="65000"/>
                </a:schemeClr>
              </a:solidFill>
              <a:latin typeface="思源黑体 CN Light" panose="020B0300000000000000" charset="-122"/>
              <a:ea typeface="思源黑体 CN Light" panose="020B0300000000000000" charset="-122"/>
              <a:cs typeface="思源黑体 CN Light" panose="020B0300000000000000" charset="-122"/>
              <a:sym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809365" y="1133475"/>
            <a:ext cx="4573905" cy="75819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endParaRPr lang="zh-CN" altLang="en-US" sz="2400" b="1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375" y="943610"/>
            <a:ext cx="9664065" cy="541972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 userDrawn="1">
            <p:custDataLst>
              <p:tags r:id="rId1"/>
            </p:custDataLst>
          </p:nvPr>
        </p:nvSpPr>
        <p:spPr>
          <a:xfrm>
            <a:off x="2384108" y="1743075"/>
            <a:ext cx="7325995" cy="132207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p>
            <a:pPr algn="ctr"/>
            <a:r>
              <a:rPr lang="zh-CN" sz="8000" b="1">
                <a:gradFill>
                  <a:gsLst>
                    <a:gs pos="0">
                      <a:srgbClr val="FFFBE0"/>
                    </a:gs>
                    <a:gs pos="100000">
                      <a:srgbClr val="FFF39A"/>
                    </a:gs>
                  </a:gsLst>
                  <a:lin ang="5400000" scaled="0"/>
                </a:gra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唯信自己相信的</a:t>
            </a:r>
            <a:endParaRPr lang="zh-CN" sz="8000" b="1">
              <a:gradFill>
                <a:gsLst>
                  <a:gs pos="0">
                    <a:srgbClr val="FFFBE0"/>
                  </a:gs>
                  <a:gs pos="100000">
                    <a:srgbClr val="FFF39A"/>
                  </a:gs>
                </a:gsLst>
                <a:lin ang="5400000" scaled="0"/>
              </a:gradFill>
              <a:latin typeface="思源黑体 CN Bold" panose="020B0800000000000000" charset="-122"/>
              <a:ea typeface="思源黑体 CN Bold" panose="020B0800000000000000" charset="-122"/>
              <a:cs typeface="思源黑体 CN Bold" panose="020B0800000000000000" charset="-122"/>
            </a:endParaRPr>
          </a:p>
        </p:txBody>
      </p:sp>
      <p:sp>
        <p:nvSpPr>
          <p:cNvPr id="4" name="圆角矩形 3"/>
          <p:cNvSpPr/>
          <p:nvPr userDrawn="1">
            <p:custDataLst>
              <p:tags r:id="rId2"/>
            </p:custDataLst>
          </p:nvPr>
        </p:nvSpPr>
        <p:spPr>
          <a:xfrm>
            <a:off x="2305368" y="3008630"/>
            <a:ext cx="7581265" cy="2172335"/>
          </a:xfrm>
          <a:prstGeom prst="roundRect">
            <a:avLst>
              <a:gd name="adj" fmla="val 4235"/>
            </a:avLst>
          </a:prstGeom>
          <a:solidFill>
            <a:schemeClr val="bg1"/>
          </a:solidFill>
          <a:ln>
            <a:solidFill>
              <a:srgbClr val="FBE4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 userDrawn="1">
            <p:custDataLst>
              <p:tags r:id="rId3"/>
            </p:custDataLst>
          </p:nvPr>
        </p:nvSpPr>
        <p:spPr>
          <a:xfrm>
            <a:off x="2501900" y="3173730"/>
            <a:ext cx="7215505" cy="18129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fontAlgn="auto">
              <a:lnSpc>
                <a:spcPct val="160000"/>
              </a:lnSpc>
            </a:pPr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charset="-122"/>
                <a:ea typeface="思源黑体 CN Light" panose="020B0300000000000000" charset="-122"/>
                <a:cs typeface="思源黑体 CN Light" panose="020B0300000000000000" charset="-122"/>
                <a:sym typeface="+mn-ea"/>
              </a:rPr>
              <a:t>我司所有工作人员均不允许推荐股票、不允许承诺收益、不允许代客理财、不允许合作分成、不允许私下收款，如您发现有任何违规行为，请立即拨打400-700-3809向我们举报!</a:t>
            </a:r>
            <a:endParaRPr lang="zh-CN" altLang="en-US" sz="1400" b="1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charset="-122"/>
              <a:ea typeface="思源黑体 CN Light" panose="020B0300000000000000" charset="-122"/>
              <a:cs typeface="思源黑体 CN Light" panose="020B0300000000000000" charset="-122"/>
              <a:sym typeface="+mn-ea"/>
            </a:endParaRPr>
          </a:p>
          <a:p>
            <a:pPr fontAlgn="auto">
              <a:lnSpc>
                <a:spcPct val="160000"/>
              </a:lnSpc>
            </a:pPr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charset="-122"/>
                <a:ea typeface="思源黑体 CN Light" panose="020B0300000000000000" charset="-122"/>
                <a:cs typeface="思源黑体 CN Light" panose="020B0300000000000000" charset="-122"/>
                <a:sym typeface="+mn-ea"/>
              </a:rPr>
              <a:t>风险提示:所有信息及观点均来源于公开信息及经传软件信号显示，仅供参考，不构成最终投资依据，软件作为辅助参考工具,无法承诺收益，投资者应正视市场风险，自主作出投资决策并自行承担投资风险。投资有风险，入市须谨慎!</a:t>
            </a:r>
            <a:endParaRPr lang="zh-CN" altLang="en-US" sz="1400" b="1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charset="-122"/>
              <a:ea typeface="思源黑体 CN Light" panose="020B0300000000000000" charset="-122"/>
              <a:cs typeface="思源黑体 CN Light" panose="020B0300000000000000" charset="-122"/>
              <a:sym typeface="+mn-ea"/>
            </a:endParaRPr>
          </a:p>
        </p:txBody>
      </p:sp>
      <p:pic>
        <p:nvPicPr>
          <p:cNvPr id="2" name="图片 1" descr="12"/>
          <p:cNvPicPr>
            <a:picLocks noChangeAspect="1"/>
          </p:cNvPicPr>
          <p:nvPr userDrawn="1"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5113020" y="892175"/>
            <a:ext cx="1965960" cy="420370"/>
          </a:xfrm>
          <a:prstGeom prst="rect">
            <a:avLst/>
          </a:prstGeom>
        </p:spPr>
      </p:pic>
    </p:spTree>
    <p:custDataLst>
      <p:tags r:id="rId6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42.xml><?xml version="1.0" encoding="utf-8"?>
<p:tagLst xmlns:p="http://schemas.openxmlformats.org/presentationml/2006/main">
  <p:tag name="KSO_WM_BEAUTIFY_FLAG" val=""/>
</p:tagLst>
</file>

<file path=ppt/tags/tag43.xml><?xml version="1.0" encoding="utf-8"?>
<p:tagLst xmlns:p="http://schemas.openxmlformats.org/presentationml/2006/main">
  <p:tag name="KSO_WM_BEAUTIFY_FLAG" val=""/>
</p:tagLst>
</file>

<file path=ppt/tags/tag44.xml><?xml version="1.0" encoding="utf-8"?>
<p:tagLst xmlns:p="http://schemas.openxmlformats.org/presentationml/2006/main">
  <p:tag name="KSO_WM_BEAUTIFY_FLAG" val=""/>
</p:tagLst>
</file>

<file path=ppt/tags/tag45.xml><?xml version="1.0" encoding="utf-8"?>
<p:tagLst xmlns:p="http://schemas.openxmlformats.org/presentationml/2006/main">
  <p:tag name="KSO_WM_DIAGRAM_VIRTUALLY_FRAME" val="{&quot;height&quot;:68.5,&quot;left&quot;:224.1,&quot;top&quot;:304.85,&quot;width&quot;:549.05}"/>
</p:tagLst>
</file>

<file path=ppt/tags/tag4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4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48.xml><?xml version="1.0" encoding="utf-8"?>
<p:tagLst xmlns:p="http://schemas.openxmlformats.org/presentationml/2006/main">
  <p:tag name="KSO_WM_BEAUTIFY_FLAG" val=""/>
</p:tagLst>
</file>

<file path=ppt/tags/tag49.xml><?xml version="1.0" encoding="utf-8"?>
<p:tagLst xmlns:p="http://schemas.openxmlformats.org/presentationml/2006/main">
  <p:tag name="KSO_WM_BEAUTIFY_FLAG" val=""/>
</p:tagLst>
</file>

<file path=ppt/tags/tag5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51.xml><?xml version="1.0" encoding="utf-8"?>
<p:tagLst xmlns:p="http://schemas.openxmlformats.org/presentationml/2006/main">
  <p:tag name="KSO_WM_BEAUTIFY_FLAG" val=""/>
</p:tagLst>
</file>

<file path=ppt/tags/tag52.xml><?xml version="1.0" encoding="utf-8"?>
<p:tagLst xmlns:p="http://schemas.openxmlformats.org/presentationml/2006/main">
  <p:tag name="KSO_WM_BEAUTIFY_FLAG" val=""/>
</p:tagLst>
</file>

<file path=ppt/tags/tag5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54.xml><?xml version="1.0" encoding="utf-8"?>
<p:tagLst xmlns:p="http://schemas.openxmlformats.org/presentationml/2006/main">
  <p:tag name="KSO_WM_BEAUTIFY_FLAG" val=""/>
</p:tagLst>
</file>

<file path=ppt/tags/tag55.xml><?xml version="1.0" encoding="utf-8"?>
<p:tagLst xmlns:p="http://schemas.openxmlformats.org/presentationml/2006/main">
  <p:tag name="KSO_WM_BEAUTIFY_FLAG" val=""/>
</p:tagLst>
</file>

<file path=ppt/tags/tag56.xml><?xml version="1.0" encoding="utf-8"?>
<p:tagLst xmlns:p="http://schemas.openxmlformats.org/presentationml/2006/main">
  <p:tag name="KSO_WM_DIAGRAM_VIRTUALLY_FRAME" val="{&quot;height&quot;:309.1,&quot;left&quot;:43.9,&quot;top&quot;:133,&quot;width&quot;:890.45}"/>
</p:tagLst>
</file>

<file path=ppt/tags/tag57.xml><?xml version="1.0" encoding="utf-8"?>
<p:tagLst xmlns:p="http://schemas.openxmlformats.org/presentationml/2006/main">
  <p:tag name="KSO_WM_DIAGRAM_VIRTUALLY_FRAME" val="{&quot;height&quot;:309.1,&quot;left&quot;:43.9,&quot;top&quot;:133,&quot;width&quot;:890.45}"/>
</p:tagLst>
</file>

<file path=ppt/tags/tag5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59.xml><?xml version="1.0" encoding="utf-8"?>
<p:tagLst xmlns:p="http://schemas.openxmlformats.org/presentationml/2006/main">
  <p:tag name="KSO_WM_BEAUTIFY_FLAG" val=""/>
</p:tagLst>
</file>

<file path=ppt/tags/tag60.xml><?xml version="1.0" encoding="utf-8"?>
<p:tagLst xmlns:p="http://schemas.openxmlformats.org/presentationml/2006/main">
  <p:tag name="KSO_WM_BEAUTIFY_FLAG" val=""/>
</p:tagLst>
</file>

<file path=ppt/tags/tag61.xml><?xml version="1.0" encoding="utf-8"?>
<p:tagLst xmlns:p="http://schemas.openxmlformats.org/presentationml/2006/main">
  <p:tag name="KSO_WM_BEAUTIFY_FLAG" val=""/>
</p:tagLst>
</file>

<file path=ppt/tags/tag6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63.xml><?xml version="1.0" encoding="utf-8"?>
<p:tagLst xmlns:p="http://schemas.openxmlformats.org/presentationml/2006/main">
  <p:tag name="KSO_WM_BEAUTIFY_FLAG" val=""/>
</p:tagLst>
</file>

<file path=ppt/tags/tag64.xml><?xml version="1.0" encoding="utf-8"?>
<p:tagLst xmlns:p="http://schemas.openxmlformats.org/presentationml/2006/main">
  <p:tag name="KSO_WM_BEAUTIFY_FLAG" val="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66.xml><?xml version="1.0" encoding="utf-8"?>
<p:tagLst xmlns:p="http://schemas.openxmlformats.org/presentationml/2006/main">
  <p:tag name="KSO_WM_BEAUTIFY_FLAG" val=""/>
</p:tagLst>
</file>

<file path=ppt/tags/tag67.xml><?xml version="1.0" encoding="utf-8"?>
<p:tagLst xmlns:p="http://schemas.openxmlformats.org/presentationml/2006/main">
  <p:tag name="KSO_WM_BEAUTIFY_FLAG" val="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69.xml><?xml version="1.0" encoding="utf-8"?>
<p:tagLst xmlns:p="http://schemas.openxmlformats.org/presentationml/2006/main">
  <p:tag name="KSO_WM_BEAUTIFY_FLAG" val=""/>
</p:tagLst>
</file>

<file path=ppt/tags/tag70.xml><?xml version="1.0" encoding="utf-8"?>
<p:tagLst xmlns:p="http://schemas.openxmlformats.org/presentationml/2006/main">
  <p:tag name="KSO_WM_BEAUTIFY_FLAG" val=""/>
</p:tagLst>
</file>

<file path=ppt/tags/tag71.xml><?xml version="1.0" encoding="utf-8"?>
<p:tagLst xmlns:p="http://schemas.openxmlformats.org/presentationml/2006/main">
  <p:tag name="KSO_WM_BEAUTIFY_FLAG" val=""/>
</p:tagLst>
</file>

<file path=ppt/tags/tag72.xml><?xml version="1.0" encoding="utf-8"?>
<p:tagLst xmlns:p="http://schemas.openxmlformats.org/presentationml/2006/main">
  <p:tag name="TABLE_ENDDRAG_ORIGIN_RECT" val="370*540"/>
  <p:tag name="TABLE_ENDDRAG_RECT" val="541*71*370*540"/>
</p:tagLst>
</file>

<file path=ppt/tags/tag7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74.xml><?xml version="1.0" encoding="utf-8"?>
<p:tagLst xmlns:p="http://schemas.openxmlformats.org/presentationml/2006/main">
  <p:tag name="KSO_WM_BEAUTIFY_FLAG" val=""/>
</p:tagLst>
</file>

<file path=ppt/tags/tag7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76.xml><?xml version="1.0" encoding="utf-8"?>
<p:tagLst xmlns:p="http://schemas.openxmlformats.org/presentationml/2006/main">
  <p:tag name="KSO_WM_BEAUTIFY_FLAG" val=""/>
</p:tagLst>
</file>

<file path=ppt/tags/tag77.xml><?xml version="1.0" encoding="utf-8"?>
<p:tagLst xmlns:p="http://schemas.openxmlformats.org/presentationml/2006/main">
  <p:tag name="KSO_WM_BEAUTIFY_FLAG" val=""/>
</p:tagLst>
</file>

<file path=ppt/tags/tag78.xml><?xml version="1.0" encoding="utf-8"?>
<p:tagLst xmlns:p="http://schemas.openxmlformats.org/presentationml/2006/main">
  <p:tag name="KSO_WM_UNIT_PLACING_PICTURE_USER_VIEWPORT" val="{&quot;height&quot;:1539,&quot;width&quot;:39003}"/>
  <p:tag name="KSO_WM_BEAUTIFY_FLAG" val=""/>
</p:tagLst>
</file>

<file path=ppt/tags/tag79.xml><?xml version="1.0" encoding="utf-8"?>
<p:tagLst xmlns:p="http://schemas.openxmlformats.org/presentationml/2006/main">
  <p:tag name="KSO_WM_BEAUTIFY_FLAG" val=""/>
</p:tagLst>
</file>

<file path=ppt/tags/tag8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81.xml><?xml version="1.0" encoding="utf-8"?>
<p:tagLst xmlns:p="http://schemas.openxmlformats.org/presentationml/2006/main">
  <p:tag name="KSO_WPP_MARK_KEY" val="34a5c737-2527-451b-a6cc-313a70f4ce21"/>
  <p:tag name="COMMONDATA" val="eyJoZGlkIjoiOTQ1ZjcwNmNkMTFhMjA1Zjg5NzQyMTQ1MGUxYmIzMWEifQ=="/>
  <p:tag name="commondata" val="eyJoZGlkIjoiMTE5OTlmMmY3Mzc0MTBlODE0YTNlMWY0MTJhZTZiYTYifQ==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ysClr val="windowText" lastClr="000000"/>
      </a:dk1>
      <a:lt1>
        <a:sysClr val="window" lastClr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2005</Words>
  <Application>WPS 演示</Application>
  <PresentationFormat>宽屏</PresentationFormat>
  <Paragraphs>239</Paragraphs>
  <Slides>11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4" baseType="lpstr">
      <vt:lpstr>Arial</vt:lpstr>
      <vt:lpstr>宋体</vt:lpstr>
      <vt:lpstr>Wingdings</vt:lpstr>
      <vt:lpstr>Wingdings</vt:lpstr>
      <vt:lpstr>思源黑体 CN Light</vt:lpstr>
      <vt:lpstr>思源黑体 CN Bold</vt:lpstr>
      <vt:lpstr>思源黑体 CN Medium</vt:lpstr>
      <vt:lpstr>思源黑体 CN Normal</vt:lpstr>
      <vt:lpstr>思源黑体 CN Regular</vt:lpstr>
      <vt:lpstr>微软雅黑</vt:lpstr>
      <vt:lpstr>Arial Unicode MS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十二猪肠</cp:lastModifiedBy>
  <cp:revision>581</cp:revision>
  <dcterms:created xsi:type="dcterms:W3CDTF">2019-06-19T02:08:00Z</dcterms:created>
  <dcterms:modified xsi:type="dcterms:W3CDTF">2026-09-11T07:03:22Z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2052-12.1.0.28505</vt:lpwstr>
  </property>
  <property fmtid="{D5CDD505-2E9C-101B-9397-08002B2CF9AE}" pid="3" name="ICV">
    <vt:lpwstr>90F8AF6B80364056BEBA8919AC3E8623_13</vt:lpwstr>
  </property>
</Properties>
</file>