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0" r:id="rId3"/>
    <p:sldId id="259" r:id="rId4"/>
    <p:sldId id="320" r:id="rId5"/>
    <p:sldId id="321" r:id="rId6"/>
    <p:sldId id="316" r:id="rId7"/>
    <p:sldId id="319" r:id="rId8"/>
    <p:sldId id="332" r:id="rId10"/>
    <p:sldId id="327" r:id="rId11"/>
    <p:sldId id="328" r:id="rId12"/>
    <p:sldId id="329" r:id="rId13"/>
    <p:sldId id="331" r:id="rId14"/>
    <p:sldId id="330" r:id="rId15"/>
    <p:sldId id="262" r:id="rId16"/>
    <p:sldId id="310" r:id="rId17"/>
    <p:sldId id="311" r:id="rId18"/>
    <p:sldId id="333" r:id="rId19"/>
    <p:sldId id="334" r:id="rId20"/>
    <p:sldId id="335" r:id="rId21"/>
    <p:sldId id="336" r:id="rId22"/>
    <p:sldId id="264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F8"/>
    <a:srgbClr val="4F56CE"/>
    <a:srgbClr val="E5F2FF"/>
    <a:srgbClr val="A7B3ED"/>
    <a:srgbClr val="8392E7"/>
    <a:srgbClr val="151EC4"/>
    <a:srgbClr val="1920C5"/>
    <a:srgbClr val="D9EDFF"/>
    <a:srgbClr val="DFEFFF"/>
    <a:srgbClr val="E1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5250" y="2154555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1 拷贝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5" name="图片 4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3" name="图片 2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1 拷贝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5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9.xml"/><Relationship Id="rId2" Type="http://schemas.openxmlformats.org/officeDocument/2006/relationships/image" Target="../media/image25.png"/><Relationship Id="rId1" Type="http://schemas.openxmlformats.org/officeDocument/2006/relationships/tags" Target="../tags/tag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83.xml"/><Relationship Id="rId3" Type="http://schemas.openxmlformats.org/officeDocument/2006/relationships/image" Target="../media/image26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7.xml"/><Relationship Id="rId3" Type="http://schemas.openxmlformats.org/officeDocument/2006/relationships/image" Target="../media/image27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0.xml"/><Relationship Id="rId3" Type="http://schemas.openxmlformats.org/officeDocument/2006/relationships/image" Target="../media/image28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3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9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image" Target="../media/image10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tags" Target="../tags/tag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4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9.xml"/><Relationship Id="rId2" Type="http://schemas.openxmlformats.org/officeDocument/2006/relationships/image" Target="../media/image16.png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D9EDFF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竞价实战体系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D9EDFF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45753" y="3871595"/>
            <a:ext cx="6499860" cy="398780"/>
            <a:chOff x="4869" y="6097"/>
            <a:chExt cx="10236" cy="628"/>
          </a:xfrm>
        </p:grpSpPr>
        <p:sp>
          <p:nvSpPr>
            <p:cNvPr id="10" name="文本框 9"/>
            <p:cNvSpPr txBox="1"/>
            <p:nvPr/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经传多赢投顾：冯锐枭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5564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执业编号：</a:t>
              </a:r>
              <a:r>
                <a:rPr lang="zh-CN" altLang="en-US" sz="200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sym typeface="+mn-ea"/>
                </a:rPr>
                <a:t>A1120623040002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80745" y="1687830"/>
            <a:ext cx="10667365" cy="1014730"/>
          </a:xfrm>
          <a:prstGeom prst="rect">
            <a:avLst/>
          </a:prstGeom>
          <a:noFill/>
          <a:effectLst>
            <a:outerShdw dist="50800" dir="5400000" algn="t" rotWithShape="0">
              <a:srgbClr val="3E51D1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6000">
                <a:gradFill>
                  <a:gsLst>
                    <a:gs pos="0">
                      <a:schemeClr val="bg1"/>
                    </a:gs>
                    <a:gs pos="100000">
                      <a:srgbClr val="DDE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分歧节点，高低切换（</a:t>
            </a:r>
            <a:r>
              <a:rPr lang="en-US" altLang="zh-CN" sz="6000">
                <a:gradFill>
                  <a:gsLst>
                    <a:gs pos="0">
                      <a:schemeClr val="bg1"/>
                    </a:gs>
                    <a:gs pos="100000">
                      <a:srgbClr val="DDE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7.10</a:t>
            </a:r>
            <a:r>
              <a:rPr lang="zh-CN" altLang="en-US" sz="6000">
                <a:gradFill>
                  <a:gsLst>
                    <a:gs pos="0">
                      <a:schemeClr val="bg1"/>
                    </a:gs>
                    <a:gs pos="100000">
                      <a:srgbClr val="DDEEFF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）</a:t>
            </a:r>
            <a:endParaRPr lang="zh-CN" altLang="en-US" sz="6000">
              <a:gradFill>
                <a:gsLst>
                  <a:gs pos="0">
                    <a:schemeClr val="bg1"/>
                  </a:gs>
                  <a:gs pos="100000">
                    <a:srgbClr val="DDEEFF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E5F2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E5F2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E5F2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E5F2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2585" y="5337175"/>
            <a:ext cx="8725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板块回档金叉后尝试卡</a:t>
            </a:r>
            <a:r>
              <a:rPr lang="en-US" altLang="zh-CN" b="1">
                <a:solidFill>
                  <a:srgbClr val="FF0000"/>
                </a:solidFill>
              </a:rPr>
              <a:t>PCB</a:t>
            </a:r>
            <a:r>
              <a:rPr lang="zh-CN" altLang="en-US" b="1">
                <a:solidFill>
                  <a:srgbClr val="FF0000"/>
                </a:solidFill>
              </a:rPr>
              <a:t>、光伏分歧节点回流，但老龙长城军工被潜伏盘兑现大跳水导致板块冲高回落，后市要看新一批领涨先锋能否脱离老龙独立走强带队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所处区域为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捕捞季节金叉初期，流动资金小幅翻红</a:t>
            </a:r>
            <a:r>
              <a:rPr lang="zh-CN" altLang="en-US" b="1">
                <a:solidFill>
                  <a:srgbClr val="FF0000"/>
                </a:solidFill>
              </a:rPr>
              <a:t>，前排能弱转强的话仍然有预期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58580" y="2230120"/>
            <a:ext cx="24326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连板先锋：长春一东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烂板：巨力索具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炸板个股：飞亚达、佳力奇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63035" y="927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>
                <a:solidFill>
                  <a:schemeClr val="bg1"/>
                </a:solidFill>
              </a:rPr>
              <a:t>军工</a:t>
            </a:r>
            <a:endParaRPr lang="zh-CN" sz="24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" y="1946910"/>
            <a:ext cx="3873500" cy="1996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695" y="1010285"/>
            <a:ext cx="4023360" cy="3966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2915" y="5337175"/>
            <a:ext cx="8725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板块本身为超跌反弹，借助利好刺激大高开但日内就被兑现，除非次日情绪核心上玮新材继续大单顶一字，且炸板大面的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lang="zh-CN" altLang="en-US" b="1">
                <a:solidFill>
                  <a:srgbClr val="FF0000"/>
                </a:solidFill>
              </a:rPr>
              <a:t>恒工精密出现弱转强高开高走修复，不然板块进一步发酵的空间相对有限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47810" y="1815465"/>
            <a:ext cx="24326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连板先锋：日发精机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情绪核心：上玮新材（竞价</a:t>
            </a:r>
            <a:r>
              <a:rPr lang="en-US" altLang="zh-CN"/>
              <a:t>30</a:t>
            </a:r>
            <a:r>
              <a:rPr lang="zh-CN" altLang="en-US"/>
              <a:t>多亿大封单）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烂板个股：大丰实业、长华集团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炸板个股：恒工精密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63035" y="927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>
                <a:solidFill>
                  <a:schemeClr val="bg1"/>
                </a:solidFill>
              </a:rPr>
              <a:t>机器人</a:t>
            </a:r>
            <a:endParaRPr lang="zh-CN" sz="24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630045"/>
            <a:ext cx="3796030" cy="2955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753110"/>
            <a:ext cx="4509770" cy="4359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2085" y="4768850"/>
            <a:ext cx="872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日内新热点，具备一定的话题度，资金像尝试打造为苏超一样的独立小题材。不过盘面来看，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lang="zh-CN" altLang="en-US" b="1">
                <a:solidFill>
                  <a:srgbClr val="FF0000"/>
                </a:solidFill>
              </a:rPr>
              <a:t>强于主板，往往意味着更偏向套利属性，持续性仍有待观望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5230" y="2930525"/>
            <a:ext cx="2432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连板先锋：无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63035" y="927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>
                <a:solidFill>
                  <a:schemeClr val="bg1"/>
                </a:solidFill>
              </a:rPr>
              <a:t>周杰伦概念（入驻抖音逻辑）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0" y="2000885"/>
            <a:ext cx="5132705" cy="2470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A7B3ED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A7B3ED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A7B3ED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1435" y="2818130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4400" b="1">
                <a:solidFill>
                  <a:srgbClr val="644242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情绪</a:t>
            </a:r>
            <a:endParaRPr lang="zh-CN" sz="4400" b="1">
              <a:solidFill>
                <a:srgbClr val="644242"/>
              </a:solidFill>
              <a:latin typeface="思源黑体 CN Light" panose="020B0300000000000000" charset="-122"/>
              <a:ea typeface="思源黑体 CN Light" panose="020B03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977265" y="1081405"/>
          <a:ext cx="5118735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45"/>
                <a:gridCol w="1706245"/>
                <a:gridCol w="1706245"/>
              </a:tblGrid>
              <a:tr h="614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上市公司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9</a:t>
                      </a:r>
                      <a:r>
                        <a:rPr lang="zh-CN" altLang="en-US"/>
                        <a:t>日竞价封单金额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9</a:t>
                      </a:r>
                      <a:r>
                        <a:rPr lang="zh-CN" altLang="en-US"/>
                        <a:t>日竞价封单手数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14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上玮新材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38.42</a:t>
                      </a:r>
                      <a:r>
                        <a:rPr lang="zh-CN" altLang="en-US"/>
                        <a:t>亿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411</a:t>
                      </a:r>
                      <a:r>
                        <a:rPr lang="zh-CN" altLang="en-US"/>
                        <a:t>万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14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国投中鲁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19.35</a:t>
                      </a:r>
                      <a:r>
                        <a:rPr lang="zh-CN" altLang="en-US"/>
                        <a:t>亿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108</a:t>
                      </a:r>
                      <a:r>
                        <a:rPr lang="zh-CN" altLang="en-US"/>
                        <a:t>万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14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金安国纪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7.05</a:t>
                      </a:r>
                      <a:r>
                        <a:rPr lang="zh-CN" altLang="en-US"/>
                        <a:t>亿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46</a:t>
                      </a:r>
                      <a:r>
                        <a:rPr lang="zh-CN" altLang="en-US"/>
                        <a:t>万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4014470"/>
            <a:ext cx="5462270" cy="1750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7228840" y="964565"/>
            <a:ext cx="406400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高位梯队</a:t>
            </a:r>
            <a:r>
              <a:rPr lang="en-US" altLang="zh-CN"/>
              <a:t>4</a:t>
            </a:r>
            <a:r>
              <a:rPr lang="zh-CN" altLang="en-US"/>
              <a:t>进</a:t>
            </a:r>
            <a:r>
              <a:rPr lang="en-US" altLang="zh-CN"/>
              <a:t>5</a:t>
            </a:r>
            <a:r>
              <a:rPr lang="zh-CN" altLang="en-US"/>
              <a:t>出现</a:t>
            </a:r>
            <a:r>
              <a:rPr lang="en-US" altLang="zh-CN"/>
              <a:t>100%</a:t>
            </a:r>
            <a:r>
              <a:rPr lang="zh-CN" altLang="en-US"/>
              <a:t>晋级，正常第二天会有掉队品种，高度梯队偏向分歧节奏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封单方面，周三重组复牌大单一字的上玮新材竞价</a:t>
            </a:r>
            <a:r>
              <a:rPr lang="en-US" altLang="zh-CN"/>
              <a:t>38</a:t>
            </a:r>
            <a:r>
              <a:rPr lang="zh-CN" altLang="en-US"/>
              <a:t>亿封单成为支撑日内情绪的核心，但对应的机器人板块高开低走没能进一步发酵，那第二天正常来说封单会减少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如果仍然维持</a:t>
            </a:r>
            <a:r>
              <a:rPr lang="en-US" altLang="zh-CN" b="1">
                <a:solidFill>
                  <a:srgbClr val="FF0000"/>
                </a:solidFill>
              </a:rPr>
              <a:t>30</a:t>
            </a:r>
            <a:r>
              <a:rPr lang="zh-CN" altLang="en-US" b="1">
                <a:solidFill>
                  <a:srgbClr val="FF0000"/>
                </a:solidFill>
              </a:rPr>
              <a:t>亿左右的竞价封单，那么分歧就相对温和，人气股日内也还有机会给到脉冲节点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如果直接掉到</a:t>
            </a:r>
            <a:r>
              <a:rPr lang="en-US" altLang="zh-CN" b="1">
                <a:solidFill>
                  <a:srgbClr val="FF0000"/>
                </a:solidFill>
              </a:rPr>
              <a:t>20</a:t>
            </a:r>
            <a:r>
              <a:rPr lang="zh-CN" altLang="en-US" b="1">
                <a:solidFill>
                  <a:srgbClr val="FF0000"/>
                </a:solidFill>
              </a:rPr>
              <a:t>亿甚至更低的封单，那么短线分歧就会比较大，一些竞价走弱的个股就要警惕日内回撤风险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A7B3ED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A7B3ED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A7B3ED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95295" y="2818130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4400" b="1">
                <a:solidFill>
                  <a:srgbClr val="644242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策略</a:t>
            </a:r>
            <a:endParaRPr lang="zh-CN" sz="4400" b="1">
              <a:solidFill>
                <a:srgbClr val="644242"/>
              </a:solidFill>
              <a:latin typeface="思源黑体 CN Light" panose="020B0300000000000000" charset="-122"/>
              <a:ea typeface="思源黑体 CN Light" panose="020B03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628900" y="0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竞价转弱图形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2950" y="2178050"/>
            <a:ext cx="1426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85" y="1579245"/>
            <a:ext cx="9316085" cy="2339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2488565" y="4375785"/>
            <a:ext cx="7934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如果竞价仍然有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亿以上大单，那么一些人气股竞价低开还有脉冲离场机会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如果无竞价大封单，个股竞价转弱就需要警惕资金直接兑现的风险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628900" y="0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竞价转强图形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2950" y="2178050"/>
            <a:ext cx="1426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88565" y="4375785"/>
            <a:ext cx="7934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如果竞价仍然有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亿以上大单，弱转强高开的人气股，偏低位的有换手晋级可能，中高位容易诱多（特别是量弱的竞价弱转强高开）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如果无竞价大封单，个股竞价转强就需要警惕资金诱多的风险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80" y="1710055"/>
            <a:ext cx="10658475" cy="2219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628900" y="0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涨停试盘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2950" y="2178050"/>
            <a:ext cx="1426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64235" y="886460"/>
            <a:ext cx="10283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主力逻辑：涨停试盘是</a:t>
            </a:r>
            <a:r>
              <a:rPr lang="zh-CN" altLang="en-US" b="1">
                <a:solidFill>
                  <a:srgbClr val="FF0000"/>
                </a:solidFill>
              </a:rPr>
              <a:t>主力为了测试涨停板上的抛压大小，以及恐慌下的抛压大小</a:t>
            </a:r>
            <a:r>
              <a:rPr lang="zh-CN" altLang="en-US"/>
              <a:t>。如果涨停板上抛压小，且开板后主动砸到小高开只有零星卖盘，开盘后有望换手走强；如果涨停板上抛压比较重，且开板后出现密集抛压，开盘后容易诱多回落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" y="1904365"/>
            <a:ext cx="5391150" cy="4291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05" y="1903730"/>
            <a:ext cx="5183505" cy="4293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628900" y="0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跌停试盘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2950" y="2178050"/>
            <a:ext cx="1426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64235" y="886460"/>
            <a:ext cx="10283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主力逻辑：跌停试盘是</a:t>
            </a:r>
            <a:r>
              <a:rPr lang="zh-CN" altLang="en-US" b="1">
                <a:solidFill>
                  <a:srgbClr val="FF0000"/>
                </a:solidFill>
              </a:rPr>
              <a:t>主力为了测试跌停板上的承接，以及恐慌下的抛压大小</a:t>
            </a:r>
            <a:r>
              <a:rPr lang="zh-CN" altLang="en-US"/>
              <a:t>。如果跌停板附近承接强且抛压较轻，容易出现低开高走；如果跌停板附近承接弱且抛压较重，容易继续分化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" y="1666875"/>
            <a:ext cx="3940810" cy="453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40" y="1662430"/>
            <a:ext cx="4083050" cy="4534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44170" y="1649730"/>
            <a:ext cx="144399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承接强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4940" y="1666875"/>
            <a:ext cx="144399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抛压小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11958"/>
          <a:stretch>
            <a:fillRect/>
          </a:stretch>
        </p:blipFill>
        <p:spPr>
          <a:xfrm>
            <a:off x="8047990" y="1662430"/>
            <a:ext cx="3842385" cy="4533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307705" y="1649730"/>
            <a:ext cx="200660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承接弱，抛压重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4430395" y="2745740"/>
            <a:ext cx="6361430" cy="2675890"/>
            <a:chOff x="7105" y="3208"/>
            <a:chExt cx="10018" cy="4214"/>
          </a:xfrm>
        </p:grpSpPr>
        <p:grpSp>
          <p:nvGrpSpPr>
            <p:cNvPr id="22" name="组合 21"/>
            <p:cNvGrpSpPr/>
            <p:nvPr>
              <p:custDataLst>
                <p:tags r:id="rId2"/>
              </p:custDataLst>
            </p:nvPr>
          </p:nvGrpSpPr>
          <p:grpSpPr>
            <a:xfrm>
              <a:off x="7233" y="3208"/>
              <a:ext cx="9890" cy="1352"/>
              <a:chOff x="7969" y="1768"/>
              <a:chExt cx="9890" cy="1352"/>
            </a:xfrm>
          </p:grpSpPr>
          <p:pic>
            <p:nvPicPr>
              <p:cNvPr id="4" name="图片 3" descr="组 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7969" y="1768"/>
                <a:ext cx="9890" cy="1352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494" y="1949"/>
                <a:ext cx="701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sz="2400" b="1">
                    <a:solidFill>
                      <a:srgbClr val="644242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+mn-ea"/>
                  </a:rPr>
                  <a:t>题材</a:t>
                </a:r>
                <a:endParaRPr lang="zh-CN" sz="2400" b="1">
                  <a:solidFill>
                    <a:srgbClr val="644242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+mn-ea"/>
                </a:endParaRPr>
              </a:p>
            </p:txBody>
          </p:sp>
          <p:sp>
            <p:nvSpPr>
              <p:cNvPr id="6" name="文本框 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160" y="1944"/>
                <a:ext cx="233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>
                    <a:solidFill>
                      <a:srgbClr val="FFFCD8"/>
                    </a:solidFill>
                    <a:latin typeface="思源黑体 Medium" panose="020B0600000000000000" charset="-122"/>
                    <a:ea typeface="思源黑体 Medium" panose="020B0600000000000000" charset="-122"/>
                  </a:rPr>
                  <a:t>第二章</a:t>
                </a:r>
                <a:endParaRPr lang="zh-CN" altLang="en-US" sz="2800">
                  <a:solidFill>
                    <a:srgbClr val="FFFCD8"/>
                  </a:solidFill>
                  <a:latin typeface="思源黑体 Medium" panose="020B0600000000000000" charset="-122"/>
                  <a:ea typeface="思源黑体 Medium" panose="020B0600000000000000" charset="-122"/>
                </a:endParaRPr>
              </a:p>
            </p:txBody>
          </p:sp>
        </p:grpSp>
        <p:grpSp>
          <p:nvGrpSpPr>
            <p:cNvPr id="24" name="组合 23"/>
            <p:cNvGrpSpPr/>
            <p:nvPr>
              <p:custDataLst>
                <p:tags r:id="rId7"/>
              </p:custDataLst>
            </p:nvPr>
          </p:nvGrpSpPr>
          <p:grpSpPr>
            <a:xfrm>
              <a:off x="7233" y="4639"/>
              <a:ext cx="9890" cy="1352"/>
              <a:chOff x="7969" y="1768"/>
              <a:chExt cx="9890" cy="1352"/>
            </a:xfrm>
          </p:grpSpPr>
          <p:pic>
            <p:nvPicPr>
              <p:cNvPr id="25" name="图片 24" descr="组 1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7969" y="1768"/>
                <a:ext cx="9890" cy="1352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0494" y="1949"/>
                <a:ext cx="723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sz="2400" b="1">
                    <a:solidFill>
                      <a:srgbClr val="644242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+mn-ea"/>
                  </a:rPr>
                  <a:t>情绪</a:t>
                </a:r>
                <a:endParaRPr lang="zh-CN" sz="2400" b="1">
                  <a:solidFill>
                    <a:srgbClr val="644242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+mn-ea"/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160" y="1944"/>
                <a:ext cx="2333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>
                    <a:solidFill>
                      <a:srgbClr val="FFFCD8"/>
                    </a:solidFill>
                    <a:latin typeface="思源黑体 Medium" panose="020B0600000000000000" charset="-122"/>
                    <a:ea typeface="思源黑体 Medium" panose="020B0600000000000000" charset="-122"/>
                  </a:rPr>
                  <a:t>第三章</a:t>
                </a:r>
                <a:endParaRPr lang="zh-CN" altLang="en-US" sz="2800">
                  <a:solidFill>
                    <a:srgbClr val="FFFCD8"/>
                  </a:solidFill>
                  <a:latin typeface="思源黑体 Medium" panose="020B0600000000000000" charset="-122"/>
                  <a:ea typeface="思源黑体 Medium" panose="020B0600000000000000" charset="-122"/>
                </a:endParaRPr>
              </a:p>
            </p:txBody>
          </p:sp>
        </p:grpSp>
        <p:pic>
          <p:nvPicPr>
            <p:cNvPr id="2" name="图片 1" descr="组 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5" y="6070"/>
              <a:ext cx="9890" cy="1352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>
              <p:custDataLst>
                <p:tags r:id="rId12"/>
              </p:custDataLst>
            </p:nvPr>
          </p:nvSpPr>
          <p:spPr>
            <a:xfrm>
              <a:off x="9535" y="6321"/>
              <a:ext cx="72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2400" b="1">
                  <a:solidFill>
                    <a:srgbClr val="644242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 </a:t>
              </a:r>
              <a:r>
                <a:rPr lang="zh-CN" altLang="en-US" sz="2400" b="1">
                  <a:solidFill>
                    <a:srgbClr val="644242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策略</a:t>
              </a:r>
              <a:endParaRPr lang="zh-CN" altLang="en-US" sz="2400" b="1">
                <a:solidFill>
                  <a:srgbClr val="644242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3"/>
              </p:custDataLst>
            </p:nvPr>
          </p:nvSpPr>
          <p:spPr>
            <a:xfrm>
              <a:off x="7233" y="6358"/>
              <a:ext cx="233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rgbClr val="FFFCD8"/>
                  </a:solidFill>
                  <a:latin typeface="思源黑体 Medium" panose="020B0600000000000000" charset="-122"/>
                  <a:ea typeface="思源黑体 Medium" panose="020B0600000000000000" charset="-122"/>
                </a:rPr>
                <a:t>第四章</a:t>
              </a:r>
              <a:endParaRPr lang="zh-CN" altLang="en-US" sz="2800">
                <a:solidFill>
                  <a:srgbClr val="FFFCD8"/>
                </a:solidFill>
                <a:latin typeface="思源黑体 Medium" panose="020B0600000000000000" charset="-122"/>
                <a:ea typeface="思源黑体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11675" y="1885950"/>
            <a:ext cx="6280150" cy="858520"/>
            <a:chOff x="7433" y="2538"/>
            <a:chExt cx="9890" cy="1352"/>
          </a:xfrm>
        </p:grpSpPr>
        <p:pic>
          <p:nvPicPr>
            <p:cNvPr id="9" name="图片 8" descr="组 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433" y="2538"/>
              <a:ext cx="9890" cy="135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15"/>
              </p:custDataLst>
            </p:nvPr>
          </p:nvSpPr>
          <p:spPr>
            <a:xfrm>
              <a:off x="9958" y="2719"/>
              <a:ext cx="701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sz="2400" b="1">
                  <a:solidFill>
                    <a:srgbClr val="644242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指数</a:t>
              </a:r>
              <a:endParaRPr lang="zh-CN" sz="2400" b="1">
                <a:solidFill>
                  <a:srgbClr val="644242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6"/>
              </p:custDataLst>
            </p:nvPr>
          </p:nvSpPr>
          <p:spPr>
            <a:xfrm>
              <a:off x="7624" y="2714"/>
              <a:ext cx="233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>
                  <a:solidFill>
                    <a:srgbClr val="FFFCD8"/>
                  </a:solidFill>
                  <a:latin typeface="思源黑体 Medium" panose="020B0600000000000000" charset="-122"/>
                  <a:ea typeface="思源黑体 Medium" panose="020B0600000000000000" charset="-122"/>
                </a:rPr>
                <a:t>第一章</a:t>
              </a:r>
              <a:endParaRPr lang="zh-CN" altLang="en-US" sz="2800">
                <a:solidFill>
                  <a:srgbClr val="FFFCD8"/>
                </a:solidFill>
                <a:latin typeface="思源黑体 Medium" panose="020B0600000000000000" charset="-122"/>
                <a:ea typeface="思源黑体 Medium" panose="020B0600000000000000" charset="-122"/>
              </a:endParaRPr>
            </a:p>
          </p:txBody>
        </p:sp>
      </p:grpSp>
    </p:spTree>
    <p:custDataLst>
      <p:tags r:id="rId1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A7B3ED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A7B3ED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8580" y="2884170"/>
            <a:ext cx="6974840" cy="935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4400" b="1">
                <a:solidFill>
                  <a:srgbClr val="644242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指数</a:t>
            </a:r>
            <a:endParaRPr lang="zh-CN" sz="4400" b="1">
              <a:solidFill>
                <a:srgbClr val="644242"/>
              </a:solidFill>
              <a:latin typeface="思源黑体 CN Light" panose="020B0300000000000000" charset="-122"/>
              <a:ea typeface="思源黑体 CN Light" panose="020B03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80" y="831215"/>
            <a:ext cx="4845685" cy="5436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1085850"/>
            <a:ext cx="3269615" cy="1788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683375" y="316420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竞价情绪如果转强，金叉第三天以寻找脉冲高点高抛</a:t>
            </a:r>
            <a:r>
              <a:rPr lang="en-US" altLang="zh-CN"/>
              <a:t>/</a:t>
            </a:r>
            <a:r>
              <a:rPr lang="zh-CN" altLang="en-US"/>
              <a:t>做</a:t>
            </a:r>
            <a:r>
              <a:rPr lang="en-US" altLang="zh-CN"/>
              <a:t>T</a:t>
            </a:r>
            <a:r>
              <a:rPr lang="zh-CN" altLang="en-US"/>
              <a:t>为主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竞价情绪如果转弱，盘中分歧回档具备低吸博弈性价比（</a:t>
            </a:r>
            <a:r>
              <a:rPr lang="zh-CN" altLang="en-US" b="1">
                <a:solidFill>
                  <a:srgbClr val="FF0000"/>
                </a:solidFill>
              </a:rPr>
              <a:t>以回档十字星和搓揉线为主</a:t>
            </a:r>
            <a:r>
              <a:rPr lang="zh-CN" altLang="en-US"/>
              <a:t>）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155" y="5018405"/>
            <a:ext cx="4282440" cy="1249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A7B3ED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A7B3ED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A7B3ED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8580" y="2884170"/>
            <a:ext cx="6974840" cy="935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4400" b="1">
                <a:solidFill>
                  <a:srgbClr val="644242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题材</a:t>
            </a:r>
            <a:endParaRPr lang="zh-CN" sz="4400" b="1">
              <a:solidFill>
                <a:srgbClr val="644242"/>
              </a:solidFill>
              <a:latin typeface="思源黑体 CN Light" panose="020B0300000000000000" charset="-122"/>
              <a:ea typeface="思源黑体 CN Light" panose="020B03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2335" y="5640705"/>
            <a:ext cx="872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指数主要锚定大金融，如果前排没有继续加速且炸板个股无修复（弱转强带量高开或低开快速翻红），那么就代表指数暂时放弃继续上攻</a:t>
            </a:r>
            <a:r>
              <a:rPr lang="en-US" altLang="zh-CN" b="1">
                <a:solidFill>
                  <a:srgbClr val="FF0000"/>
                </a:solidFill>
              </a:rPr>
              <a:t>3500</a:t>
            </a:r>
            <a:r>
              <a:rPr lang="zh-CN" altLang="en-US" b="1">
                <a:solidFill>
                  <a:srgbClr val="FF0000"/>
                </a:solidFill>
              </a:rPr>
              <a:t>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056005"/>
            <a:ext cx="4198620" cy="4387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135" y="1056640"/>
            <a:ext cx="4473575" cy="4386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9753600" y="2133600"/>
            <a:ext cx="19411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连板先锋：大智慧、金时科技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炸板个股：永安期货、湘财股份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63035" y="927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大金融</a:t>
            </a:r>
            <a:r>
              <a:rPr lang="en-US" altLang="zh-CN" sz="2400" b="1">
                <a:solidFill>
                  <a:schemeClr val="bg1"/>
                </a:solidFill>
              </a:rPr>
              <a:t>/</a:t>
            </a:r>
            <a:r>
              <a:rPr lang="zh-CN" altLang="en-US" sz="2400" b="1">
                <a:solidFill>
                  <a:schemeClr val="bg1"/>
                </a:solidFill>
              </a:rPr>
              <a:t>区块链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0535" y="5561330"/>
            <a:ext cx="8725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涨幅龙头恒宝股份来到卡</a:t>
            </a:r>
            <a:r>
              <a:rPr lang="en-US" altLang="zh-CN" b="1">
                <a:solidFill>
                  <a:srgbClr val="FF0000"/>
                </a:solidFill>
              </a:rPr>
              <a:t>“30</a:t>
            </a:r>
            <a:r>
              <a:rPr lang="zh-CN" altLang="en-US" b="1">
                <a:solidFill>
                  <a:srgbClr val="FF0000"/>
                </a:solidFill>
              </a:rPr>
              <a:t>天累计偏离指数</a:t>
            </a:r>
            <a:r>
              <a:rPr lang="en-US" altLang="zh-CN" b="1">
                <a:solidFill>
                  <a:srgbClr val="FF0000"/>
                </a:solidFill>
              </a:rPr>
              <a:t>200%”</a:t>
            </a:r>
            <a:r>
              <a:rPr lang="zh-CN" altLang="en-US" b="1">
                <a:solidFill>
                  <a:srgbClr val="FF0000"/>
                </a:solidFill>
              </a:rPr>
              <a:t>异动的最后一天，随机性非常强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不管是最后一天压不住异动，还是压住异动后突破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补涨，都有可能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63035" y="927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大金融</a:t>
            </a:r>
            <a:r>
              <a:rPr lang="en-US" altLang="zh-CN" sz="2400" b="1">
                <a:solidFill>
                  <a:schemeClr val="bg1"/>
                </a:solidFill>
              </a:rPr>
              <a:t>/</a:t>
            </a:r>
            <a:r>
              <a:rPr lang="zh-CN" altLang="en-US" sz="2400" b="1">
                <a:solidFill>
                  <a:schemeClr val="bg1"/>
                </a:solidFill>
              </a:rPr>
              <a:t>区块链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30" y="780415"/>
            <a:ext cx="8740140" cy="46177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1600" y="5157470"/>
            <a:ext cx="9896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如果一字小票拓日新能竞价能加单顶一字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7.10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竞价封单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2.90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亿）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身位板华光环能水上承接住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亿左右的抛压，或拓日新能出现充分换手回封的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高标正反馈，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那板块还有再次活跃的空间；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如果连板先锋明显走弱趋于断板，那么板块分歧还会加大，博弈节点需要后置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40570" y="2133600"/>
            <a:ext cx="2167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连板先锋：华光环能、拓日新能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炸板个股：亚玛顿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63035" y="927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400" b="1">
                <a:solidFill>
                  <a:schemeClr val="bg1"/>
                </a:solidFill>
              </a:rPr>
              <a:t>光伏</a:t>
            </a:r>
            <a:r>
              <a:rPr lang="en-US" altLang="zh-CN" sz="2400" b="1">
                <a:solidFill>
                  <a:schemeClr val="bg1"/>
                </a:solidFill>
              </a:rPr>
              <a:t>/</a:t>
            </a:r>
            <a:r>
              <a:rPr lang="zh-CN" altLang="en-US" sz="2400" b="1">
                <a:solidFill>
                  <a:schemeClr val="bg1"/>
                </a:solidFill>
              </a:rPr>
              <a:t>反内卷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" y="966470"/>
            <a:ext cx="4330700" cy="4064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15" y="966470"/>
            <a:ext cx="3807460" cy="4064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2585" y="5337175"/>
            <a:ext cx="8725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>
                <a:solidFill>
                  <a:srgbClr val="FF0000"/>
                </a:solidFill>
              </a:rPr>
              <a:t>资金持续翻红新高非常强势，但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捕捞季节已经金叉反弹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个交易日</a:t>
            </a:r>
            <a:r>
              <a:rPr lang="zh-CN" altLang="en-US" b="1">
                <a:solidFill>
                  <a:srgbClr val="FF0000"/>
                </a:solidFill>
              </a:rPr>
              <a:t>，短线上攻动能有所减弱。高位震荡十字星，形态上第二天要弱转强才行，但市场节点很难支持弱转强，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所以最好走个冲高回落的倒锤头线，那么尾盘或明天竞价就是个性价比节点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60510" y="2230120"/>
            <a:ext cx="24326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连板先锋：金安国纪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炸板个股：九鼎新材、宏和科技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63035" y="927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solidFill>
                  <a:schemeClr val="bg1"/>
                </a:solidFill>
              </a:rPr>
              <a:t>PCB/</a:t>
            </a:r>
            <a:r>
              <a:rPr lang="zh-CN" altLang="en-US" sz="2400" b="1">
                <a:solidFill>
                  <a:schemeClr val="bg1"/>
                </a:solidFill>
              </a:rPr>
              <a:t>玻纤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7020"/>
            <a:ext cx="4191000" cy="2872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025525"/>
            <a:ext cx="3795395" cy="39357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DIAGRAM_VIRTUALLY_FRAME" val="{&quot;height&quot;:374.9,&quot;left&quot;:348.85,&quot;top&quot;:116.9,&quot;width&quot;:507.3}"/>
</p:tagLst>
</file>

<file path=ppt/tags/tag47.xml><?xml version="1.0" encoding="utf-8"?>
<p:tagLst xmlns:p="http://schemas.openxmlformats.org/presentationml/2006/main">
  <p:tag name="KSO_WM_DIAGRAM_VIRTUALLY_FRAME" val="{&quot;height&quot;:300.4,&quot;left&quot;:360.9,&quot;top&quot;:125.4,&quot;width&quot;:500.65}"/>
</p:tagLst>
</file>

<file path=ppt/tags/tag48.xml><?xml version="1.0" encoding="utf-8"?>
<p:tagLst xmlns:p="http://schemas.openxmlformats.org/presentationml/2006/main">
  <p:tag name="KSO_WM_BEAUTIFY_FLAG" val="#wm#"/>
  <p:tag name="KSO_WM_UNIT_TYPE" val="l_h_i"/>
  <p:tag name="KSO_WM_UNIT_INDEX" val="1_1_1"/>
  <p:tag name="KSO_WM_UNIT_ID" val="diagram19882022_4*l_h_i*1_1_1"/>
  <p:tag name="KSO_WM_TEMPLATE_INDEX" val="19882022"/>
  <p:tag name="KSO_WM_TAG_VERSION" val="2.0"/>
  <p:tag name="KSO_WM_DIAGRAM_GROUP_CODE" val="l1-1"/>
  <p:tag name="KSO_WM_DIAGRAM_VIRTUALLY_FRAME" val="{&quot;height&quot;:374.9,&quot;left&quot;:348.85,&quot;top&quot;:116.9,&quot;width&quot;:507.3}"/>
</p:tagLst>
</file>

<file path=ppt/tags/tag49.xml><?xml version="1.0" encoding="utf-8"?>
<p:tagLst xmlns:p="http://schemas.openxmlformats.org/presentationml/2006/main">
  <p:tag name="KSO_WM_BEAUTIFY_FLAG" val="#wm#"/>
  <p:tag name="KSO_WM_UNIT_TYPE" val="l_h_a"/>
  <p:tag name="KSO_WM_UNIT_INDEX" val="1_1_1"/>
  <p:tag name="KSO_WM_UNIT_ID" val="diagram19882022_4*l_h_a*1_1_1"/>
  <p:tag name="KSO_WM_TEMPLATE_INDEX" val="19882022"/>
  <p:tag name="KSO_WM_TAG_VERSION" val="2.0"/>
  <p:tag name="KSO_WM_DIAGRAM_GROUP_CODE" val="l1-1"/>
  <p:tag name="KSO_WM_DIAGRAM_VIRTUALLY_FRAME" val="{&quot;height&quot;:374.9,&quot;left&quot;:348.85,&quot;top&quot;:116.9,&quot;width&quot;:507.3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UNIT_TYPE" val="l_h_f"/>
  <p:tag name="KSO_WM_UNIT_INDEX" val="1_1_1"/>
  <p:tag name="KSO_WM_UNIT_ID" val="diagram19882022_4*l_h_f*1_1_1"/>
  <p:tag name="KSO_WM_TEMPLATE_INDEX" val="19882022"/>
  <p:tag name="KSO_WM_TAG_VERSION" val="2.0"/>
  <p:tag name="KSO_WM_DIAGRAM_GROUP_CODE" val="l1-1"/>
  <p:tag name="KSO_WM_DIAGRAM_VIRTUALLY_FRAME" val="{&quot;height&quot;:374.9,&quot;left&quot;:348.85,&quot;top&quot;:116.9,&quot;width&quot;:507.3}"/>
</p:tagLst>
</file>

<file path=ppt/tags/tag51.xml><?xml version="1.0" encoding="utf-8"?>
<p:tagLst xmlns:p="http://schemas.openxmlformats.org/presentationml/2006/main">
  <p:tag name="KSO_WM_DIAGRAM_VIRTUALLY_FRAME" val="{&quot;height&quot;:300.4,&quot;left&quot;:360.9,&quot;top&quot;:125.4,&quot;width&quot;:500.65}"/>
</p:tagLst>
</file>

<file path=ppt/tags/tag52.xml><?xml version="1.0" encoding="utf-8"?>
<p:tagLst xmlns:p="http://schemas.openxmlformats.org/presentationml/2006/main">
  <p:tag name="KSO_WM_BEAUTIFY_FLAG" val="#wm#"/>
  <p:tag name="KSO_WM_UNIT_TYPE" val="l_h_i"/>
  <p:tag name="KSO_WM_UNIT_INDEX" val="1_2_1"/>
  <p:tag name="KSO_WM_UNIT_ID" val="diagram19882022_4*l_h_i*1_2_1"/>
  <p:tag name="KSO_WM_TEMPLATE_INDEX" val="19882022"/>
  <p:tag name="KSO_WM_TAG_VERSION" val="2.0"/>
  <p:tag name="KSO_WM_DIAGRAM_GROUP_CODE" val="l1-1"/>
  <p:tag name="KSO_WM_DIAGRAM_VIRTUALLY_FRAME" val="{&quot;height&quot;:374.9,&quot;left&quot;:348.85,&quot;top&quot;:116.9,&quot;width&quot;:507.3}"/>
</p:tagLst>
</file>

<file path=ppt/tags/tag53.xml><?xml version="1.0" encoding="utf-8"?>
<p:tagLst xmlns:p="http://schemas.openxmlformats.org/presentationml/2006/main">
  <p:tag name="KSO_WM_BEAUTIFY_FLAG" val="#wm#"/>
  <p:tag name="KSO_WM_UNIT_TYPE" val="l_h_a"/>
  <p:tag name="KSO_WM_UNIT_INDEX" val="1_2_1"/>
  <p:tag name="KSO_WM_UNIT_ID" val="diagram19882022_4*l_h_a*1_2_1"/>
  <p:tag name="KSO_WM_TEMPLATE_INDEX" val="19882022"/>
  <p:tag name="KSO_WM_TAG_VERSION" val="2.0"/>
  <p:tag name="KSO_WM_DIAGRAM_GROUP_CODE" val="l1-1"/>
  <p:tag name="KSO_WM_DIAGRAM_VIRTUALLY_FRAME" val="{&quot;height&quot;:374.9,&quot;left&quot;:348.85,&quot;top&quot;:116.9,&quot;width&quot;:507.3}"/>
</p:tagLst>
</file>

<file path=ppt/tags/tag54.xml><?xml version="1.0" encoding="utf-8"?>
<p:tagLst xmlns:p="http://schemas.openxmlformats.org/presentationml/2006/main">
  <p:tag name="KSO_WM_BEAUTIFY_FLAG" val="#wm#"/>
  <p:tag name="KSO_WM_UNIT_TYPE" val="l_h_f"/>
  <p:tag name="KSO_WM_UNIT_INDEX" val="1_2_1"/>
  <p:tag name="KSO_WM_UNIT_ID" val="diagram19882022_4*l_h_f*1_2_1"/>
  <p:tag name="KSO_WM_TEMPLATE_INDEX" val="19882022"/>
  <p:tag name="KSO_WM_TAG_VERSION" val="2.0"/>
  <p:tag name="KSO_WM_DIAGRAM_GROUP_CODE" val="l1-1"/>
  <p:tag name="KSO_WM_DIAGRAM_VIRTUALLY_FRAME" val="{&quot;height&quot;:374.9,&quot;left&quot;:348.85,&quot;top&quot;:116.9,&quot;width&quot;:507.3}"/>
</p:tagLst>
</file>

<file path=ppt/tags/tag55.xml><?xml version="1.0" encoding="utf-8"?>
<p:tagLst xmlns:p="http://schemas.openxmlformats.org/presentationml/2006/main">
  <p:tag name="KSO_WM_UNIT_TYPE" val="l_h_i"/>
  <p:tag name="KSO_WM_UNIT_INDEX" val="1_2_1"/>
  <p:tag name="KSO_WM_UNIT_ID" val="diagram19882022_4*l_h_i*1_2_1"/>
  <p:tag name="KSO_WM_TEMPLATE_INDEX" val="19882022"/>
  <p:tag name="KSO_WM_TAG_VERSION" val="2.0"/>
  <p:tag name="KSO_WM_DIAGRAM_GROUP_CODE" val="l1-1"/>
  <p:tag name="KSO_WM_DIAGRAM_VIRTUALLY_FRAME" val="{&quot;height&quot;:300.4,&quot;left&quot;:360.9,&quot;top&quot;:125.4,&quot;width&quot;:500.65}"/>
</p:tagLst>
</file>

<file path=ppt/tags/tag56.xml><?xml version="1.0" encoding="utf-8"?>
<p:tagLst xmlns:p="http://schemas.openxmlformats.org/presentationml/2006/main">
  <p:tag name="KSO_WM_UNIT_TYPE" val="l_h_a"/>
  <p:tag name="KSO_WM_UNIT_INDEX" val="1_2_1"/>
  <p:tag name="KSO_WM_UNIT_ID" val="diagram19882022_4*l_h_a*1_2_1"/>
  <p:tag name="KSO_WM_TEMPLATE_INDEX" val="19882022"/>
  <p:tag name="KSO_WM_TAG_VERSION" val="2.0"/>
  <p:tag name="KSO_WM_DIAGRAM_GROUP_CODE" val="l1-1"/>
  <p:tag name="KSO_WM_DIAGRAM_VIRTUALLY_FRAME" val="{&quot;height&quot;:300.4,&quot;left&quot;:360.9,&quot;top&quot;:125.4,&quot;width&quot;:500.65}"/>
</p:tagLst>
</file>

<file path=ppt/tags/tag57.xml><?xml version="1.0" encoding="utf-8"?>
<p:tagLst xmlns:p="http://schemas.openxmlformats.org/presentationml/2006/main">
  <p:tag name="KSO_WM_UNIT_TYPE" val="l_h_f"/>
  <p:tag name="KSO_WM_UNIT_INDEX" val="1_2_1"/>
  <p:tag name="KSO_WM_UNIT_ID" val="diagram19882022_4*l_h_f*1_2_1"/>
  <p:tag name="KSO_WM_TEMPLATE_INDEX" val="19882022"/>
  <p:tag name="KSO_WM_TAG_VERSION" val="2.0"/>
  <p:tag name="KSO_WM_DIAGRAM_GROUP_CODE" val="l1-1"/>
  <p:tag name="KSO_WM_DIAGRAM_VIRTUALLY_FRAME" val="{&quot;height&quot;:300.4,&quot;left&quot;:360.9,&quot;top&quot;:125.4,&quot;width&quot;:500.65}"/>
</p:tagLst>
</file>

<file path=ppt/tags/tag58.xml><?xml version="1.0" encoding="utf-8"?>
<p:tagLst xmlns:p="http://schemas.openxmlformats.org/presentationml/2006/main">
  <p:tag name="KSO_WM_UNIT_TYPE" val="l_h_i"/>
  <p:tag name="KSO_WM_UNIT_INDEX" val="1_1_1"/>
  <p:tag name="KSO_WM_UNIT_ID" val="diagram19882022_4*l_h_i*1_1_1"/>
  <p:tag name="KSO_WM_TEMPLATE_INDEX" val="19882022"/>
  <p:tag name="KSO_WM_TAG_VERSION" val="2.0"/>
  <p:tag name="KSO_WM_DIAGRAM_GROUP_CODE" val="l1-1"/>
  <p:tag name="KSO_WM_DIAGRAM_VIRTUALLY_FRAME" val="{&quot;height&quot;:219.5,&quot;left&quot;:355.25,&quot;top&quot;:116.9,&quot;width&quot;:500.9}"/>
</p:tagLst>
</file>

<file path=ppt/tags/tag59.xml><?xml version="1.0" encoding="utf-8"?>
<p:tagLst xmlns:p="http://schemas.openxmlformats.org/presentationml/2006/main">
  <p:tag name="KSO_WM_UNIT_TYPE" val="l_h_a"/>
  <p:tag name="KSO_WM_UNIT_INDEX" val="1_1_1"/>
  <p:tag name="KSO_WM_UNIT_ID" val="diagram19882022_4*l_h_a*1_1_1"/>
  <p:tag name="KSO_WM_TEMPLATE_INDEX" val="19882022"/>
  <p:tag name="KSO_WM_TAG_VERSION" val="2.0"/>
  <p:tag name="KSO_WM_DIAGRAM_GROUP_CODE" val="l1-1"/>
  <p:tag name="KSO_WM_DIAGRAM_VIRTUALLY_FRAME" val="{&quot;height&quot;:219.5,&quot;left&quot;:355.25,&quot;top&quot;:116.9,&quot;width&quot;:500.9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YPE" val="l_h_f"/>
  <p:tag name="KSO_WM_UNIT_INDEX" val="1_1_1"/>
  <p:tag name="KSO_WM_UNIT_ID" val="diagram19882022_4*l_h_f*1_1_1"/>
  <p:tag name="KSO_WM_TEMPLATE_INDEX" val="19882022"/>
  <p:tag name="KSO_WM_TAG_VERSION" val="2.0"/>
  <p:tag name="KSO_WM_DIAGRAM_GROUP_CODE" val="l1-1"/>
  <p:tag name="KSO_WM_DIAGRAM_VIRTUALLY_FRAME" val="{&quot;height&quot;:219.5,&quot;left&quot;:355.25,&quot;top&quot;:116.9,&quot;width&quot;:500.9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TABLE_ENDDRAG_ORIGIN_RECT" val="671*193"/>
  <p:tag name="TABLE_ENDDRAG_RECT" val="144*136*671*193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2250</Words>
  <Application>WPS 演示</Application>
  <PresentationFormat>宽屏</PresentationFormat>
  <Paragraphs>192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思源黑体 Medium</vt:lpstr>
      <vt:lpstr>思源黑体 CN Regular</vt:lpstr>
      <vt:lpstr>黑体</vt:lpstr>
      <vt:lpstr>思源黑体 CN Light</vt:lpstr>
      <vt:lpstr>思源黑体 CN Normal</vt:lpstr>
      <vt:lpstr>思源黑体 CN Bold</vt:lpstr>
      <vt:lpstr>思源黑体 CN Medium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235</cp:revision>
  <dcterms:created xsi:type="dcterms:W3CDTF">2019-06-19T02:08:00Z</dcterms:created>
  <dcterms:modified xsi:type="dcterms:W3CDTF">2025-07-09T23:00:14Z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D726A1A7D9B5460D8A8037DBE13842FC_13</vt:lpwstr>
  </property>
</Properties>
</file>