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0" r:id="rId3"/>
    <p:sldId id="347" r:id="rId4"/>
    <p:sldId id="342" r:id="rId5"/>
    <p:sldId id="259" r:id="rId6"/>
    <p:sldId id="320" r:id="rId7"/>
    <p:sldId id="321" r:id="rId8"/>
    <p:sldId id="337" r:id="rId9"/>
    <p:sldId id="340" r:id="rId10"/>
    <p:sldId id="338" r:id="rId11"/>
    <p:sldId id="344" r:id="rId12"/>
    <p:sldId id="316" r:id="rId14"/>
    <p:sldId id="319" r:id="rId15"/>
    <p:sldId id="348" r:id="rId16"/>
    <p:sldId id="343" r:id="rId17"/>
    <p:sldId id="332" r:id="rId18"/>
    <p:sldId id="327" r:id="rId19"/>
    <p:sldId id="331" r:id="rId20"/>
    <p:sldId id="311" r:id="rId21"/>
    <p:sldId id="346" r:id="rId22"/>
    <p:sldId id="333" r:id="rId23"/>
    <p:sldId id="334" r:id="rId24"/>
    <p:sldId id="339" r:id="rId25"/>
    <p:sldId id="335" r:id="rId26"/>
    <p:sldId id="336" r:id="rId27"/>
    <p:sldId id="349" r:id="rId28"/>
    <p:sldId id="350" r:id="rId29"/>
    <p:sldId id="26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AF8"/>
    <a:srgbClr val="4F56CE"/>
    <a:srgbClr val="E5F2FF"/>
    <a:srgbClr val="A7B3ED"/>
    <a:srgbClr val="8392E7"/>
    <a:srgbClr val="151EC4"/>
    <a:srgbClr val="1920C5"/>
    <a:srgbClr val="D9EDFF"/>
    <a:srgbClr val="DFEFFF"/>
    <a:srgbClr val="E1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250" y="2154555"/>
            <a:ext cx="2554605" cy="155956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  <p:pic>
        <p:nvPicPr>
          <p:cNvPr id="4" name="图片 3" descr="图片1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78770" y="183515"/>
            <a:ext cx="1391920" cy="300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  <p:pic>
        <p:nvPicPr>
          <p:cNvPr id="5" name="图片 4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78770" y="183515"/>
            <a:ext cx="1391920" cy="300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  <p:pic>
        <p:nvPicPr>
          <p:cNvPr id="3" name="图片 2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78770" y="183515"/>
            <a:ext cx="1391920" cy="300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tags" Target="../tags/tag8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3.xml"/><Relationship Id="rId3" Type="http://schemas.openxmlformats.org/officeDocument/2006/relationships/image" Target="../media/image33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6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34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image" Target="../media/image35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36.png"/><Relationship Id="rId1" Type="http://schemas.openxmlformats.org/officeDocument/2006/relationships/tags" Target="../tags/tag100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5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10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1.xml"/><Relationship Id="rId3" Type="http://schemas.openxmlformats.org/officeDocument/2006/relationships/image" Target="../media/image42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4.xml"/><Relationship Id="rId3" Type="http://schemas.openxmlformats.org/officeDocument/2006/relationships/image" Target="../media/image43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13.png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14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8.xml"/><Relationship Id="rId2" Type="http://schemas.openxmlformats.org/officeDocument/2006/relationships/image" Target="../media/image15.png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image" Target="../media/image16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17.png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480310" y="2893695"/>
            <a:ext cx="72243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>
                <a:gradFill>
                  <a:gsLst>
                    <a:gs pos="0">
                      <a:srgbClr val="FAFAFA"/>
                    </a:gs>
                    <a:gs pos="100000">
                      <a:srgbClr val="D9EDFF"/>
                    </a:gs>
                  </a:gsLst>
                  <a:lin ang="5400000" scaled="0"/>
                </a:gra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竞价实战体系</a:t>
            </a:r>
            <a:endParaRPr lang="zh-CN" sz="4200">
              <a:gradFill>
                <a:gsLst>
                  <a:gs pos="0">
                    <a:srgbClr val="FAFAFA"/>
                  </a:gs>
                  <a:gs pos="100000">
                    <a:srgbClr val="D9EDFF"/>
                  </a:gs>
                </a:gsLst>
                <a:lin ang="5400000" scaled="0"/>
              </a:gra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45753" y="3871595"/>
            <a:ext cx="6499860" cy="398780"/>
            <a:chOff x="4869" y="6097"/>
            <a:chExt cx="10236" cy="628"/>
          </a:xfrm>
        </p:grpSpPr>
        <p:sp>
          <p:nvSpPr>
            <p:cNvPr id="10" name="文本框 9"/>
            <p:cNvSpPr txBox="1"/>
            <p:nvPr/>
          </p:nvSpPr>
          <p:spPr>
            <a:xfrm>
              <a:off x="4869" y="6097"/>
              <a:ext cx="4425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Light" panose="020B0300000000000000" charset="-122"/>
                </a:rPr>
                <a:t>经传多赢投顾：冯锐枭</a:t>
              </a:r>
              <a:endPara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541" y="6097"/>
              <a:ext cx="556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执业编号：</a:t>
              </a:r>
              <a:r>
                <a:rPr lang="zh-CN" altLang="en-US" sz="2000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A1120623040002</a:t>
              </a:r>
              <a:endParaRPr lang="en-US" altLang="zh-CN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330508" y="962025"/>
            <a:ext cx="1524000" cy="330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0745" y="1687830"/>
            <a:ext cx="10667365" cy="1014730"/>
          </a:xfrm>
          <a:prstGeom prst="rect">
            <a:avLst/>
          </a:prstGeom>
          <a:noFill/>
          <a:effectLst>
            <a:outerShdw dist="50800" dir="5400000" algn="t" rotWithShape="0">
              <a:srgbClr val="3E51D1">
                <a:alpha val="40000"/>
              </a:srgb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冰点或弱修复（</a:t>
            </a:r>
            <a:r>
              <a:rPr lang="en-US" altLang="zh-CN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7.16</a:t>
            </a:r>
            <a:r>
              <a:rPr lang="zh-CN" altLang="en-US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6000">
              <a:gradFill>
                <a:gsLst>
                  <a:gs pos="0">
                    <a:schemeClr val="bg1"/>
                  </a:gs>
                  <a:gs pos="100000">
                    <a:srgbClr val="DDE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08270" y="6190615"/>
            <a:ext cx="1605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E5F2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E5F2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E5F2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E5F2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 descr="多边形 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455" y="3126740"/>
            <a:ext cx="336550" cy="292735"/>
          </a:xfrm>
          <a:prstGeom prst="rect">
            <a:avLst/>
          </a:prstGeom>
        </p:spPr>
      </p:pic>
      <p:pic>
        <p:nvPicPr>
          <p:cNvPr id="6" name="图片 5" descr="多边形 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85060" y="3115945"/>
            <a:ext cx="336550" cy="292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异动个股</a:t>
            </a:r>
            <a:endParaRPr lang="zh-CN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1266825"/>
            <a:ext cx="5132070" cy="4260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370" y="1218565"/>
            <a:ext cx="5380990" cy="4308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542540" y="5634990"/>
            <a:ext cx="730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人气股触发异动监</a:t>
            </a:r>
            <a:r>
              <a:rPr lang="en-US" altLang="zh-CN" b="1">
                <a:solidFill>
                  <a:srgbClr val="FF0000"/>
                </a:solidFill>
              </a:rPr>
              <a:t>G</a:t>
            </a:r>
            <a:r>
              <a:rPr lang="zh-CN" altLang="en-US" b="1">
                <a:solidFill>
                  <a:srgbClr val="FF0000"/>
                </a:solidFill>
              </a:rPr>
              <a:t>，如果负反馈明显容易打击资金的短线做多情绪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8580" y="2884170"/>
            <a:ext cx="6974840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题材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26285" y="5391150"/>
            <a:ext cx="8394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业绩利好催化形成板块爆发，更多是中报强制预披露最后一天资金的避险选择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趋势赛道高潮大阳后，往往会进入短线震荡清洗获利盘，追涨接力的性价比较低</a:t>
            </a:r>
            <a:endParaRPr lang="zh-CN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58630" y="2833370"/>
            <a:ext cx="2117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领涨先锋：</a:t>
            </a:r>
            <a:endParaRPr lang="zh-CN" altLang="en-US"/>
          </a:p>
          <a:p>
            <a:r>
              <a:rPr lang="zh-CN"/>
              <a:t>新易盛</a:t>
            </a: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AI</a:t>
            </a:r>
            <a:r>
              <a:rPr lang="zh-CN" altLang="en-US" sz="2400" b="1">
                <a:solidFill>
                  <a:schemeClr val="bg1"/>
                </a:solidFill>
              </a:rPr>
              <a:t>算力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中报业绩线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275" y="85982810"/>
            <a:ext cx="6031230" cy="57960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503680"/>
            <a:ext cx="4032885" cy="33045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640" y="918210"/>
            <a:ext cx="4558665" cy="4260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23720" y="5391150"/>
            <a:ext cx="8799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首板全市大票和</a:t>
            </a:r>
            <a:r>
              <a:rPr lang="en-US" altLang="zh-CN" b="1">
                <a:solidFill>
                  <a:srgbClr val="FF0000"/>
                </a:solidFill>
              </a:rPr>
              <a:t>20cm</a:t>
            </a:r>
            <a:r>
              <a:rPr lang="zh-CN" altLang="en-US" b="1">
                <a:solidFill>
                  <a:srgbClr val="FF0000"/>
                </a:solidFill>
              </a:rPr>
              <a:t>，没有能持续打高度的</a:t>
            </a:r>
            <a:r>
              <a:rPr lang="en-US" altLang="zh-CN" b="1">
                <a:solidFill>
                  <a:srgbClr val="FF0000"/>
                </a:solidFill>
              </a:rPr>
              <a:t>10cm</a:t>
            </a:r>
            <a:r>
              <a:rPr lang="zh-CN" altLang="en-US" b="1">
                <a:solidFill>
                  <a:srgbClr val="FF0000"/>
                </a:solidFill>
              </a:rPr>
              <a:t>小票，套利属性比较重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另外板块已经捕捞季节金叉反弹多个交易日，如果出现冲高滞涨，需要注意分化风险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58630" y="2833370"/>
            <a:ext cx="2340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领涨先锋：</a:t>
            </a:r>
            <a:endParaRPr lang="zh-CN" altLang="en-US"/>
          </a:p>
          <a:p>
            <a:r>
              <a:rPr lang="zh-CN"/>
              <a:t>泛微网络（最早涨停）</a:t>
            </a: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AI</a:t>
            </a:r>
            <a:r>
              <a:rPr lang="zh-CN" altLang="en-US" sz="2400" b="1">
                <a:solidFill>
                  <a:schemeClr val="bg1"/>
                </a:solidFill>
              </a:rPr>
              <a:t>智能体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275" y="85982810"/>
            <a:ext cx="6031230" cy="57960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1688465"/>
            <a:ext cx="3787140" cy="2720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620" y="921385"/>
            <a:ext cx="4505960" cy="4254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5710" y="5424170"/>
            <a:ext cx="71818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流动资金持续翻红走强，突破平台后的首次分歧，如果前排能分歧转一致走出爆量回封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字板，有望带动板块回流反包；如果前排转弱，板块需要等待进一步回踩辅助线支撑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房地产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基建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02090" y="22853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 altLang="en-US"/>
              <a:t>汇通集团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" y="2053590"/>
            <a:ext cx="3931920" cy="2019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946785"/>
            <a:ext cx="3991610" cy="40836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23745" y="5130165"/>
            <a:ext cx="80156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RDA</a:t>
            </a:r>
            <a:r>
              <a:rPr lang="zh-CN" altLang="en-US" b="1">
                <a:solidFill>
                  <a:srgbClr val="FF0000"/>
                </a:solidFill>
              </a:rPr>
              <a:t>作为稳定币</a:t>
            </a:r>
            <a:r>
              <a:rPr lang="en-US" altLang="zh-CN" b="1">
                <a:solidFill>
                  <a:srgbClr val="FF0000"/>
                </a:solidFill>
              </a:rPr>
              <a:t>/RWA</a:t>
            </a:r>
            <a:r>
              <a:rPr lang="zh-CN" altLang="en-US" b="1">
                <a:solidFill>
                  <a:srgbClr val="FF0000"/>
                </a:solidFill>
              </a:rPr>
              <a:t>的新补涨，叠加上海政策利好逻辑，周末发酵后高开震荡，整体处于良性分歧，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目前流动资金持续翻红新高且熊线上移趋于突破牛线，为强趋势启动特征</a:t>
            </a:r>
            <a:r>
              <a:rPr lang="zh-CN" altLang="en-US" b="1">
                <a:solidFill>
                  <a:srgbClr val="FF0000"/>
                </a:solidFill>
              </a:rPr>
              <a:t>。定位类似</a:t>
            </a:r>
            <a:r>
              <a:rPr lang="en-US" altLang="zh-CN" b="1">
                <a:solidFill>
                  <a:srgbClr val="FF0000"/>
                </a:solidFill>
              </a:rPr>
              <a:t>6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r>
              <a:rPr lang="en-US" altLang="zh-CN" b="1">
                <a:solidFill>
                  <a:srgbClr val="FF0000"/>
                </a:solidFill>
              </a:rPr>
              <a:t>23</a:t>
            </a:r>
            <a:r>
              <a:rPr lang="zh-CN" altLang="en-US" b="1">
                <a:solidFill>
                  <a:srgbClr val="FF0000"/>
                </a:solidFill>
              </a:rPr>
              <a:t>日的无人物流车，短期大概率还有一次短线集体爆发的高潮，如果继续分歧时核心个股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大长腿的博弈节点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大金融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en-US" sz="2400" b="1">
                <a:solidFill>
                  <a:schemeClr val="bg1"/>
                </a:solidFill>
              </a:rPr>
              <a:t>RDA</a:t>
            </a:r>
            <a:r>
              <a:rPr lang="zh-CN" altLang="en-US" sz="2400" b="1">
                <a:solidFill>
                  <a:schemeClr val="bg1"/>
                </a:solidFill>
              </a:rPr>
              <a:t>（</a:t>
            </a:r>
            <a:r>
              <a:rPr lang="en-US" altLang="zh-CN" sz="2400" b="1">
                <a:solidFill>
                  <a:schemeClr val="bg1"/>
                </a:solidFill>
              </a:rPr>
              <a:t>7.14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795020"/>
            <a:ext cx="4086860" cy="41808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00" y="795020"/>
            <a:ext cx="3958590" cy="4161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114790" y="2092325"/>
            <a:ext cx="27978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 altLang="en-US"/>
              <a:t>上海物贸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中军：</a:t>
            </a:r>
            <a:endParaRPr lang="zh-CN" altLang="en-US"/>
          </a:p>
          <a:p>
            <a:r>
              <a:rPr lang="zh-CN" altLang="en-US"/>
              <a:t>绿地控股（大市值大成交）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7445" y="5374640"/>
            <a:ext cx="9896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日线金叉初期放量突破平台，资金翻红新高，短线趋势转强。不过板块更偏向趋势走法而非连板走法，短线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连阳后需要耐心等待回档节点。另外医药具备防守属性，如果持续走强意味着市场风险偏好有所下降，需要及时注意市场的系统性风险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医药（</a:t>
            </a:r>
            <a:r>
              <a:rPr lang="en-US" altLang="zh-CN" sz="2400" b="1">
                <a:solidFill>
                  <a:schemeClr val="bg1"/>
                </a:solidFill>
              </a:rPr>
              <a:t>7.14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338580"/>
            <a:ext cx="4305935" cy="33166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255" y="921385"/>
            <a:ext cx="3833495" cy="4151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541510" y="2610485"/>
            <a:ext cx="228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领涨先锋：</a:t>
            </a:r>
            <a:endParaRPr lang="zh-CN" altLang="en-US"/>
          </a:p>
          <a:p>
            <a:r>
              <a:rPr lang="zh-CN"/>
              <a:t>康辰药业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19555" y="5253990"/>
            <a:ext cx="87255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板块缩量震荡</a:t>
            </a:r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个交易日，流动资金翻红新高，死叉调整过后，仍然趋势新高预期。不过周一下午光伏概念股集体抢尾盘，如果市场整体情绪不能转强（仍然畏惧异动），那抢尾盘的资金就容易形成获利盘兑现，对于追涨需要谨慎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47810" y="2297430"/>
            <a:ext cx="2432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连板先锋：国晟科技、晨光新材</a:t>
            </a:r>
            <a:endParaRPr lang="zh-CN"/>
          </a:p>
          <a:p>
            <a:endParaRPr lang="zh-CN"/>
          </a:p>
          <a:p>
            <a:r>
              <a:rPr lang="zh-CN"/>
              <a:t>强趋势：亚玛顿</a:t>
            </a: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光伏（</a:t>
            </a:r>
            <a:r>
              <a:rPr lang="en-US" altLang="zh-CN" sz="2400" b="1">
                <a:solidFill>
                  <a:schemeClr val="bg1"/>
                </a:solidFill>
              </a:rPr>
              <a:t>7.14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br>
              <a:rPr lang="zh-CN" sz="2400" b="1">
                <a:solidFill>
                  <a:schemeClr val="bg1"/>
                </a:solidFill>
              </a:rPr>
            </a:br>
            <a:br>
              <a:rPr lang="zh-CN" sz="2400" b="1">
                <a:solidFill>
                  <a:schemeClr val="bg1"/>
                </a:solidFill>
              </a:rPr>
            </a:br>
            <a:br>
              <a:rPr lang="zh-CN" sz="2400" b="1">
                <a:solidFill>
                  <a:schemeClr val="bg1"/>
                </a:solidFill>
              </a:rPr>
            </a:br>
            <a:br>
              <a:rPr lang="zh-CN" sz="2400" b="1">
                <a:solidFill>
                  <a:schemeClr val="bg1"/>
                </a:solidFill>
              </a:rPr>
            </a:br>
            <a:r>
              <a:rPr lang="en-US" altLang="zh-CN" sz="2400" b="1">
                <a:solidFill>
                  <a:schemeClr val="bg1"/>
                </a:solidFill>
              </a:rPr>
              <a:t>9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" y="1979930"/>
            <a:ext cx="3649980" cy="1516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925" y="817245"/>
            <a:ext cx="4075430" cy="41097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95295" y="2818130"/>
            <a:ext cx="6794500" cy="1002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策略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资金可能高低切换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30" y="1134110"/>
            <a:ext cx="8651240" cy="47980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>
                <a:solidFill>
                  <a:schemeClr val="bg1"/>
                </a:solidFill>
              </a:rPr>
              <a:t>7.15</a:t>
            </a:r>
            <a:r>
              <a:rPr lang="zh-CN" altLang="en-US" sz="2400" b="1">
                <a:solidFill>
                  <a:schemeClr val="bg1"/>
                </a:solidFill>
              </a:rPr>
              <a:t>竞价课程回顾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15050" y="3667760"/>
            <a:ext cx="4912360" cy="742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高位梯队走弱，</a:t>
            </a:r>
            <a:r>
              <a:rPr lang="en-US" altLang="zh-CN"/>
              <a:t>T</a:t>
            </a:r>
            <a:r>
              <a:rPr lang="zh-CN" altLang="en-US"/>
              <a:t>字板没有弱转强品种出现，早盘强调了要等</a:t>
            </a:r>
            <a:r>
              <a:rPr lang="zh-CN" altLang="en-US" b="1">
                <a:solidFill>
                  <a:srgbClr val="FF0000"/>
                </a:solidFill>
              </a:rPr>
              <a:t>下午或尾盘再找机会，开盘冲高偏向资金兑现节点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35" y="835025"/>
            <a:ext cx="4283710" cy="2729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5198"/>
          <a:stretch>
            <a:fillRect/>
          </a:stretch>
        </p:blipFill>
        <p:spPr>
          <a:xfrm>
            <a:off x="6359525" y="1675765"/>
            <a:ext cx="3855720" cy="1459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735" y="3564255"/>
            <a:ext cx="4283710" cy="27438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竞价转弱图形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85" y="1579245"/>
            <a:ext cx="9316085" cy="2339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488565" y="4375785"/>
            <a:ext cx="7934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如果竞价仍然有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亿左右大单，那么一些人气股竞价低开还有脉冲离场机会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如果无竞价大封单，个股竞价转弱就需要警惕资金直接兑现的风险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竞价转强图形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88565" y="4375785"/>
            <a:ext cx="79343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如果竞价仍然有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亿左右大单，弱转强高开的人气股，偏低位的有换手晋级可能，中高位容易诱多（特别是量弱的竞价弱转强高开）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如果无竞价大封单，个股竞价转强就需要警惕资金诱多的风险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" y="1710055"/>
            <a:ext cx="10658475" cy="2219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5" y="1089025"/>
            <a:ext cx="6197600" cy="5133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132965" y="-4445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低开反包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08902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781050" y="586295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个股只作为案例教学展示，不构成任何买卖或指导建议</a:t>
            </a:r>
            <a:endParaRPr lang="zh-CN" altLang="en-US" sz="1000"/>
          </a:p>
        </p:txBody>
      </p:sp>
      <p:sp>
        <p:nvSpPr>
          <p:cNvPr id="8" name="文本框 7"/>
          <p:cNvSpPr txBox="1"/>
          <p:nvPr/>
        </p:nvSpPr>
        <p:spPr>
          <a:xfrm>
            <a:off x="7489825" y="1847215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竞价确认三要素：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①竞价金额大于</a:t>
            </a:r>
            <a:r>
              <a:rPr lang="en-US" altLang="zh-CN"/>
              <a:t>1000</a:t>
            </a:r>
            <a:r>
              <a:rPr lang="zh-CN" altLang="en-US"/>
              <a:t>万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②前一天倒锤头线的主力净买额和流动资金都翻红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③开盘价能直接低开到双重支撑位附近（如果没能低开到位，需要看到</a:t>
            </a:r>
            <a:r>
              <a:rPr lang="en-US" altLang="zh-CN"/>
              <a:t>9:25</a:t>
            </a:r>
            <a:r>
              <a:rPr lang="zh-CN" altLang="en-US"/>
              <a:t>时</a:t>
            </a:r>
            <a:r>
              <a:rPr lang="en-US" altLang="zh-CN"/>
              <a:t>L2</a:t>
            </a:r>
            <a:r>
              <a:rPr lang="zh-CN" altLang="en-US"/>
              <a:t>大额净买大于</a:t>
            </a:r>
            <a:r>
              <a:rPr lang="en-US" altLang="zh-CN"/>
              <a:t>1000</a:t>
            </a:r>
            <a:r>
              <a:rPr lang="zh-CN" altLang="en-US"/>
              <a:t>万的大单确认）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涨停试盘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64235" y="886460"/>
            <a:ext cx="10283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主力逻辑：涨停试盘是</a:t>
            </a:r>
            <a:r>
              <a:rPr lang="zh-CN" altLang="en-US" b="1">
                <a:solidFill>
                  <a:srgbClr val="FF0000"/>
                </a:solidFill>
              </a:rPr>
              <a:t>主力为了测试涨停板上的抛压大小，以及恐慌下的抛压大小</a:t>
            </a:r>
            <a:r>
              <a:rPr lang="zh-CN" altLang="en-US"/>
              <a:t>。如果涨停板上抛压小，且开板后主动砸到小高开只有零星卖盘，开盘后有望换手走强；如果涨停板上抛压比较重，且开板后出现密集抛压，开盘后容易诱多回落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" y="1904365"/>
            <a:ext cx="5391150" cy="4291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05" y="1903730"/>
            <a:ext cx="5183505" cy="4293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跌停试盘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64235" y="886460"/>
            <a:ext cx="10283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主力逻辑：跌停试盘是</a:t>
            </a:r>
            <a:r>
              <a:rPr lang="zh-CN" altLang="en-US" b="1">
                <a:solidFill>
                  <a:srgbClr val="FF0000"/>
                </a:solidFill>
              </a:rPr>
              <a:t>主力为了测试跌停板上的承接，以及恐慌下的抛压大小</a:t>
            </a:r>
            <a:r>
              <a:rPr lang="zh-CN" altLang="en-US"/>
              <a:t>。如果跌停板附近承接强且抛压较轻，容易出现低开高走；如果跌停板附近承接弱且抛压较重，容易继续分化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" y="1666875"/>
            <a:ext cx="3940810" cy="4533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940" y="1662430"/>
            <a:ext cx="4083050" cy="4534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44170" y="1649730"/>
            <a:ext cx="144399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承接强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4940" y="1666875"/>
            <a:ext cx="144399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抛压小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r="11958"/>
          <a:stretch>
            <a:fillRect/>
          </a:stretch>
        </p:blipFill>
        <p:spPr>
          <a:xfrm>
            <a:off x="8047990" y="1662430"/>
            <a:ext cx="3842385" cy="4533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307705" y="1649730"/>
            <a:ext cx="200660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承接弱，抛压重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" y="403860"/>
            <a:ext cx="10469880" cy="60502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跌停试盘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0" y="829310"/>
            <a:ext cx="8997950" cy="52000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跌停试盘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35" y="1285240"/>
            <a:ext cx="9829165" cy="4977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122295" y="807720"/>
            <a:ext cx="562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跌停试盘形态上要找横盘蓄势准备突破平台的类型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>
                <a:solidFill>
                  <a:schemeClr val="bg1"/>
                </a:solidFill>
              </a:rPr>
              <a:t>7.15</a:t>
            </a:r>
            <a:r>
              <a:rPr lang="zh-CN" altLang="en-US" sz="2400" b="1">
                <a:solidFill>
                  <a:schemeClr val="bg1"/>
                </a:solidFill>
              </a:rPr>
              <a:t>竞价课程回顾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1870" y="844550"/>
            <a:ext cx="1696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竞价首板</a:t>
            </a:r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进</a:t>
            </a:r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30" y="1391285"/>
            <a:ext cx="9859010" cy="5052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688590" y="706120"/>
            <a:ext cx="8682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受电力板块影响（华银电力触发异动开盘直线跌停带崩板块）走弱，后续如果板块高位股没有</a:t>
            </a:r>
            <a:r>
              <a:rPr lang="en-US" altLang="zh-CN"/>
              <a:t>A</a:t>
            </a:r>
            <a:r>
              <a:rPr lang="zh-CN" altLang="en-US"/>
              <a:t>杀，正常会有减亏脉冲节点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4430395" y="2745740"/>
            <a:ext cx="6361430" cy="2675890"/>
            <a:chOff x="7105" y="3208"/>
            <a:chExt cx="10018" cy="4214"/>
          </a:xfrm>
        </p:grpSpPr>
        <p:grpSp>
          <p:nvGrpSpPr>
            <p:cNvPr id="22" name="组合 21"/>
            <p:cNvGrpSpPr/>
            <p:nvPr>
              <p:custDataLst>
                <p:tags r:id="rId2"/>
              </p:custDataLst>
            </p:nvPr>
          </p:nvGrpSpPr>
          <p:grpSpPr>
            <a:xfrm>
              <a:off x="7233" y="3208"/>
              <a:ext cx="9890" cy="1352"/>
              <a:chOff x="7969" y="1768"/>
              <a:chExt cx="9890" cy="1352"/>
            </a:xfrm>
          </p:grpSpPr>
          <p:pic>
            <p:nvPicPr>
              <p:cNvPr id="4" name="图片 3" descr="组 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969" y="1768"/>
                <a:ext cx="9890" cy="1352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494" y="1949"/>
                <a:ext cx="7014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sz="2400" b="1">
                    <a:solidFill>
                      <a:srgbClr val="644242"/>
                    </a:solidFill>
                    <a:latin typeface="思源黑体 CN Light" panose="020B0300000000000000" charset="-122"/>
                    <a:ea typeface="思源黑体 CN Light" panose="020B0300000000000000" charset="-122"/>
                    <a:sym typeface="+mn-ea"/>
                  </a:rPr>
                  <a:t>情绪</a:t>
                </a:r>
                <a:endParaRPr 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8160" y="1944"/>
                <a:ext cx="233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800">
                    <a:solidFill>
                      <a:srgbClr val="FFFCD8"/>
                    </a:solidFill>
                    <a:latin typeface="思源黑体 Medium" panose="020B0600000000000000" charset="-122"/>
                    <a:ea typeface="思源黑体 Medium" panose="020B0600000000000000" charset="-122"/>
                  </a:rPr>
                  <a:t>第二章</a:t>
                </a:r>
                <a:endPara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7"/>
              </p:custDataLst>
            </p:nvPr>
          </p:nvGrpSpPr>
          <p:grpSpPr>
            <a:xfrm>
              <a:off x="7233" y="4639"/>
              <a:ext cx="9890" cy="1352"/>
              <a:chOff x="7969" y="1768"/>
              <a:chExt cx="9890" cy="1352"/>
            </a:xfrm>
          </p:grpSpPr>
          <p:pic>
            <p:nvPicPr>
              <p:cNvPr id="25" name="图片 24" descr="组 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969" y="1768"/>
                <a:ext cx="9890" cy="1352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0494" y="1949"/>
                <a:ext cx="723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sz="2400" b="1">
                    <a:solidFill>
                      <a:srgbClr val="644242"/>
                    </a:solidFill>
                    <a:latin typeface="思源黑体 CN Light" panose="020B0300000000000000" charset="-122"/>
                    <a:ea typeface="思源黑体 CN Light" panose="020B0300000000000000" charset="-122"/>
                    <a:sym typeface="+mn-ea"/>
                  </a:rPr>
                  <a:t>题材</a:t>
                </a:r>
                <a:endParaRPr 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160" y="1944"/>
                <a:ext cx="233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800">
                    <a:solidFill>
                      <a:srgbClr val="FFFCD8"/>
                    </a:solidFill>
                    <a:latin typeface="思源黑体 Medium" panose="020B0600000000000000" charset="-122"/>
                    <a:ea typeface="思源黑体 Medium" panose="020B0600000000000000" charset="-122"/>
                  </a:rPr>
                  <a:t>第三章</a:t>
                </a:r>
                <a:endPara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endParaRPr>
              </a:p>
            </p:txBody>
          </p:sp>
        </p:grpSp>
        <p:pic>
          <p:nvPicPr>
            <p:cNvPr id="2" name="图片 1" descr="组 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105" y="6070"/>
              <a:ext cx="9890" cy="135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12"/>
              </p:custDataLst>
            </p:nvPr>
          </p:nvSpPr>
          <p:spPr>
            <a:xfrm>
              <a:off x="9535" y="6321"/>
              <a:ext cx="723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 </a:t>
              </a:r>
              <a:r>
                <a:rPr lang="zh-CN" altLang="en-US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策略</a:t>
              </a:r>
              <a:endParaRPr lang="zh-CN" altLang="en-US" sz="2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3"/>
              </p:custDataLst>
            </p:nvPr>
          </p:nvSpPr>
          <p:spPr>
            <a:xfrm>
              <a:off x="7233" y="6358"/>
              <a:ext cx="23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第四章</a:t>
              </a:r>
              <a:endParaRPr lang="zh-CN" altLang="en-US" sz="2800">
                <a:solidFill>
                  <a:srgbClr val="FFFCD8"/>
                </a:solidFill>
                <a:latin typeface="思源黑体 Medium" panose="020B0600000000000000" charset="-122"/>
                <a:ea typeface="思源黑体 Medium" panose="020B0600000000000000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11675" y="1885950"/>
            <a:ext cx="6280150" cy="858520"/>
            <a:chOff x="7433" y="2538"/>
            <a:chExt cx="9890" cy="1352"/>
          </a:xfrm>
        </p:grpSpPr>
        <p:pic>
          <p:nvPicPr>
            <p:cNvPr id="9" name="图片 8" descr="组 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433" y="2538"/>
              <a:ext cx="9890" cy="135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9958" y="2719"/>
              <a:ext cx="701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指数</a:t>
              </a:r>
              <a:endParaRPr lang="zh-CN" sz="2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7624" y="2714"/>
              <a:ext cx="23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第一章</a:t>
              </a:r>
              <a:endParaRPr lang="zh-CN" altLang="en-US" sz="2800">
                <a:solidFill>
                  <a:srgbClr val="FFFCD8"/>
                </a:solidFill>
                <a:latin typeface="思源黑体 Medium" panose="020B0600000000000000" charset="-122"/>
                <a:ea typeface="思源黑体 Medium" panose="020B0600000000000000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8580" y="2884170"/>
            <a:ext cx="6974840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指数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51090" y="2242185"/>
            <a:ext cx="4386580" cy="1628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捕捞季节顶背离死叉，分歧初期的下影线是资金惯性抄底，没有充分的分歧就不会直接开展新一轮上涨周期，</a:t>
            </a:r>
            <a:r>
              <a:rPr lang="zh-CN" altLang="en-US" b="1">
                <a:solidFill>
                  <a:srgbClr val="FF0000"/>
                </a:solidFill>
              </a:rPr>
              <a:t>主要看是直接补跌调整（直接出冰点），还是先弱反弹再分歧（要多等</a:t>
            </a:r>
            <a:r>
              <a:rPr lang="en-US" altLang="zh-CN" b="1">
                <a:solidFill>
                  <a:srgbClr val="FF0000"/>
                </a:solidFill>
              </a:rPr>
              <a:t>2-3</a:t>
            </a:r>
            <a:r>
              <a:rPr lang="zh-CN" altLang="en-US" b="1">
                <a:solidFill>
                  <a:srgbClr val="FF0000"/>
                </a:solidFill>
              </a:rPr>
              <a:t>天）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971550"/>
            <a:ext cx="7245985" cy="5114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1435" y="2818130"/>
            <a:ext cx="6794500" cy="1002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情绪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848360" y="1349375"/>
          <a:ext cx="5118735" cy="245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45"/>
                <a:gridCol w="1706245"/>
                <a:gridCol w="1706245"/>
              </a:tblGrid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上市公司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月</a:t>
                      </a:r>
                      <a:r>
                        <a:rPr lang="en-US" altLang="zh-CN"/>
                        <a:t>9</a:t>
                      </a:r>
                      <a:r>
                        <a:rPr lang="zh-CN" altLang="en-US"/>
                        <a:t>日竞价封单金额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月</a:t>
                      </a:r>
                      <a:r>
                        <a:rPr lang="en-US" altLang="zh-CN"/>
                        <a:t>9</a:t>
                      </a:r>
                      <a:r>
                        <a:rPr lang="zh-CN" altLang="en-US"/>
                        <a:t>日竞价封单手数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上玮新材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24.17</a:t>
                      </a:r>
                      <a:r>
                        <a:rPr lang="zh-CN" altLang="en-US"/>
                        <a:t>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125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华宏科技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9.63</a:t>
                      </a:r>
                      <a:r>
                        <a:rPr lang="zh-CN" altLang="en-US"/>
                        <a:t>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76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汇通集团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7.50</a:t>
                      </a:r>
                      <a:r>
                        <a:rPr lang="zh-CN" altLang="en-US"/>
                        <a:t>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111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48360" y="4149090"/>
            <a:ext cx="53003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竞价有</a:t>
            </a:r>
            <a:r>
              <a:rPr lang="en-US" altLang="zh-CN"/>
              <a:t>11</a:t>
            </a:r>
            <a:r>
              <a:rPr lang="zh-CN" altLang="en-US"/>
              <a:t>只个股顶一字，收盘有</a:t>
            </a:r>
            <a:r>
              <a:rPr lang="en-US" altLang="zh-CN"/>
              <a:t>8</a:t>
            </a:r>
            <a:r>
              <a:rPr lang="zh-CN" altLang="en-US"/>
              <a:t>只一字板</a:t>
            </a:r>
            <a:r>
              <a:rPr lang="en-US" altLang="zh-CN"/>
              <a:t>/T</a:t>
            </a:r>
            <a:r>
              <a:rPr lang="zh-CN" altLang="en-US"/>
              <a:t>字板，占涨停家数的</a:t>
            </a:r>
            <a:r>
              <a:rPr lang="en-US" altLang="zh-CN"/>
              <a:t>1/5</a:t>
            </a:r>
            <a:r>
              <a:rPr lang="zh-CN" altLang="en-US"/>
              <a:t>左右，短线情绪仍然过度积极，</a:t>
            </a:r>
            <a:r>
              <a:rPr lang="en-US" altLang="zh-CN"/>
              <a:t>3</a:t>
            </a:r>
            <a:r>
              <a:rPr lang="zh-CN" altLang="en-US"/>
              <a:t>进</a:t>
            </a:r>
            <a:r>
              <a:rPr lang="en-US" altLang="zh-CN"/>
              <a:t>4</a:t>
            </a:r>
            <a:r>
              <a:rPr lang="zh-CN" altLang="en-US"/>
              <a:t>还会继续</a:t>
            </a:r>
            <a:r>
              <a:rPr lang="en-US" altLang="zh-CN"/>
              <a:t>PK</a:t>
            </a:r>
            <a:endParaRPr lang="en-US" altLang="zh-CN"/>
          </a:p>
          <a:p>
            <a:endParaRPr lang="en-US" altLang="zh-CN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什么时候上纬新材爆量大分歧完成高位风险的最后出清，什么时候就会开始新一轮情绪反弹周期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竞价封单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涨跌停分布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340" y="1349375"/>
            <a:ext cx="5346065" cy="36315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1580" y="1129030"/>
            <a:ext cx="48145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229985" y="2716530"/>
            <a:ext cx="54705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/>
              <a:t>如果</a:t>
            </a:r>
            <a:r>
              <a:rPr lang="en-US" altLang="zh-CN"/>
              <a:t>20cm</a:t>
            </a:r>
            <a:r>
              <a:rPr lang="zh-CN" altLang="en-US"/>
              <a:t>五连板的上纬新材竞价爆量</a:t>
            </a:r>
            <a:r>
              <a:rPr lang="en-US" altLang="zh-CN"/>
              <a:t>1-2</a:t>
            </a:r>
            <a:r>
              <a:rPr lang="zh-CN" altLang="en-US"/>
              <a:t>亿，巨量分歧见顶，那么</a:t>
            </a:r>
            <a:r>
              <a:rPr lang="en-US" altLang="zh-CN"/>
              <a:t>3</a:t>
            </a:r>
            <a:r>
              <a:rPr lang="zh-CN" altLang="en-US"/>
              <a:t>进</a:t>
            </a:r>
            <a:r>
              <a:rPr lang="en-US" altLang="zh-CN"/>
              <a:t>4</a:t>
            </a:r>
            <a:r>
              <a:rPr lang="zh-CN" altLang="en-US"/>
              <a:t>会决出</a:t>
            </a:r>
            <a:r>
              <a:rPr lang="en-US" altLang="zh-CN"/>
              <a:t>2-3</a:t>
            </a:r>
            <a:r>
              <a:rPr lang="zh-CN" altLang="en-US"/>
              <a:t>天的小周期龙头；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如果</a:t>
            </a:r>
            <a:r>
              <a:rPr lang="zh-CN"/>
              <a:t>高标仍然惯性顶，那</a:t>
            </a:r>
            <a:r>
              <a:rPr lang="en-US" altLang="zh-CN"/>
              <a:t>3</a:t>
            </a:r>
            <a:r>
              <a:rPr lang="zh-CN" altLang="en-US"/>
              <a:t>进</a:t>
            </a:r>
            <a:r>
              <a:rPr lang="en-US" altLang="zh-CN"/>
              <a:t>4</a:t>
            </a:r>
            <a:r>
              <a:rPr lang="zh-CN" altLang="en-US"/>
              <a:t>这一批空间也没有多大了，更可能会出一个日内新题材，进一步向低位切换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连板高标</a:t>
            </a:r>
            <a:endParaRPr lang="zh-CN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0" y="2288540"/>
            <a:ext cx="5028565" cy="2854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374.9,&quot;left&quot;:348.85,&quot;top&quot;:116.9,&quot;width&quot;:507.3}"/>
</p:tagLst>
</file>

<file path=ppt/tags/tag51.xml><?xml version="1.0" encoding="utf-8"?>
<p:tagLst xmlns:p="http://schemas.openxmlformats.org/presentationml/2006/main">
  <p:tag name="KSO_WM_DIAGRAM_VIRTUALLY_FRAME" val="{&quot;height&quot;:300.4,&quot;left&quot;:360.9,&quot;top&quot;:125.4,&quot;width&quot;:500.65}"/>
</p:tagLst>
</file>

<file path=ppt/tags/tag52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4*l_h_i*1_1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3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4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4*l_h_f*1_1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5.xml><?xml version="1.0" encoding="utf-8"?>
<p:tagLst xmlns:p="http://schemas.openxmlformats.org/presentationml/2006/main">
  <p:tag name="KSO_WM_DIAGRAM_VIRTUALLY_FRAME" val="{&quot;height&quot;:300.4,&quot;left&quot;:360.9,&quot;top&quot;:125.4,&quot;width&quot;:500.65}"/>
</p:tagLst>
</file>

<file path=ppt/tags/tag56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4*l_h_i*1_2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7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8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4*l_h_f*1_2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9.xml><?xml version="1.0" encoding="utf-8"?>
<p:tagLst xmlns:p="http://schemas.openxmlformats.org/presentationml/2006/main">
  <p:tag name="KSO_WM_UNIT_TYPE" val="l_h_i"/>
  <p:tag name="KSO_WM_UNIT_INDEX" val="1_2_1"/>
  <p:tag name="KSO_WM_UNIT_ID" val="diagram19882022_4*l_h_i*1_2_1"/>
  <p:tag name="KSO_WM_TEMPLATE_INDEX" val="19882022"/>
  <p:tag name="KSO_WM_TAG_VERSION" val="2.0"/>
  <p:tag name="KSO_WM_DIAGRAM_GROUP_CODE" val="l1-1"/>
  <p:tag name="KSO_WM_DIAGRAM_VIRTUALLY_FRAME" val="{&quot;height&quot;:300.4,&quot;left&quot;:360.9,&quot;top&quot;:125.4,&quot;width&quot;:500.65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DIAGRAM_VIRTUALLY_FRAME" val="{&quot;height&quot;:300.4,&quot;left&quot;:360.9,&quot;top&quot;:125.4,&quot;width&quot;:500.65}"/>
</p:tagLst>
</file>

<file path=ppt/tags/tag61.xml><?xml version="1.0" encoding="utf-8"?>
<p:tagLst xmlns:p="http://schemas.openxmlformats.org/presentationml/2006/main">
  <p:tag name="KSO_WM_UNIT_TYPE" val="l_h_f"/>
  <p:tag name="KSO_WM_UNIT_INDEX" val="1_2_1"/>
  <p:tag name="KSO_WM_UNIT_ID" val="diagram19882022_4*l_h_f*1_2_1"/>
  <p:tag name="KSO_WM_TEMPLATE_INDEX" val="19882022"/>
  <p:tag name="KSO_WM_TAG_VERSION" val="2.0"/>
  <p:tag name="KSO_WM_DIAGRAM_GROUP_CODE" val="l1-1"/>
  <p:tag name="KSO_WM_DIAGRAM_VIRTUALLY_FRAME" val="{&quot;height&quot;:300.4,&quot;left&quot;:360.9,&quot;top&quot;:125.4,&quot;width&quot;:500.65}"/>
</p:tagLst>
</file>

<file path=ppt/tags/tag62.xml><?xml version="1.0" encoding="utf-8"?>
<p:tagLst xmlns:p="http://schemas.openxmlformats.org/presentationml/2006/main">
  <p:tag name="KSO_WM_UNIT_TYPE" val="l_h_i"/>
  <p:tag name="KSO_WM_UNIT_INDEX" val="1_1_1"/>
  <p:tag name="KSO_WM_UNIT_ID" val="diagram19882022_4*l_h_i*1_1_1"/>
  <p:tag name="KSO_WM_TEMPLATE_INDEX" val="19882022"/>
  <p:tag name="KSO_WM_TAG_VERSION" val="2.0"/>
  <p:tag name="KSO_WM_DIAGRAM_GROUP_CODE" val="l1-1"/>
  <p:tag name="KSO_WM_DIAGRAM_VIRTUALLY_FRAME" val="{&quot;height&quot;:219.5,&quot;left&quot;:355.25,&quot;top&quot;:116.9,&quot;width&quot;:500.9}"/>
</p:tagLst>
</file>

<file path=ppt/tags/tag63.xml><?xml version="1.0" encoding="utf-8"?>
<p:tagLst xmlns:p="http://schemas.openxmlformats.org/presentationml/2006/main"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DIAGRAM_VIRTUALLY_FRAME" val="{&quot;height&quot;:219.5,&quot;left&quot;:355.25,&quot;top&quot;:116.9,&quot;width&quot;:500.9}"/>
</p:tagLst>
</file>

<file path=ppt/tags/tag64.xml><?xml version="1.0" encoding="utf-8"?>
<p:tagLst xmlns:p="http://schemas.openxmlformats.org/presentationml/2006/main">
  <p:tag name="KSO_WM_UNIT_TYPE" val="l_h_f"/>
  <p:tag name="KSO_WM_UNIT_INDEX" val="1_1_1"/>
  <p:tag name="KSO_WM_UNIT_ID" val="diagram19882022_4*l_h_f*1_1_1"/>
  <p:tag name="KSO_WM_TEMPLATE_INDEX" val="19882022"/>
  <p:tag name="KSO_WM_TAG_VERSION" val="2.0"/>
  <p:tag name="KSO_WM_DIAGRAM_GROUP_CODE" val="l1-1"/>
  <p:tag name="KSO_WM_DIAGRAM_VIRTUALLY_FRAME" val="{&quot;height&quot;:219.5,&quot;left&quot;:355.25,&quot;top&quot;:116.9,&quot;width&quot;:500.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TABLE_ENDDRAG_ORIGIN_RECT" val="671*193"/>
  <p:tag name="TABLE_ENDDRAG_RECT" val="144*136*671*193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2789</Words>
  <Application>WPS 演示</Application>
  <PresentationFormat>宽屏</PresentationFormat>
  <Paragraphs>235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思源黑体 Medium</vt:lpstr>
      <vt:lpstr>思源黑体 CN Regular</vt:lpstr>
      <vt:lpstr>黑体</vt:lpstr>
      <vt:lpstr>思源黑体 CN Light</vt:lpstr>
      <vt:lpstr>思源黑体 CN Normal</vt:lpstr>
      <vt:lpstr>思源黑体 CN Bold</vt:lpstr>
      <vt:lpstr>思源黑体 CN Medium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木栖鸟</cp:lastModifiedBy>
  <cp:revision>242</cp:revision>
  <dcterms:created xsi:type="dcterms:W3CDTF">2019-06-19T02:08:00Z</dcterms:created>
  <dcterms:modified xsi:type="dcterms:W3CDTF">2025-07-15T23:20:54Z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6257AA53614B4CBBB6B31C43648D2975_13</vt:lpwstr>
  </property>
</Properties>
</file>