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60" r:id="rId3"/>
    <p:sldId id="347" r:id="rId4"/>
    <p:sldId id="351" r:id="rId5"/>
    <p:sldId id="259" r:id="rId6"/>
    <p:sldId id="320" r:id="rId7"/>
    <p:sldId id="321" r:id="rId8"/>
    <p:sldId id="337" r:id="rId9"/>
    <p:sldId id="340" r:id="rId10"/>
    <p:sldId id="338" r:id="rId11"/>
    <p:sldId id="344" r:id="rId13"/>
    <p:sldId id="316" r:id="rId14"/>
    <p:sldId id="319" r:id="rId15"/>
    <p:sldId id="348" r:id="rId16"/>
    <p:sldId id="332" r:id="rId17"/>
    <p:sldId id="327" r:id="rId18"/>
    <p:sldId id="352" r:id="rId19"/>
    <p:sldId id="353" r:id="rId20"/>
    <p:sldId id="354" r:id="rId21"/>
    <p:sldId id="331" r:id="rId22"/>
    <p:sldId id="311" r:id="rId23"/>
    <p:sldId id="333" r:id="rId24"/>
    <p:sldId id="334" r:id="rId25"/>
    <p:sldId id="339" r:id="rId26"/>
    <p:sldId id="335" r:id="rId27"/>
    <p:sldId id="336" r:id="rId28"/>
    <p:sldId id="349" r:id="rId29"/>
    <p:sldId id="350" r:id="rId30"/>
    <p:sldId id="26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AF8"/>
    <a:srgbClr val="4F56CE"/>
    <a:srgbClr val="E5F2FF"/>
    <a:srgbClr val="A7B3ED"/>
    <a:srgbClr val="8392E7"/>
    <a:srgbClr val="151EC4"/>
    <a:srgbClr val="1920C5"/>
    <a:srgbClr val="D9EDFF"/>
    <a:srgbClr val="DFEFFF"/>
    <a:srgbClr val="E1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250" y="2154555"/>
            <a:ext cx="2554605" cy="155956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4" name="图片 3" descr="图片1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5" name="图片 4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2340" y="6539865"/>
            <a:ext cx="875030" cy="234950"/>
          </a:xfrm>
          <a:prstGeom prst="rect">
            <a:avLst/>
          </a:prstGeom>
        </p:spPr>
      </p:pic>
      <p:pic>
        <p:nvPicPr>
          <p:cNvPr id="3" name="图片 2" descr="图片1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78770" y="183515"/>
            <a:ext cx="1391920" cy="300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18.png"/><Relationship Id="rId1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7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8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35.png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image" Target="../media/image10.png"/><Relationship Id="rId1" Type="http://schemas.openxmlformats.org/officeDocument/2006/relationships/tags" Target="../tags/tag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3" Type="http://schemas.openxmlformats.org/officeDocument/2006/relationships/image" Target="../media/image36.png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3" Type="http://schemas.openxmlformats.org/officeDocument/2006/relationships/image" Target="../media/image37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38.png"/><Relationship Id="rId1" Type="http://schemas.openxmlformats.org/officeDocument/2006/relationships/tags" Target="../tags/tag101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6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2.xml"/><Relationship Id="rId3" Type="http://schemas.openxmlformats.org/officeDocument/2006/relationships/image" Target="../media/image44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5.xml"/><Relationship Id="rId3" Type="http://schemas.openxmlformats.org/officeDocument/2006/relationships/image" Target="../media/image45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image" Target="../media/image11.png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12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image" Target="../media/image13.png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14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2480310" y="2893695"/>
            <a:ext cx="72243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>
                <a:gradFill>
                  <a:gsLst>
                    <a:gs pos="0">
                      <a:srgbClr val="FAFAFA"/>
                    </a:gs>
                    <a:gs pos="100000">
                      <a:srgbClr val="D9EDFF"/>
                    </a:gs>
                  </a:gsLst>
                  <a:lin ang="5400000" scaled="0"/>
                </a:gra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竞价实战体系</a:t>
            </a:r>
            <a:endParaRPr lang="zh-CN" sz="4200">
              <a:gradFill>
                <a:gsLst>
                  <a:gs pos="0">
                    <a:srgbClr val="FAFAFA"/>
                  </a:gs>
                  <a:gs pos="100000">
                    <a:srgbClr val="D9EDFF"/>
                  </a:gs>
                </a:gsLst>
                <a:lin ang="5400000" scaled="0"/>
              </a:gra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45753" y="3871595"/>
            <a:ext cx="6499860" cy="398780"/>
            <a:chOff x="4869" y="6097"/>
            <a:chExt cx="10236" cy="628"/>
          </a:xfrm>
        </p:grpSpPr>
        <p:sp>
          <p:nvSpPr>
            <p:cNvPr id="10" name="文本框 9"/>
            <p:cNvSpPr txBox="1"/>
            <p:nvPr/>
          </p:nvSpPr>
          <p:spPr>
            <a:xfrm>
              <a:off x="4869" y="6097"/>
              <a:ext cx="4425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Light" panose="020B0300000000000000" charset="-122"/>
                </a:rPr>
                <a:t>经传多赢投顾：冯锐枭</a:t>
              </a:r>
              <a:endPara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541" y="6097"/>
              <a:ext cx="5564" cy="6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执业编号：</a:t>
              </a:r>
              <a:r>
                <a:rPr lang="zh-CN" altLang="en-US" sz="2000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+mn-ea"/>
                </a:rPr>
                <a:t>A1120623040002</a:t>
              </a:r>
              <a:endPara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pic>
        <p:nvPicPr>
          <p:cNvPr id="8" name="图片 7" descr="矢量智能对象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330508" y="962025"/>
            <a:ext cx="1524000" cy="330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0745" y="1687830"/>
            <a:ext cx="10667365" cy="1014730"/>
          </a:xfrm>
          <a:prstGeom prst="rect">
            <a:avLst/>
          </a:prstGeom>
          <a:noFill/>
          <a:effectLst>
            <a:outerShdw dist="50800" dir="5400000" algn="t" rotWithShape="0">
              <a:srgbClr val="3E51D1">
                <a:alpha val="40000"/>
              </a:srgb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渡劫日</a:t>
            </a:r>
            <a:r>
              <a:rPr lang="en-US" alt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2.0</a:t>
            </a:r>
            <a:r>
              <a:rPr 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（</a:t>
            </a:r>
            <a:r>
              <a:rPr lang="en-US" altLang="zh-CN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7.18</a:t>
            </a:r>
            <a:r>
              <a:rPr lang="zh-CN" altLang="en-US" sz="6000">
                <a:gradFill>
                  <a:gsLst>
                    <a:gs pos="0">
                      <a:schemeClr val="bg1"/>
                    </a:gs>
                    <a:gs pos="100000">
                      <a:srgbClr val="DDEEFF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）</a:t>
            </a:r>
            <a:endParaRPr lang="zh-CN" altLang="en-US" sz="6000">
              <a:gradFill>
                <a:gsLst>
                  <a:gs pos="0">
                    <a:schemeClr val="bg1"/>
                  </a:gs>
                  <a:gs pos="100000">
                    <a:srgbClr val="DDEEFF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08270" y="6190615"/>
            <a:ext cx="1605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E5F2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E5F2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 descr="多边形 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455" y="3126740"/>
            <a:ext cx="336550" cy="292735"/>
          </a:xfrm>
          <a:prstGeom prst="rect">
            <a:avLst/>
          </a:prstGeom>
        </p:spPr>
      </p:pic>
      <p:pic>
        <p:nvPicPr>
          <p:cNvPr id="6" name="图片 5" descr="多边形 1 拷贝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85060" y="3115945"/>
            <a:ext cx="336550" cy="292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异动个股</a:t>
            </a:r>
            <a:endParaRPr lang="zh-CN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66720" y="4997450"/>
            <a:ext cx="6781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人气股触发异动监</a:t>
            </a:r>
            <a:r>
              <a:rPr lang="en-US" altLang="zh-CN" b="1">
                <a:solidFill>
                  <a:srgbClr val="FF0000"/>
                </a:solidFill>
              </a:rPr>
              <a:t>G</a:t>
            </a:r>
            <a:r>
              <a:rPr lang="zh-CN" altLang="en-US" b="1">
                <a:solidFill>
                  <a:srgbClr val="FF0000"/>
                </a:solidFill>
              </a:rPr>
              <a:t>，上纬新材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三</a:t>
            </a:r>
            <a:r>
              <a:rPr lang="zh-CN" altLang="en-US" b="1">
                <a:solidFill>
                  <a:srgbClr val="FF0000"/>
                </a:solidFill>
              </a:rPr>
              <a:t>进宫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如果异动个股能无视监</a:t>
            </a:r>
            <a:r>
              <a:rPr lang="en-US" altLang="zh-CN" b="1">
                <a:solidFill>
                  <a:srgbClr val="FF0000"/>
                </a:solidFill>
              </a:rPr>
              <a:t>G</a:t>
            </a:r>
            <a:r>
              <a:rPr lang="zh-CN" altLang="en-US" b="1">
                <a:solidFill>
                  <a:srgbClr val="FF0000"/>
                </a:solidFill>
              </a:rPr>
              <a:t>高举高打，对于短线是个加分项；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如果出现明显负反馈，容易对市场短线情绪形成打压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日内需要注意机器人、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板梯队的日内分化风险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5" y="1079500"/>
            <a:ext cx="696023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8580" y="2884170"/>
            <a:ext cx="6974840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题材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61635" y="5719445"/>
            <a:ext cx="5832475" cy="564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b="1">
                <a:solidFill>
                  <a:srgbClr val="FF0000"/>
                </a:solidFill>
              </a:rPr>
              <a:t>趋势赛道板块，日内高潮后短线都趋于震荡，回档后相对是更有性价比的节点，短线冲高以做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为主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96145" y="2833370"/>
            <a:ext cx="1507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领涨先锋：</a:t>
            </a:r>
            <a:endParaRPr lang="zh-CN" altLang="en-US"/>
          </a:p>
          <a:p>
            <a:r>
              <a:rPr lang="zh-CN"/>
              <a:t>联环药业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算力硬件</a:t>
            </a:r>
            <a:endParaRPr lang="zh-CN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275" y="85982810"/>
            <a:ext cx="6031230" cy="57960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704850"/>
            <a:ext cx="3809365" cy="5626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640" y="762635"/>
            <a:ext cx="6935470" cy="4886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59535" y="5445760"/>
            <a:ext cx="963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医药同样是趋势赛道类型的板块，短线加速爆发高潮后容易进入阶段性震荡，目前捕捞季节也出现光头彩柱，短线</a:t>
            </a:r>
            <a:r>
              <a:rPr lang="zh-CN" altLang="en-US" b="1">
                <a:solidFill>
                  <a:srgbClr val="FF0000"/>
                </a:solidFill>
              </a:rPr>
              <a:t>容易滞涨分化，回档以后如果流动资金继续翻红新高，仍是低吸博弈机会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42145" y="2605405"/>
            <a:ext cx="1952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领涨先锋：</a:t>
            </a:r>
            <a:endParaRPr lang="zh-CN" altLang="en-US"/>
          </a:p>
          <a:p>
            <a:r>
              <a:rPr lang="zh-CN"/>
              <a:t>力生制药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创新药</a:t>
            </a:r>
            <a:endParaRPr lang="zh-CN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275" y="85982810"/>
            <a:ext cx="6031230" cy="57960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40" y="665480"/>
            <a:ext cx="3819525" cy="4584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155" y="676910"/>
            <a:ext cx="4116705" cy="45015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14805" y="5396230"/>
            <a:ext cx="8761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板块已经没有首板助攻，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板梯队直接向上突破的难度就大一些，加上捕捞季节已经死叉，最好再多等</a:t>
            </a:r>
            <a:r>
              <a:rPr lang="en-US" altLang="zh-CN" b="1">
                <a:solidFill>
                  <a:srgbClr val="FF0000"/>
                </a:solidFill>
              </a:rPr>
              <a:t>1-2</a:t>
            </a:r>
            <a:r>
              <a:rPr lang="zh-CN" altLang="en-US" b="1">
                <a:solidFill>
                  <a:srgbClr val="FF0000"/>
                </a:solidFill>
              </a:rPr>
              <a:t>天的震荡，等高标断板后再看低位有无气质补涨出现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大金融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en-US" sz="2400" b="1">
                <a:solidFill>
                  <a:schemeClr val="bg1"/>
                </a:solidFill>
              </a:rPr>
              <a:t>RDA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01175" y="2597150"/>
            <a:ext cx="2491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 altLang="en-US"/>
              <a:t>兰生股份、上海物贸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1648460"/>
            <a:ext cx="4069080" cy="2049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560" y="749300"/>
            <a:ext cx="4563110" cy="4262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6480" y="5307965"/>
            <a:ext cx="9896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国常会重点提了做强国内大循环，有政策预期的超跌方向有机会卡分歧节点发酵。不过目前板块更多只是消息套利，比如首板的国光、国芳等都是之前大幅炒作过的人气股，如果消费想走出连续性，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还需要找到更加能够聚焦的新筹码；另外板块流动资金目前仍然翻绿，如果资金不能快速翻红走强，持续反弹的预期也弱一些</a:t>
            </a:r>
            <a:endParaRPr 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大消费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05290" y="2783840"/>
            <a:ext cx="228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/>
              <a:t>皇氏集团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" y="1275080"/>
            <a:ext cx="4008120" cy="32308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190" y="879475"/>
            <a:ext cx="3857625" cy="43091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6480" y="5102225"/>
            <a:ext cx="9896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只要重组的上纬新材继续强就会反复活跃，但载体会不断切换。周四的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进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资金没有选择机器人的达意隆而是选了上海概念的</a:t>
            </a:r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个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板，说明板块的小弟已经有点跟不上了，金叉反弹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个交易日后，需要留意短线分化风险。不过如果上纬新材继续强且低位爆量回封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字板的浙江黎明能弱转强大高开秒板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顶一字，板块日内就还有继续活跃的空间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机器人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66530" y="2783840"/>
            <a:ext cx="228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/>
              <a:t>上纬新材、浙江黎明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" y="1385570"/>
            <a:ext cx="3977640" cy="2392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" y="3778250"/>
            <a:ext cx="3977640" cy="386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65" y="699770"/>
            <a:ext cx="4110355" cy="4255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6480" y="5307965"/>
            <a:ext cx="9896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被指数压制的题材回流终于出现，不过目前是以千亿市值的大票中航沈飞为核心，也就意味着暂时是偏向趋势走法，投机情绪需要看长城军工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万里马等老一批军工人气股能否新高，如果能够新高，老人气突破时对应节点的首板补涨如果有强度，就有机会带动投机情绪再次爆发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军工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41510" y="2783840"/>
            <a:ext cx="228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/>
              <a:t>暂无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818005"/>
            <a:ext cx="4267200" cy="2576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20" y="803910"/>
            <a:ext cx="4296410" cy="4253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6480" y="5307965"/>
            <a:ext cx="9896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周四资金的回流尝试被指数压制，次日如果连板先锋能继续高举高打顶一字（或爆量回封的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字板），且烂板亿晶光电有修复，那么板块在回档金叉初期仍有继续活跃的空间；如果次日连板先锋无高溢价走弱，烂板个股低开低走补跌，那板块可能还需要等待震荡回档</a:t>
            </a:r>
            <a:endParaRPr lang="en-US" alt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光伏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1805" y="2783840"/>
            <a:ext cx="228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连板先锋：</a:t>
            </a:r>
            <a:endParaRPr lang="zh-CN" altLang="en-US"/>
          </a:p>
          <a:p>
            <a:r>
              <a:rPr lang="zh-CN"/>
              <a:t>天宸股份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5" y="2213610"/>
            <a:ext cx="4030980" cy="2034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035" y="936625"/>
            <a:ext cx="3748405" cy="4117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1950" y="4509135"/>
            <a:ext cx="8725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局部异动的独立性题材，不过随着近期美团、京东、淘宝等外卖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lang="zh-CN" altLang="en-US" b="1">
                <a:solidFill>
                  <a:srgbClr val="FF0000"/>
                </a:solidFill>
              </a:rPr>
              <a:t>元购活动如火如荼开展，题材的话题度逐渐增强，后面如果扛过最后一轮分歧形态仍然没有走坏，有可能作为抱团品种加入下一个上涨周期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88555" y="2545080"/>
            <a:ext cx="243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领涨先锋：森林包装</a:t>
            </a:r>
            <a:endParaRPr lang="zh-CN"/>
          </a:p>
        </p:txBody>
      </p:sp>
      <p:sp>
        <p:nvSpPr>
          <p:cNvPr id="6" name="文本框 5"/>
          <p:cNvSpPr txBox="1"/>
          <p:nvPr/>
        </p:nvSpPr>
        <p:spPr>
          <a:xfrm>
            <a:off x="3963035" y="9271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外卖大战</a:t>
            </a:r>
            <a:br>
              <a:rPr lang="zh-CN" sz="2400" b="1">
                <a:solidFill>
                  <a:schemeClr val="bg1"/>
                </a:solidFill>
              </a:rPr>
            </a:br>
            <a:br>
              <a:rPr lang="zh-CN" sz="2400" b="1">
                <a:solidFill>
                  <a:schemeClr val="bg1"/>
                </a:solidFill>
              </a:rPr>
            </a:br>
            <a:r>
              <a:rPr lang="en-US" altLang="zh-CN" sz="2400" b="1">
                <a:solidFill>
                  <a:schemeClr val="bg1"/>
                </a:solidFill>
              </a:rPr>
              <a:t>9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35" y="1402080"/>
            <a:ext cx="4409440" cy="2598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chemeClr val="bg1"/>
                </a:solidFill>
              </a:rPr>
              <a:t>7.17</a:t>
            </a:r>
            <a:r>
              <a:rPr lang="zh-CN" altLang="en-US" sz="2400" b="1">
                <a:solidFill>
                  <a:schemeClr val="bg1"/>
                </a:solidFill>
              </a:rPr>
              <a:t>竞价课程回顾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5" y="741045"/>
            <a:ext cx="10949940" cy="55549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5295" y="2818130"/>
            <a:ext cx="679450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策略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竞价转弱图形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85" y="1579245"/>
            <a:ext cx="9316085" cy="2339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488565" y="4375785"/>
            <a:ext cx="7934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如果竞价仍然有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亿左右大单，那么一些人气股竞价低开还有脉冲离场机会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如果无竞价大封单，个股竞价转弱就需要警惕资金直接兑现的风险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竞价转强图形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88565" y="4375785"/>
            <a:ext cx="79343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如果竞价仍然有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亿左右大单，弱转强高开的人气股，偏低位的有换手晋级可能，中高位容易诱多（特别是量弱的竞价弱转强高开）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如果无竞价大封单，个股竞价转强就需要警惕资金诱多的风险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" y="1710055"/>
            <a:ext cx="10658475" cy="2219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5" y="1089025"/>
            <a:ext cx="6197600" cy="5133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132965" y="-4445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低开反包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08902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781050" y="5862955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个股只作为案例教学展示，不构成任何买卖或指导建议</a:t>
            </a:r>
            <a:endParaRPr lang="zh-CN" altLang="en-US" sz="1000"/>
          </a:p>
        </p:txBody>
      </p:sp>
      <p:sp>
        <p:nvSpPr>
          <p:cNvPr id="8" name="文本框 7"/>
          <p:cNvSpPr txBox="1"/>
          <p:nvPr/>
        </p:nvSpPr>
        <p:spPr>
          <a:xfrm>
            <a:off x="7489825" y="1847215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竞价确认三要素：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①竞价金额大于</a:t>
            </a:r>
            <a:r>
              <a:rPr lang="en-US" altLang="zh-CN"/>
              <a:t>1000</a:t>
            </a:r>
            <a:r>
              <a:rPr lang="zh-CN" altLang="en-US"/>
              <a:t>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②前一天倒锤头线的主力净买额和流动资金都翻红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③开盘价能直接低开到双重支撑位附近（如果没能低开到位，需要看到</a:t>
            </a:r>
            <a:r>
              <a:rPr lang="en-US" altLang="zh-CN"/>
              <a:t>9:25</a:t>
            </a:r>
            <a:r>
              <a:rPr lang="zh-CN" altLang="en-US"/>
              <a:t>时</a:t>
            </a:r>
            <a:r>
              <a:rPr lang="en-US" altLang="zh-CN"/>
              <a:t>L2</a:t>
            </a:r>
            <a:r>
              <a:rPr lang="zh-CN" altLang="en-US"/>
              <a:t>大额净买大于</a:t>
            </a:r>
            <a:r>
              <a:rPr lang="en-US" altLang="zh-CN"/>
              <a:t>1000</a:t>
            </a:r>
            <a:r>
              <a:rPr lang="zh-CN" altLang="en-US"/>
              <a:t>万的大单确认）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涨停试盘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4235" y="886460"/>
            <a:ext cx="10283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主力逻辑：涨停试盘是</a:t>
            </a:r>
            <a:r>
              <a:rPr lang="zh-CN" altLang="en-US" b="1">
                <a:solidFill>
                  <a:srgbClr val="FF0000"/>
                </a:solidFill>
              </a:rPr>
              <a:t>主力为了测试涨停板上的抛压大小，以及恐慌下的抛压大小</a:t>
            </a:r>
            <a:r>
              <a:rPr lang="zh-CN" altLang="en-US"/>
              <a:t>。如果涨停板上抛压小，且开板后主动砸到小高开只有零星卖盘，开盘后有望换手走强；如果涨停板上抛压比较重，且开板后出现密集抛压，开盘后容易诱多回落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" y="1904365"/>
            <a:ext cx="5391150" cy="4291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05" y="1903730"/>
            <a:ext cx="5183505" cy="4293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4235" y="886460"/>
            <a:ext cx="10283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主力逻辑：跌停试盘是</a:t>
            </a:r>
            <a:r>
              <a:rPr lang="zh-CN" altLang="en-US" b="1">
                <a:solidFill>
                  <a:srgbClr val="FF0000"/>
                </a:solidFill>
              </a:rPr>
              <a:t>主力为了测试跌停板上的承接，以及恐慌下的抛压大小</a:t>
            </a:r>
            <a:r>
              <a:rPr lang="zh-CN" altLang="en-US"/>
              <a:t>。如果跌停板附近承接强且抛压较轻，容易出现低开高走；如果跌停板附近承接弱且抛压较重，容易继续分化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" y="1666875"/>
            <a:ext cx="3940810" cy="4533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940" y="1662430"/>
            <a:ext cx="4083050" cy="4534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44170" y="1649730"/>
            <a:ext cx="144399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承接强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4940" y="1666875"/>
            <a:ext cx="144399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抛压小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r="11958"/>
          <a:stretch>
            <a:fillRect/>
          </a:stretch>
        </p:blipFill>
        <p:spPr>
          <a:xfrm>
            <a:off x="8047990" y="1662430"/>
            <a:ext cx="3842385" cy="4533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307705" y="1649730"/>
            <a:ext cx="200660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承接弱，抛压重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1109345"/>
            <a:ext cx="11062970" cy="4979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28900" y="0"/>
            <a:ext cx="6933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</a:rPr>
              <a:t>跌停试盘</a:t>
            </a:r>
            <a:endParaRPr kumimoji="0" lang="zh-CN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E7EAF8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950" y="2178050"/>
            <a:ext cx="142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16910" y="696595"/>
            <a:ext cx="5627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跌停试盘形态上要找横盘蓄势准备突破平台的类型（突破前竞价的最后一跌试盘）</a:t>
            </a:r>
            <a:endParaRPr lang="en-US" alt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" y="1454785"/>
            <a:ext cx="10514330" cy="4740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400" b="1">
                <a:solidFill>
                  <a:schemeClr val="bg1"/>
                </a:solidFill>
              </a:rPr>
              <a:t>7.17</a:t>
            </a:r>
            <a:r>
              <a:rPr lang="zh-CN" altLang="en-US" sz="2400" b="1">
                <a:solidFill>
                  <a:schemeClr val="bg1"/>
                </a:solidFill>
              </a:rPr>
              <a:t>竞价课程回顾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98420" y="717550"/>
            <a:ext cx="7209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首板</a:t>
            </a:r>
            <a:r>
              <a:rPr lang="en-US" altLang="zh-CN"/>
              <a:t>1</a:t>
            </a:r>
            <a:r>
              <a:rPr lang="zh-CN" altLang="en-US"/>
              <a:t>进</a:t>
            </a:r>
            <a:r>
              <a:rPr lang="en-US" altLang="zh-CN"/>
              <a:t>2</a:t>
            </a:r>
            <a:r>
              <a:rPr lang="zh-CN" altLang="en-US"/>
              <a:t>：选出鸿博股份，更多是短线套利，连板预期较低，周四市场有</a:t>
            </a:r>
            <a:r>
              <a:rPr lang="en-US" altLang="zh-CN"/>
              <a:t>11</a:t>
            </a:r>
            <a:r>
              <a:rPr lang="zh-CN" altLang="en-US"/>
              <a:t>只二连板个股，预计如果市场情绪分歧，会有比较内卷的</a:t>
            </a:r>
            <a:r>
              <a:rPr lang="en-US" altLang="zh-CN"/>
              <a:t>PK</a:t>
            </a:r>
            <a:r>
              <a:rPr lang="zh-CN" altLang="en-US"/>
              <a:t>赛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8390" y="1362710"/>
            <a:ext cx="10229215" cy="4974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4430395" y="2745740"/>
            <a:ext cx="6361430" cy="2675890"/>
            <a:chOff x="7105" y="3208"/>
            <a:chExt cx="10018" cy="4214"/>
          </a:xfrm>
        </p:grpSpPr>
        <p:grpSp>
          <p:nvGrpSpPr>
            <p:cNvPr id="22" name="组合 21"/>
            <p:cNvGrpSpPr/>
            <p:nvPr>
              <p:custDataLst>
                <p:tags r:id="rId2"/>
              </p:custDataLst>
            </p:nvPr>
          </p:nvGrpSpPr>
          <p:grpSpPr>
            <a:xfrm>
              <a:off x="7233" y="3208"/>
              <a:ext cx="9890" cy="1352"/>
              <a:chOff x="7969" y="1768"/>
              <a:chExt cx="9890" cy="1352"/>
            </a:xfrm>
          </p:grpSpPr>
          <p:pic>
            <p:nvPicPr>
              <p:cNvPr id="4" name="图片 3" descr="组 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969" y="1768"/>
                <a:ext cx="9890" cy="1352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494" y="1949"/>
                <a:ext cx="7014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sz="2400" b="1">
                    <a:solidFill>
                      <a:srgbClr val="644242"/>
                    </a:solidFill>
                    <a:latin typeface="思源黑体 CN Light" panose="020B0300000000000000" charset="-122"/>
                    <a:ea typeface="思源黑体 CN Light" panose="020B0300000000000000" charset="-122"/>
                    <a:sym typeface="+mn-ea"/>
                  </a:rPr>
                  <a:t>情绪</a:t>
                </a:r>
                <a:endPara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160" y="1944"/>
                <a:ext cx="233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800">
                    <a:solidFill>
                      <a:srgbClr val="FFFCD8"/>
                    </a:solidFill>
                    <a:latin typeface="思源黑体 Medium" panose="020B0600000000000000" charset="-122"/>
                    <a:ea typeface="思源黑体 Medium" panose="020B0600000000000000" charset="-122"/>
                  </a:rPr>
                  <a:t>第二章</a:t>
                </a:r>
                <a:endPara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endParaRPr>
              </a:p>
            </p:txBody>
          </p:sp>
        </p:grpSp>
        <p:grpSp>
          <p:nvGrpSpPr>
            <p:cNvPr id="24" name="组合 23"/>
            <p:cNvGrpSpPr/>
            <p:nvPr>
              <p:custDataLst>
                <p:tags r:id="rId7"/>
              </p:custDataLst>
            </p:nvPr>
          </p:nvGrpSpPr>
          <p:grpSpPr>
            <a:xfrm>
              <a:off x="7233" y="4639"/>
              <a:ext cx="9890" cy="1352"/>
              <a:chOff x="7969" y="1768"/>
              <a:chExt cx="9890" cy="1352"/>
            </a:xfrm>
          </p:grpSpPr>
          <p:pic>
            <p:nvPicPr>
              <p:cNvPr id="25" name="图片 24" descr="组 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969" y="1768"/>
                <a:ext cx="9890" cy="1352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0494" y="1949"/>
                <a:ext cx="7237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zh-CN" sz="2400" b="1">
                    <a:solidFill>
                      <a:srgbClr val="644242"/>
                    </a:solidFill>
                    <a:latin typeface="思源黑体 CN Light" panose="020B0300000000000000" charset="-122"/>
                    <a:ea typeface="思源黑体 CN Light" panose="020B0300000000000000" charset="-122"/>
                    <a:sym typeface="+mn-ea"/>
                  </a:rPr>
                  <a:t>题材</a:t>
                </a:r>
                <a:endPara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160" y="1944"/>
                <a:ext cx="233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800">
                    <a:solidFill>
                      <a:srgbClr val="FFFCD8"/>
                    </a:solidFill>
                    <a:latin typeface="思源黑体 Medium" panose="020B0600000000000000" charset="-122"/>
                    <a:ea typeface="思源黑体 Medium" panose="020B0600000000000000" charset="-122"/>
                  </a:rPr>
                  <a:t>第三章</a:t>
                </a:r>
                <a:endPara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endParaRPr>
              </a:p>
            </p:txBody>
          </p:sp>
        </p:grpSp>
        <p:pic>
          <p:nvPicPr>
            <p:cNvPr id="2" name="图片 1" descr="组 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105" y="6070"/>
              <a:ext cx="9890" cy="135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9535" y="6321"/>
              <a:ext cx="723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 </a:t>
              </a:r>
              <a:r>
                <a:rPr lang="zh-CN" altLang="en-US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策略</a:t>
              </a:r>
              <a:endParaRPr lang="zh-CN" altLang="en-US" sz="2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3"/>
              </p:custDataLst>
            </p:nvPr>
          </p:nvSpPr>
          <p:spPr>
            <a:xfrm>
              <a:off x="7233" y="6358"/>
              <a:ext cx="23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第四章</a:t>
              </a:r>
              <a:endParaRPr lang="zh-CN" altLang="en-US" sz="2800">
                <a:solidFill>
                  <a:srgbClr val="FFFCD8"/>
                </a:solidFill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11675" y="1885950"/>
            <a:ext cx="6280150" cy="858520"/>
            <a:chOff x="7433" y="2538"/>
            <a:chExt cx="9890" cy="1352"/>
          </a:xfrm>
        </p:grpSpPr>
        <p:pic>
          <p:nvPicPr>
            <p:cNvPr id="9" name="图片 8" descr="组 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433" y="2538"/>
              <a:ext cx="9890" cy="135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9958" y="2719"/>
              <a:ext cx="70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sz="2400" b="1">
                  <a:solidFill>
                    <a:srgbClr val="644242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指数</a:t>
              </a:r>
              <a:endParaRPr lang="zh-CN" sz="2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7624" y="2714"/>
              <a:ext cx="23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solidFill>
                    <a:srgbClr val="FFFCD8"/>
                  </a:solidFill>
                  <a:latin typeface="思源黑体 Medium" panose="020B0600000000000000" charset="-122"/>
                  <a:ea typeface="思源黑体 Medium" panose="020B0600000000000000" charset="-122"/>
                </a:rPr>
                <a:t>第一章</a:t>
              </a:r>
              <a:endParaRPr lang="zh-CN" altLang="en-US" sz="2800">
                <a:solidFill>
                  <a:srgbClr val="FFFCD8"/>
                </a:solidFill>
                <a:latin typeface="思源黑体 Medium" panose="020B0600000000000000" charset="-122"/>
                <a:ea typeface="思源黑体 Medium" panose="020B0600000000000000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8580" y="2884170"/>
            <a:ext cx="6974840" cy="935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指数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63660" y="1345565"/>
            <a:ext cx="2978785" cy="1562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捕捞季节顶背离死叉，分歧初期的下影线是资金惯性抄底，没有充分的回档就不会直接开展新一轮上涨周期，</a:t>
            </a:r>
            <a:r>
              <a:rPr lang="zh-CN" altLang="en-US" b="1">
                <a:solidFill>
                  <a:srgbClr val="FF0000"/>
                </a:solidFill>
              </a:rPr>
              <a:t>主要看是直接补跌调整（直接出冰点），还是先弱反弹再分歧（要多等</a:t>
            </a:r>
            <a:r>
              <a:rPr lang="en-US" altLang="zh-CN" b="1">
                <a:solidFill>
                  <a:srgbClr val="FF0000"/>
                </a:solidFill>
              </a:rPr>
              <a:t>2-3</a:t>
            </a:r>
            <a:r>
              <a:rPr lang="zh-CN" altLang="en-US" b="1">
                <a:solidFill>
                  <a:srgbClr val="FF0000"/>
                </a:solidFill>
              </a:rPr>
              <a:t>天）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周三、周四选择了第二种走法，那分歧会后置，买点也需要后置，尽量先等一次短线反杀回调后的尾盘或次日竞价再加大仓位博弈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" y="810895"/>
            <a:ext cx="8489950" cy="53873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01925" y="1708150"/>
            <a:ext cx="2948305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A7B3ED"/>
                    </a:gs>
                  </a:gsLst>
                  <a:lin ang="5400000" scaled="0"/>
                </a:gra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A7B3ED"/>
                  </a:gs>
                </a:gsLst>
                <a:lin ang="5400000" scaled="0"/>
              </a:gra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1435" y="2818130"/>
            <a:ext cx="679450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400" b="1">
                <a:solidFill>
                  <a:srgbClr val="644242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rPr>
              <a:t>情绪</a:t>
            </a:r>
            <a:endParaRPr lang="zh-CN" sz="4400" b="1">
              <a:solidFill>
                <a:srgbClr val="644242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848360" y="1349375"/>
          <a:ext cx="5118735" cy="245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/>
                <a:gridCol w="1706245"/>
                <a:gridCol w="1706245"/>
              </a:tblGrid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上市公司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9</a:t>
                      </a:r>
                      <a:r>
                        <a:rPr lang="zh-CN" altLang="en-US"/>
                        <a:t>日竞价封单金额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</a:t>
                      </a:r>
                      <a:r>
                        <a:rPr lang="zh-CN" altLang="en-US"/>
                        <a:t>月</a:t>
                      </a:r>
                      <a:r>
                        <a:rPr lang="en-US" altLang="zh-CN"/>
                        <a:t>9</a:t>
                      </a:r>
                      <a:r>
                        <a:rPr lang="zh-CN" altLang="en-US"/>
                        <a:t>日竞价封单手数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上玮新材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23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85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双良节能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7.89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130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浙江黎明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7.33</a:t>
                      </a:r>
                      <a:r>
                        <a:rPr lang="zh-CN" altLang="en-US"/>
                        <a:t>亿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34</a:t>
                      </a:r>
                      <a:r>
                        <a:rPr lang="zh-CN" altLang="en-US"/>
                        <a:t>万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223010" y="3947160"/>
            <a:ext cx="974598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什么时候上纬新材封单减少到</a:t>
            </a:r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亿以内并且竞价金额放大到</a:t>
            </a:r>
            <a:r>
              <a:rPr lang="en-US" altLang="zh-CN" b="1">
                <a:solidFill>
                  <a:srgbClr val="FF0000"/>
                </a:solidFill>
              </a:rPr>
              <a:t>1-2</a:t>
            </a:r>
            <a:r>
              <a:rPr lang="zh-CN" altLang="en-US" b="1">
                <a:solidFill>
                  <a:srgbClr val="FF0000"/>
                </a:solidFill>
              </a:rPr>
              <a:t>亿以上，出现爆量大分歧完成高位风险的最后出清，什么时候就会开始新一轮情绪反弹周期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周四出现了爆量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字板，周五如果封单继续维持</a:t>
            </a:r>
            <a:r>
              <a:rPr lang="en-US" altLang="zh-CN" b="1">
                <a:solidFill>
                  <a:srgbClr val="FF0000"/>
                </a:solidFill>
              </a:rPr>
              <a:t>20</a:t>
            </a:r>
            <a:r>
              <a:rPr lang="zh-CN" altLang="en-US" b="1">
                <a:solidFill>
                  <a:srgbClr val="FF0000"/>
                </a:solidFill>
              </a:rPr>
              <a:t>亿左右且两个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字板有其中一个能弱转强顶一字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高开秒板，短线情绪就仍会有一个高位震荡区的弱修复；如果封单明显减少到</a:t>
            </a:r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亿以内，且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字板竞价低开转弱，那么短线情绪将进一步分化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竞价封单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涨跌停分布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25" y="1621155"/>
            <a:ext cx="5588635" cy="1940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44160" y="1212850"/>
            <a:ext cx="6555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两个焦点：</a:t>
            </a:r>
            <a:endParaRPr lang="zh-CN"/>
          </a:p>
          <a:p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</a:rPr>
              <a:t>①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20cm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连板高标会不会分歧，如果分歧是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T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字板还是直接见顶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②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板梯队能否晋级？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63035" y="9271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>
                <a:solidFill>
                  <a:schemeClr val="bg1"/>
                </a:solidFill>
              </a:rPr>
              <a:t>连板高标</a:t>
            </a:r>
            <a:endParaRPr lang="zh-CN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923925"/>
            <a:ext cx="4516755" cy="184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3070860"/>
            <a:ext cx="3431540" cy="2941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3070860"/>
            <a:ext cx="3383280" cy="2941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552055" y="2411730"/>
            <a:ext cx="419735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如果像慧博云通一样直接大阴线见顶，短线会直接退潮并且切换低位新题材（集体首板启动，具备新主线预期）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如果像光智科技一样先给个</a:t>
            </a:r>
            <a:r>
              <a:rPr lang="en-US" altLang="zh-CN"/>
              <a:t>T</a:t>
            </a:r>
            <a:r>
              <a:rPr lang="zh-CN" altLang="en-US"/>
              <a:t>板，那么日内就是弱分歧，大分化会留到第二天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竞价数据参考</a:t>
            </a:r>
            <a:endParaRPr lang="zh-CN" altLang="en-US"/>
          </a:p>
          <a:p>
            <a:r>
              <a:rPr lang="zh-CN" altLang="en-US"/>
              <a:t>慧博云通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23</a:t>
            </a:r>
            <a:r>
              <a:rPr lang="zh-CN" altLang="en-US"/>
              <a:t>日竞价：竞价成交金额</a:t>
            </a:r>
            <a:r>
              <a:rPr lang="en-US" altLang="zh-CN" b="1">
                <a:solidFill>
                  <a:srgbClr val="FF0000"/>
                </a:solidFill>
              </a:rPr>
              <a:t>10.67</a:t>
            </a:r>
            <a:r>
              <a:rPr lang="zh-CN" altLang="en-US" b="1">
                <a:solidFill>
                  <a:srgbClr val="FF0000"/>
                </a:solidFill>
              </a:rPr>
              <a:t>亿</a:t>
            </a:r>
            <a:r>
              <a:rPr lang="zh-CN" altLang="en-US"/>
              <a:t>，竞价未成交额</a:t>
            </a:r>
            <a:r>
              <a:rPr lang="en-US" altLang="zh-CN" b="1">
                <a:solidFill>
                  <a:srgbClr val="FF0000"/>
                </a:solidFill>
              </a:rPr>
              <a:t>-2.17</a:t>
            </a:r>
            <a:r>
              <a:rPr lang="zh-CN" altLang="en-US" b="1">
                <a:solidFill>
                  <a:srgbClr val="FF0000"/>
                </a:solidFill>
              </a:rPr>
              <a:t>亿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光智科技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234</a:t>
            </a:r>
            <a:r>
              <a:rPr lang="zh-CN" altLang="en-US"/>
              <a:t>日竞价：竞价成交金额</a:t>
            </a:r>
            <a:r>
              <a:rPr lang="en-US" altLang="zh-CN" b="1">
                <a:solidFill>
                  <a:srgbClr val="FF0000"/>
                </a:solidFill>
              </a:rPr>
              <a:t>15.57</a:t>
            </a:r>
            <a:r>
              <a:rPr lang="zh-CN" altLang="en-US" b="1">
                <a:solidFill>
                  <a:srgbClr val="FF0000"/>
                </a:solidFill>
              </a:rPr>
              <a:t>亿</a:t>
            </a:r>
            <a:r>
              <a:rPr lang="zh-CN" altLang="en-US"/>
              <a:t>，未成交额</a:t>
            </a:r>
            <a:r>
              <a:rPr lang="en-US" altLang="zh-CN" b="1">
                <a:solidFill>
                  <a:srgbClr val="FF0000"/>
                </a:solidFill>
              </a:rPr>
              <a:t>-6790</a:t>
            </a:r>
            <a:r>
              <a:rPr lang="zh-CN" altLang="en-US" b="1">
                <a:solidFill>
                  <a:srgbClr val="FF0000"/>
                </a:solidFill>
              </a:rPr>
              <a:t>万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74.9,&quot;left&quot;:348.85,&quot;top&quot;:116.9,&quot;width&quot;:507.3}"/>
</p:tagLst>
</file>

<file path=ppt/tags/tag51.xml><?xml version="1.0" encoding="utf-8"?>
<p:tagLst xmlns:p="http://schemas.openxmlformats.org/presentationml/2006/main">
  <p:tag name="KSO_WM_DIAGRAM_VIRTUALLY_FRAME" val="{&quot;height&quot;:300.4,&quot;left&quot;:360.9,&quot;top&quot;:125.4,&quot;width&quot;:500.65}"/>
</p:tagLst>
</file>

<file path=ppt/tags/tag52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3.xml><?xml version="1.0" encoding="utf-8"?>
<p:tagLst xmlns:p="http://schemas.openxmlformats.org/presentationml/2006/main">
  <p:tag name="KSO_WM_BEAUTIFY_FLAG" val="#wm#"/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4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5.xml><?xml version="1.0" encoding="utf-8"?>
<p:tagLst xmlns:p="http://schemas.openxmlformats.org/presentationml/2006/main">
  <p:tag name="KSO_WM_DIAGRAM_VIRTUALLY_FRAME" val="{&quot;height&quot;:300.4,&quot;left&quot;:360.9,&quot;top&quot;:125.4,&quot;width&quot;:500.65}"/>
</p:tagLst>
</file>

<file path=ppt/tags/tag56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7.xml><?xml version="1.0" encoding="utf-8"?>
<p:tagLst xmlns:p="http://schemas.openxmlformats.org/presentationml/2006/main">
  <p:tag name="KSO_WM_BEAUTIFY_FLAG" val="#wm#"/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8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DIAGRAM_VIRTUALLY_FRAME" val="{&quot;height&quot;:374.9,&quot;left&quot;:348.85,&quot;top&quot;:116.9,&quot;width&quot;:507.3}"/>
</p:tagLst>
</file>

<file path=ppt/tags/tag59.xml><?xml version="1.0" encoding="utf-8"?>
<p:tagLst xmlns:p="http://schemas.openxmlformats.org/presentationml/2006/main"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1.xml><?xml version="1.0" encoding="utf-8"?>
<p:tagLst xmlns:p="http://schemas.openxmlformats.org/presentationml/2006/main">
  <p:tag name="KSO_WM_UNIT_TYPE" val="l_h_f"/>
  <p:tag name="KSO_WM_UNIT_INDEX" val="1_2_1"/>
  <p:tag name="KSO_WM_UNIT_ID" val="diagram19882022_4*l_h_f*1_2_1"/>
  <p:tag name="KSO_WM_TEMPLATE_INDEX" val="19882022"/>
  <p:tag name="KSO_WM_TAG_VERSION" val="2.0"/>
  <p:tag name="KSO_WM_DIAGRAM_GROUP_CODE" val="l1-1"/>
  <p:tag name="KSO_WM_DIAGRAM_VIRTUALLY_FRAME" val="{&quot;height&quot;:300.4,&quot;left&quot;:360.9,&quot;top&quot;:125.4,&quot;width&quot;:500.65}"/>
</p:tagLst>
</file>

<file path=ppt/tags/tag62.xml><?xml version="1.0" encoding="utf-8"?>
<p:tagLst xmlns:p="http://schemas.openxmlformats.org/presentationml/2006/main"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3.xml><?xml version="1.0" encoding="utf-8"?>
<p:tagLst xmlns:p="http://schemas.openxmlformats.org/presentationml/2006/main"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4.xml><?xml version="1.0" encoding="utf-8"?>
<p:tagLst xmlns:p="http://schemas.openxmlformats.org/presentationml/2006/main">
  <p:tag name="KSO_WM_UNIT_TYPE" val="l_h_f"/>
  <p:tag name="KSO_WM_UNIT_INDEX" val="1_1_1"/>
  <p:tag name="KSO_WM_UNIT_ID" val="diagram19882022_4*l_h_f*1_1_1"/>
  <p:tag name="KSO_WM_TEMPLATE_INDEX" val="19882022"/>
  <p:tag name="KSO_WM_TAG_VERSION" val="2.0"/>
  <p:tag name="KSO_WM_DIAGRAM_GROUP_CODE" val="l1-1"/>
  <p:tag name="KSO_WM_DIAGRAM_VIRTUALLY_FRAME" val="{&quot;height&quot;:219.5,&quot;left&quot;:355.25,&quot;top&quot;:116.9,&quot;width&quot;:500.9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TABLE_ENDDRAG_ORIGIN_RECT" val="671*193"/>
  <p:tag name="TABLE_ENDDRAG_RECT" val="144*136*671*193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3324</Words>
  <Application>WPS 演示</Application>
  <PresentationFormat>宽屏</PresentationFormat>
  <Paragraphs>248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思源黑体 Medium</vt:lpstr>
      <vt:lpstr>思源黑体 CN Regular</vt:lpstr>
      <vt:lpstr>黑体</vt:lpstr>
      <vt:lpstr>思源黑体 CN Light</vt:lpstr>
      <vt:lpstr>思源黑体 CN Normal</vt:lpstr>
      <vt:lpstr>思源黑体 CN Bold</vt:lpstr>
      <vt:lpstr>思源黑体 CN Medium</vt:lpstr>
      <vt:lpstr>微软雅黑</vt:lpstr>
      <vt:lpstr>Arial Unicode MS</vt:lpstr>
      <vt:lpstr>Calibri</vt:lpstr>
      <vt:lpstr>MiSans Normal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244</cp:revision>
  <dcterms:created xsi:type="dcterms:W3CDTF">2019-06-19T02:08:00Z</dcterms:created>
  <dcterms:modified xsi:type="dcterms:W3CDTF">2025-07-17T23:18:27Z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45FA2E5FDC7E44E2AAC05ECF8938BF78_13</vt:lpwstr>
  </property>
</Properties>
</file>