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00" r:id="rId3"/>
    <p:sldId id="257" r:id="rId4"/>
    <p:sldId id="481" r:id="rId5"/>
    <p:sldId id="519" r:id="rId6"/>
    <p:sldId id="492" r:id="rId7"/>
    <p:sldId id="493" r:id="rId9"/>
    <p:sldId id="566" r:id="rId10"/>
    <p:sldId id="551" r:id="rId11"/>
    <p:sldId id="564" r:id="rId12"/>
    <p:sldId id="565" r:id="rId13"/>
    <p:sldId id="567" r:id="rId14"/>
    <p:sldId id="568" r:id="rId15"/>
    <p:sldId id="572" r:id="rId16"/>
    <p:sldId id="569" r:id="rId17"/>
    <p:sldId id="571" r:id="rId18"/>
    <p:sldId id="280" r:id="rId19"/>
    <p:sldId id="502" r:id="rId20"/>
    <p:sldId id="263"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9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7.xml"/><Relationship Id="rId3" Type="http://schemas.openxmlformats.org/officeDocument/2006/relationships/image" Target="../media/image15.png"/><Relationship Id="rId2" Type="http://schemas.openxmlformats.org/officeDocument/2006/relationships/tags" Target="../tags/tag66.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70.xml"/><Relationship Id="rId4" Type="http://schemas.openxmlformats.org/officeDocument/2006/relationships/image" Target="../media/image17.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74.xml"/><Relationship Id="rId3" Type="http://schemas.openxmlformats.org/officeDocument/2006/relationships/image" Target="../media/image18.png"/><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7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tags" Target="../tags/tag76.xml"/><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80.xml"/><Relationship Id="rId3" Type="http://schemas.openxmlformats.org/officeDocument/2006/relationships/image" Target="../media/image21.png"/><Relationship Id="rId2" Type="http://schemas.openxmlformats.org/officeDocument/2006/relationships/tags" Target="../tags/tag79.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83.xml"/><Relationship Id="rId3" Type="http://schemas.openxmlformats.org/officeDocument/2006/relationships/image" Target="../media/image22.png"/><Relationship Id="rId2" Type="http://schemas.openxmlformats.org/officeDocument/2006/relationships/tags" Target="../tags/tag82.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86.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85.xml"/><Relationship Id="rId1" Type="http://schemas.openxmlformats.org/officeDocument/2006/relationships/tags" Target="../tags/tag8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1.xml"/><Relationship Id="rId5" Type="http://schemas.openxmlformats.org/officeDocument/2006/relationships/image" Target="../media/image2.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4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52.xml"/><Relationship Id="rId3" Type="http://schemas.openxmlformats.org/officeDocument/2006/relationships/image" Target="../media/image9.png"/><Relationship Id="rId2" Type="http://schemas.openxmlformats.org/officeDocument/2006/relationships/tags" Target="../tags/tag51.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55.xml"/><Relationship Id="rId3" Type="http://schemas.openxmlformats.org/officeDocument/2006/relationships/image" Target="../media/image10.png"/><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5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57.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1.xml"/><Relationship Id="rId3" Type="http://schemas.openxmlformats.org/officeDocument/2006/relationships/image" Target="../media/image13.png"/><Relationship Id="rId2" Type="http://schemas.openxmlformats.org/officeDocument/2006/relationships/tags" Target="../tags/tag60.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4.xml"/><Relationship Id="rId3" Type="http://schemas.openxmlformats.org/officeDocument/2006/relationships/image" Target="../media/image14.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12200890" cy="6844665"/>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竞价超预期</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弱转强一字</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sp>
        <p:nvSpPr>
          <p:cNvPr id="8" name="文本框 7"/>
          <p:cNvSpPr txBox="1"/>
          <p:nvPr/>
        </p:nvSpPr>
        <p:spPr>
          <a:xfrm>
            <a:off x="8599170" y="3201670"/>
            <a:ext cx="3121025" cy="645160"/>
          </a:xfrm>
          <a:prstGeom prst="rect">
            <a:avLst/>
          </a:prstGeom>
          <a:noFill/>
        </p:spPr>
        <p:txBody>
          <a:bodyPr wrap="square" rtlCol="0">
            <a:spAutoFit/>
          </a:bodyPr>
          <a:p>
            <a:r>
              <a:rPr lang="zh-CN" altLang="en-US"/>
              <a:t>前一天</a:t>
            </a:r>
            <a:r>
              <a:rPr lang="en-US" altLang="zh-CN"/>
              <a:t>T</a:t>
            </a:r>
            <a:r>
              <a:rPr lang="zh-CN" altLang="en-US"/>
              <a:t>字板</a:t>
            </a:r>
            <a:endParaRPr lang="zh-CN" altLang="en-US"/>
          </a:p>
          <a:p>
            <a:r>
              <a:rPr lang="zh-CN" altLang="en-US"/>
              <a:t>隔日超预期顶一字</a:t>
            </a:r>
            <a:endParaRPr lang="zh-CN" altLang="en-US"/>
          </a:p>
        </p:txBody>
      </p:sp>
      <p:pic>
        <p:nvPicPr>
          <p:cNvPr id="2" name="图片 1"/>
          <p:cNvPicPr>
            <a:picLocks noChangeAspect="1"/>
          </p:cNvPicPr>
          <p:nvPr/>
        </p:nvPicPr>
        <p:blipFill>
          <a:blip r:embed="rId3"/>
          <a:stretch>
            <a:fillRect/>
          </a:stretch>
        </p:blipFill>
        <p:spPr>
          <a:xfrm>
            <a:off x="1025525" y="1172210"/>
            <a:ext cx="7032625" cy="5162550"/>
          </a:xfrm>
          <a:prstGeom prst="rect">
            <a:avLst/>
          </a:prstGeom>
          <a:ln>
            <a:solidFill>
              <a:schemeClr val="accent1"/>
            </a:solidFill>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695325" y="897890"/>
            <a:ext cx="10315575" cy="5233035"/>
          </a:xfrm>
          <a:prstGeom prst="rect">
            <a:avLst/>
          </a:prstGeom>
          <a:ln>
            <a:solidFill>
              <a:schemeClr val="accent1"/>
            </a:solidFill>
          </a:ln>
        </p:spPr>
      </p:pic>
      <p:sp>
        <p:nvSpPr>
          <p:cNvPr id="4" name="文本框 3"/>
          <p:cNvSpPr txBox="1"/>
          <p:nvPr>
            <p:custDataLst>
              <p:tags r:id="rId2"/>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竞价超预期</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反例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3"/>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pic>
        <p:nvPicPr>
          <p:cNvPr id="3" name="图片 2"/>
          <p:cNvPicPr>
            <a:picLocks noChangeAspect="1"/>
          </p:cNvPicPr>
          <p:nvPr/>
        </p:nvPicPr>
        <p:blipFill>
          <a:blip r:embed="rId4"/>
          <a:stretch>
            <a:fillRect/>
          </a:stretch>
        </p:blipFill>
        <p:spPr>
          <a:xfrm>
            <a:off x="695325" y="897890"/>
            <a:ext cx="5355590" cy="3669665"/>
          </a:xfrm>
          <a:prstGeom prst="rect">
            <a:avLst/>
          </a:prstGeom>
          <a:ln>
            <a:solidFill>
              <a:schemeClr val="accent1"/>
            </a:solidFill>
          </a:ln>
        </p:spPr>
      </p:pic>
      <p:sp>
        <p:nvSpPr>
          <p:cNvPr id="6" name="文本框 5"/>
          <p:cNvSpPr txBox="1"/>
          <p:nvPr/>
        </p:nvSpPr>
        <p:spPr>
          <a:xfrm>
            <a:off x="4099560" y="6188075"/>
            <a:ext cx="5400040" cy="368300"/>
          </a:xfrm>
          <a:prstGeom prst="rect">
            <a:avLst/>
          </a:prstGeom>
          <a:noFill/>
        </p:spPr>
        <p:txBody>
          <a:bodyPr wrap="square" rtlCol="0">
            <a:spAutoFit/>
          </a:bodyPr>
          <a:p>
            <a:r>
              <a:rPr lang="zh-CN" altLang="en-US"/>
              <a:t>个股分时和板块太强，顶一字也形成不了预期差</a:t>
            </a:r>
            <a:endParaRPr lang="zh-CN" altLang="en-US"/>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竞价战法</a:t>
            </a:r>
            <a:r>
              <a:rPr lang="en-US" altLang="zh-CN" sz="5400" dirty="0">
                <a:solidFill>
                  <a:schemeClr val="bg1"/>
                </a:solidFill>
                <a:latin typeface="思源黑体 CN Bold" panose="020B0800000000000000" charset="-122"/>
                <a:ea typeface="思源黑体 CN Bold" panose="020B0800000000000000" charset="-122"/>
                <a:sym typeface="+mn-ea"/>
              </a:rPr>
              <a:t>——</a:t>
            </a:r>
            <a:r>
              <a:rPr lang="zh-CN" altLang="en-US" sz="5400" dirty="0">
                <a:solidFill>
                  <a:schemeClr val="bg1"/>
                </a:solidFill>
                <a:latin typeface="思源黑体 CN Bold" panose="020B0800000000000000" charset="-122"/>
                <a:ea typeface="思源黑体 CN Bold" panose="020B0800000000000000" charset="-122"/>
                <a:sym typeface="+mn-ea"/>
              </a:rPr>
              <a:t>低开反包</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低开反包</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pic>
        <p:nvPicPr>
          <p:cNvPr id="10" name="图片 9"/>
          <p:cNvPicPr>
            <a:picLocks noChangeAspect="1"/>
          </p:cNvPicPr>
          <p:nvPr/>
        </p:nvPicPr>
        <p:blipFill>
          <a:blip r:embed="rId3"/>
          <a:stretch>
            <a:fillRect/>
          </a:stretch>
        </p:blipFill>
        <p:spPr>
          <a:xfrm>
            <a:off x="258445" y="819150"/>
            <a:ext cx="11070590" cy="5033010"/>
          </a:xfrm>
          <a:prstGeom prst="rect">
            <a:avLst/>
          </a:prstGeom>
          <a:ln>
            <a:solidFill>
              <a:schemeClr val="accent1">
                <a:lumMod val="75000"/>
              </a:schemeClr>
            </a:solidFill>
          </a:ln>
        </p:spPr>
      </p:pic>
      <p:sp>
        <p:nvSpPr>
          <p:cNvPr id="3" name="文本框 2"/>
          <p:cNvSpPr txBox="1"/>
          <p:nvPr/>
        </p:nvSpPr>
        <p:spPr>
          <a:xfrm>
            <a:off x="1494790" y="5852160"/>
            <a:ext cx="9203055" cy="697865"/>
          </a:xfrm>
          <a:prstGeom prst="rect">
            <a:avLst/>
          </a:prstGeom>
        </p:spPr>
        <p:txBody>
          <a:bodyPr wrap="square">
            <a:spAutoFit/>
          </a:bodyPr>
          <a:p>
            <a:pPr marL="0" indent="0" algn="l">
              <a:lnSpc>
                <a:spcPts val="2365"/>
              </a:lnSpc>
            </a:pPr>
            <a:r>
              <a:rPr lang="zh-CN" altLang="en-US" sz="1600" b="0" i="0">
                <a:solidFill>
                  <a:srgbClr val="333333"/>
                </a:solidFill>
                <a:latin typeface="微软雅黑" panose="020B0503020204020204" charset="-122"/>
                <a:ea typeface="微软雅黑" panose="020B0503020204020204" charset="-122"/>
              </a:rPr>
              <a:t>如果要对选股条件做出比较严格的限制，就容易错过一些大弹性，但如果把选股条件放得太宽，又容易踩到一些大面。</a:t>
            </a:r>
            <a:r>
              <a:rPr lang="zh-CN" altLang="en-US" sz="1600" i="0">
                <a:solidFill>
                  <a:srgbClr val="FF0000"/>
                </a:solidFill>
                <a:latin typeface="微软雅黑" panose="020B0503020204020204" charset="-122"/>
                <a:ea typeface="微软雅黑" panose="020B0503020204020204" charset="-122"/>
              </a:rPr>
              <a:t>那有没有方法能以更好的确定性和盈亏比来捕捉到这些竞价的高弹性机会</a:t>
            </a:r>
            <a:endParaRPr lang="zh-CN" altLang="en-US" sz="1600" i="0">
              <a:solidFill>
                <a:srgbClr val="FF0000"/>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低开反包</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pic>
        <p:nvPicPr>
          <p:cNvPr id="2" name="图片 1"/>
          <p:cNvPicPr>
            <a:picLocks noChangeAspect="1"/>
          </p:cNvPicPr>
          <p:nvPr/>
        </p:nvPicPr>
        <p:blipFill>
          <a:blip r:embed="rId3"/>
          <a:stretch>
            <a:fillRect/>
          </a:stretch>
        </p:blipFill>
        <p:spPr>
          <a:xfrm>
            <a:off x="368300" y="1028700"/>
            <a:ext cx="11576050" cy="5214620"/>
          </a:xfrm>
          <a:prstGeom prst="rect">
            <a:avLst/>
          </a:prstGeom>
          <a:ln>
            <a:solidFill>
              <a:schemeClr val="accent1"/>
            </a:solidFill>
          </a:ln>
        </p:spPr>
      </p:pic>
      <p:pic>
        <p:nvPicPr>
          <p:cNvPr id="7" name="图片 6"/>
          <p:cNvPicPr>
            <a:picLocks noChangeAspect="1"/>
          </p:cNvPicPr>
          <p:nvPr/>
        </p:nvPicPr>
        <p:blipFill>
          <a:blip r:embed="rId4"/>
          <a:stretch>
            <a:fillRect/>
          </a:stretch>
        </p:blipFill>
        <p:spPr>
          <a:xfrm>
            <a:off x="368300" y="1028700"/>
            <a:ext cx="5424170" cy="2806065"/>
          </a:xfrm>
          <a:prstGeom prst="rect">
            <a:avLst/>
          </a:prstGeom>
          <a:ln>
            <a:solidFill>
              <a:schemeClr val="accent1"/>
            </a:solidFill>
          </a:ln>
        </p:spPr>
      </p:pic>
      <p:sp>
        <p:nvSpPr>
          <p:cNvPr id="8" name="文本框 7"/>
          <p:cNvSpPr txBox="1"/>
          <p:nvPr/>
        </p:nvSpPr>
        <p:spPr>
          <a:xfrm>
            <a:off x="1863090" y="1028700"/>
            <a:ext cx="4064000" cy="583565"/>
          </a:xfrm>
          <a:prstGeom prst="rect">
            <a:avLst/>
          </a:prstGeom>
          <a:noFill/>
        </p:spPr>
        <p:txBody>
          <a:bodyPr wrap="square" rtlCol="0">
            <a:spAutoFit/>
          </a:bodyPr>
          <a:p>
            <a:r>
              <a:rPr lang="en-US" altLang="zh-CN" sz="1600" b="1">
                <a:solidFill>
                  <a:srgbClr val="FF0000"/>
                </a:solidFill>
              </a:rPr>
              <a:t>4.</a:t>
            </a:r>
            <a:r>
              <a:rPr lang="zh-CN" altLang="en-US" sz="1600" b="1">
                <a:solidFill>
                  <a:srgbClr val="FF0000"/>
                </a:solidFill>
              </a:rPr>
              <a:t>前一天的</a:t>
            </a:r>
            <a:r>
              <a:rPr lang="en-US" altLang="zh-CN" sz="1600" b="1">
                <a:solidFill>
                  <a:srgbClr val="FF0000"/>
                </a:solidFill>
              </a:rPr>
              <a:t>K</a:t>
            </a:r>
            <a:r>
              <a:rPr lang="zh-CN" altLang="en-US" sz="1600" b="1">
                <a:solidFill>
                  <a:srgbClr val="FF0000"/>
                </a:solidFill>
              </a:rPr>
              <a:t>线要求：早盘冲高尾盘杀跌的倒锤头线（最好是阴线）</a:t>
            </a:r>
            <a:endParaRPr lang="zh-CN" altLang="en-US" sz="1600" b="1">
              <a:solidFill>
                <a:srgbClr val="FF0000"/>
              </a:solidFill>
            </a:endParaRPr>
          </a:p>
        </p:txBody>
      </p:sp>
      <p:sp>
        <p:nvSpPr>
          <p:cNvPr id="9" name="椭圆 8"/>
          <p:cNvSpPr/>
          <p:nvPr/>
        </p:nvSpPr>
        <p:spPr>
          <a:xfrm>
            <a:off x="5991225" y="1786890"/>
            <a:ext cx="702945" cy="67627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132965" y="0"/>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操作策略</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133475"/>
            <a:ext cx="4573905" cy="758190"/>
          </a:xfrm>
          <a:prstGeom prst="rect">
            <a:avLst/>
          </a:prstGeom>
          <a:noFill/>
        </p:spPr>
        <p:txBody>
          <a:bodyPr wrap="square" rtlCol="0">
            <a:noAutofit/>
          </a:bodyPr>
          <a:p>
            <a:endParaRPr lang="zh-CN" altLang="en-US" sz="2400"/>
          </a:p>
        </p:txBody>
      </p:sp>
      <p:pic>
        <p:nvPicPr>
          <p:cNvPr id="3" name="图片 2"/>
          <p:cNvPicPr>
            <a:picLocks noChangeAspect="1"/>
          </p:cNvPicPr>
          <p:nvPr/>
        </p:nvPicPr>
        <p:blipFill>
          <a:blip r:embed="rId3"/>
          <a:stretch>
            <a:fillRect/>
          </a:stretch>
        </p:blipFill>
        <p:spPr>
          <a:xfrm>
            <a:off x="605155" y="1078865"/>
            <a:ext cx="11233785" cy="5229225"/>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056630" cy="85026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活动福利</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133475"/>
            <a:ext cx="4573905" cy="758190"/>
          </a:xfrm>
          <a:prstGeom prst="rect">
            <a:avLst/>
          </a:prstGeom>
          <a:noFill/>
        </p:spPr>
        <p:txBody>
          <a:bodyPr wrap="square" rtlCol="0">
            <a:noAutofit/>
          </a:bodyPr>
          <a:p>
            <a:endParaRPr lang="zh-CN" altLang="en-US" sz="2400" b="1"/>
          </a:p>
        </p:txBody>
      </p:sp>
      <p:pic>
        <p:nvPicPr>
          <p:cNvPr id="2" name="图片 1"/>
          <p:cNvPicPr>
            <a:picLocks noChangeAspect="1"/>
          </p:cNvPicPr>
          <p:nvPr/>
        </p:nvPicPr>
        <p:blipFill>
          <a:blip r:embed="rId3"/>
          <a:stretch>
            <a:fillRect/>
          </a:stretch>
        </p:blipFill>
        <p:spPr>
          <a:xfrm>
            <a:off x="1381125" y="940435"/>
            <a:ext cx="9691370" cy="5452110"/>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656070" cy="85026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明日前瞻，把握热点风口</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133475"/>
            <a:ext cx="4573905" cy="758190"/>
          </a:xfrm>
          <a:prstGeom prst="rect">
            <a:avLst/>
          </a:prstGeom>
          <a:noFill/>
        </p:spPr>
        <p:txBody>
          <a:bodyPr wrap="square" rtlCol="0">
            <a:noAutofit/>
          </a:bodyPr>
          <a:p>
            <a:endParaRPr lang="zh-CN" altLang="en-US" sz="2400" b="1"/>
          </a:p>
        </p:txBody>
      </p:sp>
      <p:pic>
        <p:nvPicPr>
          <p:cNvPr id="5" name="图片 4" descr="明日前瞻-冯锐枭带货链接"/>
          <p:cNvPicPr>
            <a:picLocks noChangeAspect="1"/>
          </p:cNvPicPr>
          <p:nvPr/>
        </p:nvPicPr>
        <p:blipFill>
          <a:blip r:embed="rId3"/>
          <a:stretch>
            <a:fillRect/>
          </a:stretch>
        </p:blipFill>
        <p:spPr>
          <a:xfrm>
            <a:off x="5385435" y="4153535"/>
            <a:ext cx="2313940" cy="2028190"/>
          </a:xfrm>
          <a:prstGeom prst="rect">
            <a:avLst/>
          </a:prstGeom>
        </p:spPr>
      </p:pic>
      <p:pic>
        <p:nvPicPr>
          <p:cNvPr id="3" name="图片 2"/>
          <p:cNvPicPr>
            <a:picLocks noChangeAspect="1"/>
          </p:cNvPicPr>
          <p:nvPr/>
        </p:nvPicPr>
        <p:blipFill>
          <a:blip r:embed="rId4"/>
          <a:stretch>
            <a:fillRect/>
          </a:stretch>
        </p:blipFill>
        <p:spPr>
          <a:xfrm>
            <a:off x="1242695" y="861060"/>
            <a:ext cx="9974580" cy="5610860"/>
          </a:xfrm>
          <a:prstGeom prst="rect">
            <a:avLst/>
          </a:prstGeom>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211705" y="1743075"/>
            <a:ext cx="7670800" cy="1322070"/>
          </a:xfrm>
          <a:prstGeom prst="rect">
            <a:avLst/>
          </a:prstGeom>
          <a:noFill/>
        </p:spPr>
        <p:txBody>
          <a:bodyPr wrap="none" rtlCol="0" anchor="ctr" anchorCtr="0">
            <a:spAutoFit/>
          </a:bodyPr>
          <a:p>
            <a:pPr algn="ctr"/>
            <a:r>
              <a:rPr lang="zh-CN" altLang="en-US"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r>
              <a:rPr lang="en-US" alt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a:t>
            </a:r>
            <a:endParaRPr lang="en-US" alt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我司所有工作人员均不允许推荐股票、不允许承诺收益、不允许代客理财、不允许合作分成、不允许私下收款，如您发现有任何违规行为，请立即拨打400-9088-988向我们举报!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1"/>
          <p:cNvPicPr>
            <a:picLocks noChangeAspect="1"/>
          </p:cNvPicPr>
          <p:nvPr/>
        </p:nvPicPr>
        <p:blipFill>
          <a:blip r:embed="rId1"/>
          <a:stretch>
            <a:fillRect/>
          </a:stretch>
        </p:blipFill>
        <p:spPr>
          <a:xfrm>
            <a:off x="2707005" y="3855720"/>
            <a:ext cx="6777990" cy="460375"/>
          </a:xfrm>
          <a:prstGeom prst="rect">
            <a:avLst/>
          </a:prstGeom>
        </p:spPr>
      </p:pic>
      <p:sp>
        <p:nvSpPr>
          <p:cNvPr id="9" name="文本框 8"/>
          <p:cNvSpPr txBox="1"/>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a:solidFill>
                  <a:schemeClr val="bg1"/>
                </a:solidFill>
                <a:latin typeface="思源黑体 CN Medium" panose="020B0600000000000000" pitchFamily="34" charset="-122"/>
                <a:ea typeface="思源黑体 CN Medium" panose="020B0600000000000000" pitchFamily="34" charset="-122"/>
              </a:rPr>
              <a:t>冯锐枭</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2"/>
            </p:custDataLst>
          </p:nvPr>
        </p:nvSpPr>
        <p:spPr>
          <a:xfrm>
            <a:off x="6392545" y="3903345"/>
            <a:ext cx="362394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a:solidFill>
                  <a:schemeClr val="bg1"/>
                </a:solidFill>
                <a:latin typeface="思源黑体 CN Normal" panose="020B0400000000000000" charset="-122"/>
                <a:ea typeface="思源黑体 CN Normal" panose="020B0400000000000000" charset="-122"/>
              </a:rPr>
              <a:t>A1120623040002</a:t>
            </a:r>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custDataLst>
              <p:tags r:id="rId3"/>
            </p:custDataLst>
          </p:nvPr>
        </p:nvSpPr>
        <p:spPr>
          <a:xfrm>
            <a:off x="518160" y="1064895"/>
            <a:ext cx="10981055" cy="2476500"/>
          </a:xfrm>
          <a:prstGeom prst="rect">
            <a:avLst/>
          </a:prstGeom>
          <a:noFill/>
          <a:ln w="12700" cmpd="sng">
            <a:noFill/>
            <a:prstDash val="solid"/>
          </a:ln>
        </p:spPr>
        <p:txBody>
          <a:bodyPr wrap="square" rtlCol="0">
            <a:noAutofit/>
          </a:bodyPr>
          <a:p>
            <a:pPr algn="ctr"/>
            <a:endParaRPr lang="zh-CN" altLang="en-US" sz="6600">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ctr"/>
            <a:r>
              <a:rPr lang="zh-CN" altLang="en-US" sz="6600">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竞价实战特训</a:t>
            </a:r>
            <a:endParaRPr lang="zh-CN" altLang="en-US" sz="6600">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5" name="组合 4"/>
          <p:cNvGrpSpPr/>
          <p:nvPr/>
        </p:nvGrpSpPr>
        <p:grpSpPr>
          <a:xfrm>
            <a:off x="3065145" y="4786630"/>
            <a:ext cx="6237713" cy="1546225"/>
            <a:chOff x="4791" y="7208"/>
            <a:chExt cx="10127" cy="2435"/>
          </a:xfrm>
        </p:grpSpPr>
        <p:sp>
          <p:nvSpPr>
            <p:cNvPr id="4" name="圆角矩形 3"/>
            <p:cNvSpPr/>
            <p:nvPr/>
          </p:nvSpPr>
          <p:spPr>
            <a:xfrm>
              <a:off x="4791" y="7208"/>
              <a:ext cx="10127" cy="2435"/>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5047" y="7416"/>
              <a:ext cx="9600" cy="1888"/>
            </a:xfrm>
            <a:prstGeom prst="rect">
              <a:avLst/>
            </a:prstGeom>
            <a:noFill/>
          </p:spPr>
          <p:txBody>
            <a:bodyPr wrap="square" rtlCol="0" anchor="t">
              <a:spAutoFit/>
            </a:bodyPr>
            <a:p>
              <a:r>
                <a:rPr lang="zh-CN" altLang="en-US">
                  <a:solidFill>
                    <a:schemeClr val="tx1"/>
                  </a:solidFill>
                </a:rPr>
                <a:t>中山大学金融系毕业，股市经验6年，证券从业3年，风格偏好短线热点的各类选股策略，独创《强阳低吸》《低开反包》等战法，擅长追根溯源，挖掘资金背后的底层逻辑与市场情绪周期的演绎</a:t>
              </a:r>
              <a:endParaRPr lang="zh-CN" altLang="en-US">
                <a:solidFill>
                  <a:schemeClr val="tx1"/>
                </a:solidFill>
              </a:endParaRPr>
            </a:p>
          </p:txBody>
        </p:sp>
      </p:gr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1753235"/>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怎么把握资金动向</a:t>
            </a:r>
            <a:endParaRPr lang="zh-CN" sz="5400" dirty="0">
              <a:solidFill>
                <a:schemeClr val="bg1"/>
              </a:solidFill>
              <a:latin typeface="思源黑体 CN Bold" panose="020B0800000000000000" charset="-122"/>
              <a:ea typeface="思源黑体 CN Bold" panose="020B0800000000000000" charset="-122"/>
              <a:sym typeface="+mn-ea"/>
            </a:endParaRPr>
          </a:p>
          <a:p>
            <a:pPr algn="ctr"/>
            <a:r>
              <a:rPr lang="en-US" altLang="zh-CN" sz="5400" dirty="0">
                <a:solidFill>
                  <a:schemeClr val="bg1"/>
                </a:solidFill>
                <a:latin typeface="思源黑体 CN Bold" panose="020B0800000000000000" charset="-122"/>
                <a:ea typeface="思源黑体 CN Bold" panose="020B0800000000000000" charset="-122"/>
                <a:sym typeface="+mn-ea"/>
              </a:rPr>
              <a:t>——</a:t>
            </a:r>
            <a:r>
              <a:rPr lang="zh-CN" altLang="en-US" sz="5400" dirty="0">
                <a:solidFill>
                  <a:schemeClr val="bg1"/>
                </a:solidFill>
                <a:latin typeface="思源黑体 CN Bold" panose="020B0800000000000000" charset="-122"/>
                <a:ea typeface="思源黑体 CN Bold" panose="020B0800000000000000" charset="-122"/>
                <a:sym typeface="+mn-ea"/>
              </a:rPr>
              <a:t>学会竞价超预期</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9375" y="903605"/>
            <a:ext cx="5712460" cy="5180965"/>
          </a:xfrm>
          <a:prstGeom prst="rect">
            <a:avLst/>
          </a:prstGeom>
          <a:ln>
            <a:solidFill>
              <a:schemeClr val="accent1"/>
            </a:solidFill>
          </a:ln>
        </p:spPr>
      </p:pic>
      <p:sp>
        <p:nvSpPr>
          <p:cNvPr id="4" name="文本框 3"/>
          <p:cNvSpPr txBox="1"/>
          <p:nvPr>
            <p:custDataLst>
              <p:tags r:id="rId2"/>
            </p:custDataLst>
          </p:nvPr>
        </p:nvSpPr>
        <p:spPr>
          <a:xfrm>
            <a:off x="2132965" y="0"/>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把握板块情绪，短线精准出击</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3"/>
            </p:custDataLst>
          </p:nvPr>
        </p:nvSpPr>
        <p:spPr>
          <a:xfrm>
            <a:off x="79375" y="6614795"/>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133475"/>
            <a:ext cx="4573905" cy="758190"/>
          </a:xfrm>
          <a:prstGeom prst="rect">
            <a:avLst/>
          </a:prstGeom>
          <a:noFill/>
        </p:spPr>
        <p:txBody>
          <a:bodyPr wrap="square" rtlCol="0">
            <a:noAutofit/>
          </a:bodyPr>
          <a:p>
            <a:endParaRPr lang="zh-CN" altLang="en-US" sz="2400"/>
          </a:p>
        </p:txBody>
      </p:sp>
      <p:pic>
        <p:nvPicPr>
          <p:cNvPr id="3" name="图片 2"/>
          <p:cNvPicPr>
            <a:picLocks noChangeAspect="1"/>
          </p:cNvPicPr>
          <p:nvPr/>
        </p:nvPicPr>
        <p:blipFill>
          <a:blip r:embed="rId4"/>
          <a:stretch>
            <a:fillRect/>
          </a:stretch>
        </p:blipFill>
        <p:spPr>
          <a:xfrm>
            <a:off x="3686175" y="902970"/>
            <a:ext cx="8409305" cy="5180965"/>
          </a:xfrm>
          <a:prstGeom prst="rect">
            <a:avLst/>
          </a:prstGeom>
          <a:ln>
            <a:solidFill>
              <a:schemeClr val="accent1"/>
            </a:solidFill>
          </a:ln>
        </p:spPr>
      </p:pic>
      <p:sp>
        <p:nvSpPr>
          <p:cNvPr id="6" name="圆角矩形 5"/>
          <p:cNvSpPr/>
          <p:nvPr/>
        </p:nvSpPr>
        <p:spPr>
          <a:xfrm>
            <a:off x="4408805" y="1715135"/>
            <a:ext cx="2751455" cy="3759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昨天刚刚大幅度拉升过</a:t>
            </a:r>
            <a:endParaRPr lang="zh-CN" altLang="en-US" b="1"/>
          </a:p>
        </p:txBody>
      </p:sp>
      <p:sp>
        <p:nvSpPr>
          <p:cNvPr id="7" name="圆角矩形 6"/>
          <p:cNvSpPr/>
          <p:nvPr/>
        </p:nvSpPr>
        <p:spPr>
          <a:xfrm>
            <a:off x="849630" y="2813685"/>
            <a:ext cx="2751455" cy="5505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没有给到</a:t>
            </a:r>
            <a:r>
              <a:rPr lang="en-US" altLang="zh-CN" b="1"/>
              <a:t>60</a:t>
            </a:r>
            <a:r>
              <a:rPr lang="zh-CN" altLang="en-US" b="1"/>
              <a:t>分钟死叉调整的低吸机会</a:t>
            </a:r>
            <a:endParaRPr lang="zh-CN" altLang="en-US" b="1"/>
          </a:p>
        </p:txBody>
      </p:sp>
      <p:sp>
        <p:nvSpPr>
          <p:cNvPr id="8" name="圆角矩形 7"/>
          <p:cNvSpPr/>
          <p:nvPr/>
        </p:nvSpPr>
        <p:spPr>
          <a:xfrm>
            <a:off x="8330565" y="2813685"/>
            <a:ext cx="2751455" cy="5505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b="1"/>
              <a:t>开盘可不可以追？</a:t>
            </a:r>
            <a:endParaRPr lang="zh-CN" b="1"/>
          </a:p>
        </p:txBody>
      </p:sp>
      <p:pic>
        <p:nvPicPr>
          <p:cNvPr id="9" name="图片 8"/>
          <p:cNvPicPr>
            <a:picLocks noChangeAspect="1"/>
          </p:cNvPicPr>
          <p:nvPr/>
        </p:nvPicPr>
        <p:blipFill>
          <a:blip r:embed="rId5"/>
          <a:stretch>
            <a:fillRect/>
          </a:stretch>
        </p:blipFill>
        <p:spPr>
          <a:xfrm>
            <a:off x="6866890" y="3473450"/>
            <a:ext cx="5228590" cy="2611120"/>
          </a:xfrm>
          <a:prstGeom prst="rect">
            <a:avLst/>
          </a:prstGeom>
          <a:ln>
            <a:solidFill>
              <a:schemeClr val="accent1"/>
            </a:solidFill>
          </a:ln>
        </p:spPr>
      </p:pic>
      <p:sp>
        <p:nvSpPr>
          <p:cNvPr id="10" name="文本框 9"/>
          <p:cNvSpPr txBox="1"/>
          <p:nvPr/>
        </p:nvSpPr>
        <p:spPr>
          <a:xfrm>
            <a:off x="4199890" y="6234430"/>
            <a:ext cx="4064000" cy="368300"/>
          </a:xfrm>
          <a:prstGeom prst="rect">
            <a:avLst/>
          </a:prstGeom>
          <a:noFill/>
        </p:spPr>
        <p:txBody>
          <a:bodyPr wrap="square" rtlCol="0">
            <a:spAutoFit/>
          </a:bodyPr>
          <a:p>
            <a:r>
              <a:rPr lang="zh-CN" altLang="en-US"/>
              <a:t>怎么判断开盘板块的强度？</a:t>
            </a:r>
            <a:endParaRPr lang="zh-CN" altLang="en-US"/>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132965" y="0"/>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一字定风口</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79375" y="6614795"/>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133475"/>
            <a:ext cx="4573905" cy="758190"/>
          </a:xfrm>
          <a:prstGeom prst="rect">
            <a:avLst/>
          </a:prstGeom>
          <a:noFill/>
        </p:spPr>
        <p:txBody>
          <a:bodyPr wrap="square" rtlCol="0">
            <a:noAutofit/>
          </a:bodyPr>
          <a:p>
            <a:endParaRPr lang="zh-CN" altLang="en-US" sz="2400"/>
          </a:p>
        </p:txBody>
      </p:sp>
      <p:pic>
        <p:nvPicPr>
          <p:cNvPr id="2" name="图片 1"/>
          <p:cNvPicPr>
            <a:picLocks noChangeAspect="1"/>
          </p:cNvPicPr>
          <p:nvPr/>
        </p:nvPicPr>
        <p:blipFill>
          <a:blip r:embed="rId3"/>
          <a:stretch>
            <a:fillRect/>
          </a:stretch>
        </p:blipFill>
        <p:spPr>
          <a:xfrm>
            <a:off x="572770" y="990600"/>
            <a:ext cx="6424930" cy="5537200"/>
          </a:xfrm>
          <a:prstGeom prst="rect">
            <a:avLst/>
          </a:prstGeom>
          <a:ln>
            <a:solidFill>
              <a:schemeClr val="accent1"/>
            </a:solidFill>
          </a:ln>
        </p:spPr>
      </p:pic>
      <p:sp>
        <p:nvSpPr>
          <p:cNvPr id="3" name="文本框 2"/>
          <p:cNvSpPr txBox="1"/>
          <p:nvPr/>
        </p:nvSpPr>
        <p:spPr>
          <a:xfrm>
            <a:off x="7466965" y="2023110"/>
            <a:ext cx="4064000" cy="1753235"/>
          </a:xfrm>
          <a:prstGeom prst="rect">
            <a:avLst/>
          </a:prstGeom>
          <a:noFill/>
        </p:spPr>
        <p:txBody>
          <a:bodyPr wrap="square" rtlCol="0">
            <a:spAutoFit/>
          </a:bodyPr>
          <a:p>
            <a:r>
              <a:rPr lang="zh-CN" altLang="en-US"/>
              <a:t>①一字板是市场打造的情绪龙头，对板块的情绪锚定起到关键作用</a:t>
            </a:r>
            <a:endParaRPr lang="zh-CN" altLang="en-US"/>
          </a:p>
          <a:p>
            <a:endParaRPr lang="zh-CN" altLang="en-US"/>
          </a:p>
          <a:p>
            <a:r>
              <a:rPr lang="zh-CN" altLang="en-US"/>
              <a:t>②跟踪一字板不是让大家顶一字板（需要极其注意），而是通过一字板识别市场的超预期方向</a:t>
            </a:r>
            <a:endParaRPr lang="zh-CN" altLang="en-US"/>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132965" y="0"/>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市场的情绪传导逻辑</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pic>
        <p:nvPicPr>
          <p:cNvPr id="3" name="图片 2"/>
          <p:cNvPicPr>
            <a:picLocks noChangeAspect="1"/>
          </p:cNvPicPr>
          <p:nvPr/>
        </p:nvPicPr>
        <p:blipFill>
          <a:blip r:embed="rId3"/>
          <a:stretch>
            <a:fillRect/>
          </a:stretch>
        </p:blipFill>
        <p:spPr>
          <a:xfrm>
            <a:off x="626745" y="1094740"/>
            <a:ext cx="11191240" cy="3970655"/>
          </a:xfrm>
          <a:prstGeom prst="rect">
            <a:avLst/>
          </a:prstGeom>
          <a:ln>
            <a:solidFill>
              <a:schemeClr val="accent1"/>
            </a:solidFill>
          </a:ln>
        </p:spPr>
      </p:pic>
      <p:sp>
        <p:nvSpPr>
          <p:cNvPr id="5" name="文本框 4"/>
          <p:cNvSpPr txBox="1"/>
          <p:nvPr/>
        </p:nvSpPr>
        <p:spPr>
          <a:xfrm>
            <a:off x="2894965" y="5782945"/>
            <a:ext cx="7225030" cy="368300"/>
          </a:xfrm>
          <a:prstGeom prst="rect">
            <a:avLst/>
          </a:prstGeom>
          <a:noFill/>
        </p:spPr>
        <p:txBody>
          <a:bodyPr wrap="square" rtlCol="0">
            <a:spAutoFit/>
          </a:bodyPr>
          <a:p>
            <a:r>
              <a:rPr lang="zh-CN" altLang="en-US"/>
              <a:t>前排有</a:t>
            </a:r>
            <a:r>
              <a:rPr lang="zh-CN" altLang="en-US">
                <a:solidFill>
                  <a:srgbClr val="FF0000"/>
                </a:solidFill>
              </a:rPr>
              <a:t>超预期</a:t>
            </a:r>
            <a:r>
              <a:rPr lang="zh-CN" altLang="en-US"/>
              <a:t>表现，情绪发散到后排，才容易形成板块性的联动上涨</a:t>
            </a:r>
            <a:endParaRPr lang="zh-CN" altLang="en-US"/>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竞价超预期</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 </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一字加单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pic>
        <p:nvPicPr>
          <p:cNvPr id="3" name="图片 2"/>
          <p:cNvPicPr>
            <a:picLocks noChangeAspect="1"/>
          </p:cNvPicPr>
          <p:nvPr/>
        </p:nvPicPr>
        <p:blipFill>
          <a:blip r:embed="rId3"/>
          <a:stretch>
            <a:fillRect/>
          </a:stretch>
        </p:blipFill>
        <p:spPr>
          <a:xfrm>
            <a:off x="718820" y="1290955"/>
            <a:ext cx="5594350" cy="4033520"/>
          </a:xfrm>
          <a:prstGeom prst="rect">
            <a:avLst/>
          </a:prstGeom>
          <a:ln>
            <a:solidFill>
              <a:schemeClr val="accent1"/>
            </a:solidFill>
          </a:ln>
        </p:spPr>
      </p:pic>
      <p:sp>
        <p:nvSpPr>
          <p:cNvPr id="5" name="文本框 4"/>
          <p:cNvSpPr txBox="1"/>
          <p:nvPr/>
        </p:nvSpPr>
        <p:spPr>
          <a:xfrm>
            <a:off x="849630" y="1418590"/>
            <a:ext cx="1172210" cy="368300"/>
          </a:xfrm>
          <a:prstGeom prst="rect">
            <a:avLst/>
          </a:prstGeom>
          <a:noFill/>
        </p:spPr>
        <p:txBody>
          <a:bodyPr wrap="square" rtlCol="0">
            <a:spAutoFit/>
          </a:bodyPr>
          <a:p>
            <a:r>
              <a:rPr lang="zh-CN" altLang="en-US" b="1">
                <a:solidFill>
                  <a:srgbClr val="FF0000"/>
                </a:solidFill>
              </a:rPr>
              <a:t>交运股份</a:t>
            </a:r>
            <a:endParaRPr lang="zh-CN" altLang="en-US" b="1">
              <a:solidFill>
                <a:srgbClr val="FF0000"/>
              </a:solidFill>
            </a:endParaRPr>
          </a:p>
        </p:txBody>
      </p:sp>
      <p:pic>
        <p:nvPicPr>
          <p:cNvPr id="6" name="图片 5"/>
          <p:cNvPicPr>
            <a:picLocks noChangeAspect="1"/>
          </p:cNvPicPr>
          <p:nvPr/>
        </p:nvPicPr>
        <p:blipFill>
          <a:blip r:embed="rId4"/>
          <a:stretch>
            <a:fillRect/>
          </a:stretch>
        </p:blipFill>
        <p:spPr>
          <a:xfrm>
            <a:off x="6629400" y="1291590"/>
            <a:ext cx="5013325" cy="4032885"/>
          </a:xfrm>
          <a:prstGeom prst="rect">
            <a:avLst/>
          </a:prstGeom>
          <a:ln>
            <a:solidFill>
              <a:schemeClr val="accent1"/>
            </a:solidFill>
          </a:ln>
        </p:spPr>
      </p:pic>
      <p:sp>
        <p:nvSpPr>
          <p:cNvPr id="7" name="文本框 6"/>
          <p:cNvSpPr txBox="1"/>
          <p:nvPr/>
        </p:nvSpPr>
        <p:spPr>
          <a:xfrm>
            <a:off x="4345940" y="5561330"/>
            <a:ext cx="5059680" cy="922020"/>
          </a:xfrm>
          <a:prstGeom prst="rect">
            <a:avLst/>
          </a:prstGeom>
          <a:noFill/>
        </p:spPr>
        <p:txBody>
          <a:bodyPr wrap="square" rtlCol="0">
            <a:spAutoFit/>
          </a:bodyPr>
          <a:p>
            <a:pPr algn="l"/>
            <a:r>
              <a:rPr lang="zh-CN" altLang="en-US"/>
              <a:t>①前一天板块不是光头阳线（光头阳线后隔天前排小幅加单也没有太强的预期差）</a:t>
            </a:r>
            <a:endParaRPr lang="zh-CN" altLang="en-US"/>
          </a:p>
          <a:p>
            <a:pPr algn="l"/>
            <a:r>
              <a:rPr lang="zh-CN" altLang="en-US"/>
              <a:t>②前排一字板加单</a:t>
            </a:r>
            <a:r>
              <a:rPr lang="en-US" altLang="zh-CN"/>
              <a:t>2</a:t>
            </a:r>
            <a:r>
              <a:rPr lang="zh-CN" altLang="en-US"/>
              <a:t>亿以上</a:t>
            </a:r>
            <a:endParaRPr lang="zh-CN" altLang="en-US"/>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竞价超预期</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弱转强一字</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pic>
        <p:nvPicPr>
          <p:cNvPr id="2" name="图片 1"/>
          <p:cNvPicPr>
            <a:picLocks noChangeAspect="1"/>
          </p:cNvPicPr>
          <p:nvPr/>
        </p:nvPicPr>
        <p:blipFill>
          <a:blip r:embed="rId3"/>
          <a:stretch>
            <a:fillRect/>
          </a:stretch>
        </p:blipFill>
        <p:spPr>
          <a:xfrm>
            <a:off x="1473200" y="1316990"/>
            <a:ext cx="5845175" cy="4670425"/>
          </a:xfrm>
          <a:prstGeom prst="rect">
            <a:avLst/>
          </a:prstGeom>
          <a:ln>
            <a:solidFill>
              <a:schemeClr val="accent1"/>
            </a:solidFill>
          </a:ln>
        </p:spPr>
      </p:pic>
      <p:sp>
        <p:nvSpPr>
          <p:cNvPr id="8" name="文本框 7"/>
          <p:cNvSpPr txBox="1"/>
          <p:nvPr/>
        </p:nvSpPr>
        <p:spPr>
          <a:xfrm>
            <a:off x="7821295" y="3329305"/>
            <a:ext cx="4064000" cy="645160"/>
          </a:xfrm>
          <a:prstGeom prst="rect">
            <a:avLst/>
          </a:prstGeom>
          <a:noFill/>
        </p:spPr>
        <p:txBody>
          <a:bodyPr wrap="square" rtlCol="0">
            <a:spAutoFit/>
          </a:bodyPr>
          <a:p>
            <a:r>
              <a:rPr lang="zh-CN" altLang="en-US"/>
              <a:t>前一天拉尾盘</a:t>
            </a:r>
            <a:endParaRPr lang="zh-CN" altLang="en-US"/>
          </a:p>
          <a:p>
            <a:r>
              <a:rPr lang="zh-CN" altLang="en-US"/>
              <a:t>隔日超预期顶一字</a:t>
            </a:r>
            <a:endParaRPr lang="zh-CN" altLang="en-US"/>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04340" y="-5715"/>
            <a:ext cx="8178800" cy="90360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竞价超预期</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弱转强一字</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nvSpPr>
        <p:spPr>
          <a:xfrm>
            <a:off x="3809365" y="1028700"/>
            <a:ext cx="4573905" cy="758190"/>
          </a:xfrm>
          <a:prstGeom prst="rect">
            <a:avLst/>
          </a:prstGeom>
          <a:noFill/>
        </p:spPr>
        <p:txBody>
          <a:bodyPr wrap="square" rtlCol="0">
            <a:noAutofit/>
          </a:bodyPr>
          <a:p>
            <a:endParaRPr lang="zh-CN" altLang="en-US" sz="2400"/>
          </a:p>
        </p:txBody>
      </p:sp>
      <p:sp>
        <p:nvSpPr>
          <p:cNvPr id="8" name="文本框 7"/>
          <p:cNvSpPr txBox="1"/>
          <p:nvPr/>
        </p:nvSpPr>
        <p:spPr>
          <a:xfrm>
            <a:off x="8223250" y="3166745"/>
            <a:ext cx="3121025" cy="645160"/>
          </a:xfrm>
          <a:prstGeom prst="rect">
            <a:avLst/>
          </a:prstGeom>
          <a:noFill/>
        </p:spPr>
        <p:txBody>
          <a:bodyPr wrap="square" rtlCol="0">
            <a:spAutoFit/>
          </a:bodyPr>
          <a:p>
            <a:r>
              <a:rPr lang="zh-CN" altLang="en-US"/>
              <a:t>前一天炸板、烂板、假阳线</a:t>
            </a:r>
            <a:endParaRPr lang="zh-CN" altLang="en-US"/>
          </a:p>
          <a:p>
            <a:r>
              <a:rPr lang="zh-CN" altLang="en-US"/>
              <a:t>隔日超预期顶一字</a:t>
            </a:r>
            <a:endParaRPr lang="zh-CN" altLang="en-US"/>
          </a:p>
        </p:txBody>
      </p:sp>
      <p:pic>
        <p:nvPicPr>
          <p:cNvPr id="3" name="图片 2"/>
          <p:cNvPicPr>
            <a:picLocks noChangeAspect="1"/>
          </p:cNvPicPr>
          <p:nvPr/>
        </p:nvPicPr>
        <p:blipFill>
          <a:blip r:embed="rId3"/>
          <a:stretch>
            <a:fillRect/>
          </a:stretch>
        </p:blipFill>
        <p:spPr>
          <a:xfrm>
            <a:off x="512445" y="1216025"/>
            <a:ext cx="7338695" cy="4545965"/>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PLACING_PICTURE_USER_VIEWPORT" val="{&quot;height&quot;:1539,&quot;width&quot;:39003}"/>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2.xml><?xml version="1.0" encoding="utf-8"?>
<p:tagLst xmlns:p="http://schemas.openxmlformats.org/presentationml/2006/main">
  <p:tag name="commondata" val="eyJoZGlkIjoiOTQ1ZjcwNmNkMTFhMjA1Zjg5NzQyMTQ1MGUxYmIzMWEifQ=="/>
  <p:tag name="KSO_WPP_MARK_KEY" val="6cc4ece7-e633-44fb-a42a-42e090ec11f6"/>
  <p:tag name="COMMONDATA" val="eyJoZGlkIjoiN2FmMTg0ODVkMjQ5YWI5OWQ3MWYzZjIwZDI4YWFkN2QifQ=="/>
  <p:tag name="resource_record_key" val="{&quot;13&quot;:[4722044,4685217,4428820,471222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1442</Words>
  <Application>WPS 演示</Application>
  <PresentationFormat>宽屏</PresentationFormat>
  <Paragraphs>104</Paragraphs>
  <Slides>18</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Wingdings</vt:lpstr>
      <vt:lpstr>思源黑体 CN Light</vt:lpstr>
      <vt:lpstr>黑体</vt:lpstr>
      <vt:lpstr>思源黑体 CN Medium</vt:lpstr>
      <vt:lpstr>思源黑体 CN Normal</vt:lpstr>
      <vt:lpstr>思源黑体 CN Bold</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木栖鸟</cp:lastModifiedBy>
  <cp:revision>217</cp:revision>
  <dcterms:created xsi:type="dcterms:W3CDTF">2019-06-19T02:08:00Z</dcterms:created>
  <dcterms:modified xsi:type="dcterms:W3CDTF">2024-07-19T06:54:13Z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3E277C4F28954CCF95B85412C17EB052_13</vt:lpwstr>
  </property>
</Properties>
</file>