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400" r:id="rId3"/>
    <p:sldId id="257" r:id="rId4"/>
    <p:sldId id="481" r:id="rId5"/>
    <p:sldId id="519" r:id="rId6"/>
    <p:sldId id="578" r:id="rId7"/>
    <p:sldId id="492" r:id="rId8"/>
    <p:sldId id="493" r:id="rId10"/>
    <p:sldId id="579" r:id="rId11"/>
    <p:sldId id="566" r:id="rId12"/>
    <p:sldId id="551" r:id="rId13"/>
    <p:sldId id="564" r:id="rId14"/>
    <p:sldId id="565" r:id="rId15"/>
    <p:sldId id="567" r:id="rId16"/>
    <p:sldId id="580" r:id="rId17"/>
    <p:sldId id="581" r:id="rId18"/>
    <p:sldId id="582" r:id="rId19"/>
    <p:sldId id="583" r:id="rId20"/>
    <p:sldId id="568" r:id="rId21"/>
    <p:sldId id="572" r:id="rId22"/>
    <p:sldId id="584" r:id="rId23"/>
    <p:sldId id="571" r:id="rId24"/>
    <p:sldId id="280" r:id="rId25"/>
    <p:sldId id="502" r:id="rId26"/>
    <p:sldId id="263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04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5.xml"/><Relationship Id="rId3" Type="http://schemas.openxmlformats.org/officeDocument/2006/relationships/image" Target="../media/image18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8.xml"/><Relationship Id="rId3" Type="http://schemas.openxmlformats.org/officeDocument/2006/relationships/image" Target="../media/image19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image" Target="../media/image20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7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78.xml"/><Relationship Id="rId3" Type="http://schemas.openxmlformats.org/officeDocument/2006/relationships/image" Target="../media/image24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82.xml"/><Relationship Id="rId4" Type="http://schemas.openxmlformats.org/officeDocument/2006/relationships/image" Target="../media/image9.png"/><Relationship Id="rId3" Type="http://schemas.openxmlformats.org/officeDocument/2006/relationships/image" Target="../media/image25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3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86.xml"/><Relationship Id="rId3" Type="http://schemas.openxmlformats.org/officeDocument/2006/relationships/image" Target="../media/image26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89.xml"/><Relationship Id="rId3" Type="http://schemas.openxmlformats.org/officeDocument/2006/relationships/image" Target="../media/image27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92.xml"/><Relationship Id="rId3" Type="http://schemas.openxmlformats.org/officeDocument/2006/relationships/image" Target="../media/image28.pn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5.xml"/><Relationship Id="rId3" Type="http://schemas.openxmlformats.org/officeDocument/2006/relationships/image" Target="../media/image29.pn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8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3.xml"/><Relationship Id="rId5" Type="http://schemas.openxmlformats.org/officeDocument/2006/relationships/image" Target="../media/image2.png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49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5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5.xml"/><Relationship Id="rId3" Type="http://schemas.openxmlformats.org/officeDocument/2006/relationships/image" Target="../media/image14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8.xml"/><Relationship Id="rId3" Type="http://schemas.openxmlformats.org/officeDocument/2006/relationships/image" Target="../media/image15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6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04340" y="-571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竞价超预期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弱转强一字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1316990"/>
            <a:ext cx="5845175" cy="4670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7821295" y="332930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前一天拉尾盘</a:t>
            </a:r>
            <a:endParaRPr lang="zh-CN" altLang="en-US"/>
          </a:p>
          <a:p>
            <a:r>
              <a:rPr lang="zh-CN" altLang="en-US"/>
              <a:t>隔日超预期顶一字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04340" y="-571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竞价超预期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弱转强一字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8223250" y="3166745"/>
            <a:ext cx="3121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前一天炸板、烂板、假阳线</a:t>
            </a:r>
            <a:endParaRPr lang="zh-CN" altLang="en-US"/>
          </a:p>
          <a:p>
            <a:r>
              <a:rPr lang="zh-CN" altLang="en-US"/>
              <a:t>隔日超预期顶一字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" y="1216025"/>
            <a:ext cx="7338695" cy="4545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04340" y="-571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竞价超预期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弱转强一字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8599170" y="3201670"/>
            <a:ext cx="3121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前一天</a:t>
            </a:r>
            <a:r>
              <a:rPr lang="en-US" altLang="zh-CN"/>
              <a:t>T</a:t>
            </a:r>
            <a:r>
              <a:rPr lang="zh-CN" altLang="en-US"/>
              <a:t>字板</a:t>
            </a:r>
            <a:endParaRPr lang="zh-CN" altLang="en-US"/>
          </a:p>
          <a:p>
            <a:r>
              <a:rPr lang="zh-CN" altLang="en-US"/>
              <a:t>隔日超预期顶一字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25" y="1172210"/>
            <a:ext cx="7032625" cy="5162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897890"/>
            <a:ext cx="10315575" cy="5233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704340" y="-571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竞价超预期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反例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897890"/>
            <a:ext cx="5355590" cy="3669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099560" y="6188075"/>
            <a:ext cx="5400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个股分时和板块太强，顶一字也形成不了预期差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870" y="690245"/>
            <a:ext cx="6905625" cy="54768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02</a:t>
            </a:r>
            <a:endParaRPr 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确定龙头炒作题材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04340" y="-571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" y="955675"/>
            <a:ext cx="10922635" cy="474408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2586990" y="5907405"/>
            <a:ext cx="7296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通过小星星或主力净买额确认龙头炒作的题材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03</a:t>
            </a:r>
            <a:endParaRPr 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叠加竞价战法选股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04340" y="-571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160145"/>
            <a:ext cx="4368165" cy="506031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图片 5"/>
          <p:cNvPicPr/>
          <p:nvPr/>
        </p:nvPicPr>
        <p:blipFill>
          <a:blip r:embed="rId4"/>
          <a:srcRect r="18822"/>
        </p:blipFill>
        <p:spPr>
          <a:xfrm>
            <a:off x="5116195" y="1160145"/>
            <a:ext cx="6397625" cy="2447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5775325" y="4293235"/>
            <a:ext cx="5293995" cy="1435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将竞价战法个股（主要是涨停回马枪战法）添加自选后，与超预期龙头发散的炒作题材叠加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买点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——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两大战法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04340" y="-571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强阳低吸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63930"/>
            <a:ext cx="8079105" cy="545401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155305" y="963295"/>
            <a:ext cx="406400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通过竞价狙击-大市低吸/涨停回马枪策略（早盘9:25更新个股）：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1、将个股按昨日换手排序，选出换手在10%-50%的个股；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2、选出竞价金额接近或大于1000万的个股；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前一天的K线要求：实体部分明显长于上影线的强势阳线（实体涨幅接近或超过5%），剔除高位连板、直线拉升封板全天封死、早盘反复开板回封的烂板股、早盘炸板股、明显抢尾盘的个股，午后炸板微跌的个股可以保留；最好是金叉2个交易日内的阳线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4、小幅低开且开盘价不能明显低于昨日阳线实体部分一半的位置；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04340" y="-571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" y="1028700"/>
            <a:ext cx="7377430" cy="533527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637780" y="1028700"/>
            <a:ext cx="447929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通过竞价狙击-涨停回马枪/主力诱空策略（早盘9:25更新），条件：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1、将个股按昨日换手排序，选出换手在10%-50%的个股；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2、选出竞价金额接近或大于1000万的个股；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3、前一天的流动资金和主力净买额都要翻红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4、前一天的K线要求：早盘冲高、尾盘跳水的长上影线阴线（要杀得透，不能有拉尾盘），剔除高位连板股的首根断板阴线；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5、开盘价要在重要支撑附近（5日线或辅助线），低开幅度最好超5%，开盘价距离前一天最高点的空间要接近或超过15%；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55" y="1078865"/>
            <a:ext cx="11233785" cy="52292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056630" cy="850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活动福利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5" y="850265"/>
            <a:ext cx="10133330" cy="56997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656070" cy="850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明日前瞻，把握热点风口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5" name="图片 4" descr="明日前瞻-冯锐枭带货链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435" y="4153535"/>
            <a:ext cx="2313940" cy="20281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912495"/>
            <a:ext cx="9791700" cy="55079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怎么把握资金动向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——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学会竞价超预期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6065" y="1003935"/>
            <a:ext cx="5372100" cy="3343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把握板块情绪，短线精准出击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79375" y="661479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99890" y="62344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怎么判断竞价阶段，题材的强度？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" y="1003935"/>
            <a:ext cx="4286250" cy="3067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390" y="2891155"/>
            <a:ext cx="4762500" cy="31718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叠加龙头超预期的高弹性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79375" y="661479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rcRect r="18822"/>
        </p:blipFill>
        <p:spPr>
          <a:xfrm>
            <a:off x="306070" y="903605"/>
            <a:ext cx="7395845" cy="3086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375" y="903605"/>
            <a:ext cx="4229100" cy="5534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70" y="3989705"/>
            <a:ext cx="2477770" cy="2447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840" y="3990340"/>
            <a:ext cx="2625725" cy="2447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6995" y="3989705"/>
            <a:ext cx="2534920" cy="2446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圆角矩形 13"/>
          <p:cNvSpPr/>
          <p:nvPr/>
        </p:nvSpPr>
        <p:spPr>
          <a:xfrm>
            <a:off x="7825105" y="903605"/>
            <a:ext cx="3390265" cy="2266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/>
              <a:t>7</a:t>
            </a:r>
            <a:r>
              <a:rPr lang="zh-CN" altLang="en-US" b="1"/>
              <a:t>月</a:t>
            </a:r>
            <a:r>
              <a:rPr lang="en-US" altLang="zh-CN" b="1"/>
              <a:t>25</a:t>
            </a:r>
            <a:r>
              <a:rPr lang="zh-CN" altLang="en-US" b="1"/>
              <a:t>日涨停回马枪策略个股</a:t>
            </a:r>
            <a:endParaRPr lang="zh-CN" altLang="en-US" b="1"/>
          </a:p>
        </p:txBody>
      </p:sp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一字定风口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79375" y="661479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0" y="990600"/>
            <a:ext cx="6424930" cy="553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7466965" y="2023110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①一字板是市场打造的情绪龙头，对板块的情绪锚定起到关键作用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②跟踪一字板不是让大家顶一字板（需要极其注意），而是通过一字板识别市场的超预期方向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市场的情绪传导逻辑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" y="1094740"/>
            <a:ext cx="11191240" cy="3970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392805" y="5256530"/>
            <a:ext cx="7225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前排有</a:t>
            </a:r>
            <a:r>
              <a:rPr lang="zh-CN" altLang="en-US">
                <a:solidFill>
                  <a:srgbClr val="FF0000"/>
                </a:solidFill>
              </a:rPr>
              <a:t>超预期</a:t>
            </a:r>
            <a:r>
              <a:rPr lang="zh-CN" altLang="en-US"/>
              <a:t>表现，情绪发散到后排，才容易形成板块性的联动上涨</a:t>
            </a:r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2054860" y="1964690"/>
            <a:ext cx="3014345" cy="275209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 rot="13080000">
            <a:off x="1779905" y="4552315"/>
            <a:ext cx="681355" cy="1120140"/>
          </a:xfrm>
          <a:prstGeom prst="downArrow">
            <a:avLst/>
          </a:prstGeom>
          <a:ln>
            <a:gradFill>
              <a:gsLst>
                <a:gs pos="0">
                  <a:schemeClr val="bg1"/>
                </a:gs>
                <a:gs pos="42000">
                  <a:srgbClr val="6ACCF2"/>
                </a:gs>
                <a:gs pos="100000">
                  <a:srgbClr val="2497EA"/>
                </a:gs>
              </a:gsLst>
              <a:lin ang="8100000" scaled="0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07415" y="55905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重点把握的阶段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60750" y="5777865"/>
            <a:ext cx="6502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竞价超预期的特征：</a:t>
            </a:r>
            <a:r>
              <a:rPr lang="zh-CN" altLang="en-US" b="1">
                <a:solidFill>
                  <a:srgbClr val="FF0000"/>
                </a:solidFill>
              </a:rPr>
              <a:t>超大单顶一字，龙头加单，弱转强顶一字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01</a:t>
            </a:r>
            <a:endParaRPr 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选出竞价超预期龙头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04340" y="-571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竞价超预期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一字加单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0" y="1290955"/>
            <a:ext cx="5594350" cy="4033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49630" y="1418590"/>
            <a:ext cx="1172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交运股份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291590"/>
            <a:ext cx="5013325" cy="4032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4345940" y="5561330"/>
            <a:ext cx="50596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①前一天板块不是光头阳线（光头阳线后隔天前排小幅加单也没有太强的预期差）</a:t>
            </a:r>
            <a:endParaRPr lang="zh-CN" altLang="en-US"/>
          </a:p>
          <a:p>
            <a:pPr algn="l"/>
            <a:r>
              <a:rPr lang="zh-CN" altLang="en-US"/>
              <a:t>②前排一字板加单</a:t>
            </a:r>
            <a:r>
              <a:rPr lang="en-US" altLang="zh-CN"/>
              <a:t>2</a:t>
            </a:r>
            <a:r>
              <a:rPr lang="zh-CN" altLang="en-US"/>
              <a:t>亿以上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2026</Words>
  <Application>WPS 演示</Application>
  <PresentationFormat>宽屏</PresentationFormat>
  <Paragraphs>144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218</cp:revision>
  <dcterms:created xsi:type="dcterms:W3CDTF">2019-06-19T02:08:00Z</dcterms:created>
  <dcterms:modified xsi:type="dcterms:W3CDTF">2024-07-26T06:50:33Z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BA267904A63B4E3391E2569470706B1C_13</vt:lpwstr>
  </property>
</Properties>
</file>