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919" r:id="rId8"/>
    <p:sldId id="837" r:id="rId9"/>
    <p:sldId id="920" r:id="rId10"/>
    <p:sldId id="904" r:id="rId11"/>
    <p:sldId id="888" r:id="rId12"/>
    <p:sldId id="889" r:id="rId13"/>
    <p:sldId id="890" r:id="rId14"/>
    <p:sldId id="891" r:id="rId15"/>
    <p:sldId id="892" r:id="rId16"/>
    <p:sldId id="922" r:id="rId17"/>
    <p:sldId id="893" r:id="rId18"/>
    <p:sldId id="903" r:id="rId19"/>
    <p:sldId id="905" r:id="rId20"/>
    <p:sldId id="906" r:id="rId21"/>
    <p:sldId id="907" r:id="rId22"/>
    <p:sldId id="895" r:id="rId23"/>
    <p:sldId id="896" r:id="rId24"/>
    <p:sldId id="924" r:id="rId25"/>
    <p:sldId id="908" r:id="rId26"/>
    <p:sldId id="263" r:id="rId27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15E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2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102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66.xml"/><Relationship Id="rId2" Type="http://schemas.openxmlformats.org/officeDocument/2006/relationships/image" Target="../media/image17.png"/><Relationship Id="rId1" Type="http://schemas.openxmlformats.org/officeDocument/2006/relationships/tags" Target="../tags/tag6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7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0.xml"/><Relationship Id="rId3" Type="http://schemas.openxmlformats.org/officeDocument/2006/relationships/image" Target="../media/image18.png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3.xml"/><Relationship Id="rId3" Type="http://schemas.openxmlformats.org/officeDocument/2006/relationships/image" Target="../media/image19.png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6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7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0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3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4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8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3.xml"/><Relationship Id="rId3" Type="http://schemas.openxmlformats.org/officeDocument/2006/relationships/image" Target="../media/image26.png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6.xml"/><Relationship Id="rId3" Type="http://schemas.openxmlformats.org/officeDocument/2006/relationships/image" Target="../media/image27.png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1.xml"/><Relationship Id="rId5" Type="http://schemas.openxmlformats.org/officeDocument/2006/relationships/image" Target="../media/image2.png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55.xml"/><Relationship Id="rId7" Type="http://schemas.openxmlformats.org/officeDocument/2006/relationships/image" Target="../media/image7.png"/><Relationship Id="rId6" Type="http://schemas.openxmlformats.org/officeDocument/2006/relationships/tags" Target="../tags/tag54.xml"/><Relationship Id="rId5" Type="http://schemas.openxmlformats.org/officeDocument/2006/relationships/image" Target="../media/image6.png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57.xml"/><Relationship Id="rId11" Type="http://schemas.openxmlformats.org/officeDocument/2006/relationships/image" Target="../media/image9.png"/><Relationship Id="rId10" Type="http://schemas.openxmlformats.org/officeDocument/2006/relationships/tags" Target="../tags/tag56.xml"/><Relationship Id="rId1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5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5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6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情绪选股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强阳低吸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1" name="文本框 10"/>
          <p:cNvSpPr txBox="1"/>
          <p:nvPr/>
        </p:nvSpPr>
        <p:spPr>
          <a:xfrm>
            <a:off x="7800340" y="1542415"/>
            <a:ext cx="40640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情绪交易模型（短周期）：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人气股低开后引发资金抄底进场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</a:rPr>
              <a:t>适用范围：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非牛线下移阶段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711440" y="4229100"/>
            <a:ext cx="44805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选股要点：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）前一天的阳线是否为启动阳线</a:t>
            </a:r>
            <a:endParaRPr lang="zh-CN" altLang="en-US"/>
          </a:p>
          <a:p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）低开能否引发抄底资金进场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75" y="903605"/>
            <a:ext cx="6584950" cy="55886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2489835"/>
            <a:ext cx="817499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Part 02</a:t>
            </a:r>
            <a:endParaRPr lang="en-US" altLang="zh-CN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适用的市场环境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/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节点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63115" y="78105"/>
            <a:ext cx="9025255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什么时候大阳线会给到隔日低吸机会</a:t>
            </a:r>
            <a:endParaRPr kumimoji="0" lang="zh-CN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50" y="1133475"/>
            <a:ext cx="9479915" cy="51060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9911715" y="2747645"/>
            <a:ext cx="228028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①平均股价出现</a:t>
            </a:r>
            <a:r>
              <a:rPr lang="zh-CN" altLang="en-US" b="1">
                <a:solidFill>
                  <a:srgbClr val="FF0000"/>
                </a:solidFill>
              </a:rPr>
              <a:t>首根反包阳线</a:t>
            </a:r>
            <a:r>
              <a:rPr lang="zh-CN" altLang="en-US"/>
              <a:t>，有望形成短线趋势拐点，同时市场对反弹还</a:t>
            </a:r>
            <a:r>
              <a:rPr lang="zh-CN" altLang="en-US" b="1">
                <a:solidFill>
                  <a:srgbClr val="FF0000"/>
                </a:solidFill>
              </a:rPr>
              <a:t>半信半疑</a:t>
            </a:r>
            <a:r>
              <a:rPr lang="zh-CN" altLang="en-US"/>
              <a:t>，那么</a:t>
            </a:r>
            <a:r>
              <a:rPr lang="zh-CN" altLang="en-US" b="1">
                <a:solidFill>
                  <a:srgbClr val="FF0000"/>
                </a:solidFill>
              </a:rPr>
              <a:t>日内首板阳线</a:t>
            </a:r>
            <a:r>
              <a:rPr lang="zh-CN" altLang="en-US"/>
              <a:t>容易给到隔日低开的低吸机会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63115" y="78105"/>
            <a:ext cx="9025255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什么时候大阳线会给到隔日低吸机会</a:t>
            </a:r>
            <a:endParaRPr kumimoji="0" lang="zh-CN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911715" y="2747645"/>
            <a:ext cx="22802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②平均股价出现</a:t>
            </a:r>
            <a:r>
              <a:rPr lang="zh-CN" altLang="en-US" b="1">
                <a:solidFill>
                  <a:srgbClr val="FF0000"/>
                </a:solidFill>
              </a:rPr>
              <a:t>反包阳线</a:t>
            </a:r>
            <a:r>
              <a:rPr lang="zh-CN" altLang="en-US"/>
              <a:t>后，</a:t>
            </a:r>
            <a:r>
              <a:rPr lang="en-US" altLang="zh-CN"/>
              <a:t>1-2</a:t>
            </a:r>
            <a:r>
              <a:rPr lang="zh-CN" altLang="en-US"/>
              <a:t>天内的首次温和分歧，日内首板的隔日低开容易出现低吸博弈机会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1236345"/>
            <a:ext cx="9585960" cy="47288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63115" y="78105"/>
            <a:ext cx="9025255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根据底层逻辑灵活选择板块节点</a:t>
            </a:r>
            <a:endParaRPr kumimoji="0" lang="zh-CN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775" y="981075"/>
            <a:ext cx="5527675" cy="53251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530" y="1891665"/>
            <a:ext cx="4029075" cy="1609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6703695" y="3747135"/>
            <a:ext cx="463931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底层逻辑：</a:t>
            </a:r>
            <a:endParaRPr lang="zh-CN" altLang="en-US"/>
          </a:p>
          <a:p>
            <a:r>
              <a:rPr lang="zh-CN" altLang="en-US"/>
              <a:t>①整体筹码经历过连续调整，反弹阻力较小</a:t>
            </a:r>
            <a:endParaRPr lang="zh-CN" altLang="en-US"/>
          </a:p>
          <a:p>
            <a:r>
              <a:rPr lang="zh-CN" altLang="en-US"/>
              <a:t>②出现明显的止跌反包阳线（指数或人气股）</a:t>
            </a:r>
            <a:endParaRPr lang="zh-CN" altLang="en-US"/>
          </a:p>
          <a:p>
            <a:r>
              <a:rPr lang="zh-CN" altLang="en-US"/>
              <a:t>③出现节点后，当天的</a:t>
            </a:r>
            <a:r>
              <a:rPr lang="zh-CN" altLang="en-US">
                <a:highlight>
                  <a:srgbClr val="FFFF00"/>
                </a:highlight>
              </a:rPr>
              <a:t>实体大阳线</a:t>
            </a:r>
            <a:r>
              <a:rPr lang="zh-CN" altLang="en-US"/>
              <a:t>首板</a:t>
            </a:r>
            <a:r>
              <a:rPr lang="en-US" altLang="zh-CN"/>
              <a:t>/</a:t>
            </a:r>
            <a:r>
              <a:rPr lang="zh-CN" altLang="en-US"/>
              <a:t>二板，可以适当留意隔日的低吸博弈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2489835"/>
            <a:ext cx="817499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Part 03</a:t>
            </a:r>
            <a:endParaRPr lang="en-US" altLang="zh-CN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/>
            <a:r>
              <a:rPr 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选股</a:t>
            </a:r>
            <a:endParaRPr lang="zh-CN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63115" y="78105"/>
            <a:ext cx="9025255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①第一轮筛选</a:t>
            </a:r>
            <a:endParaRPr kumimoji="0" lang="zh-CN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15" y="1133475"/>
            <a:ext cx="6160770" cy="49631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6765" y="1133475"/>
            <a:ext cx="4257675" cy="32289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7136765" y="4933950"/>
            <a:ext cx="4064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平均股价出现节点后</a:t>
            </a:r>
            <a:endParaRPr lang="zh-CN" altLang="en-US"/>
          </a:p>
          <a:p>
            <a:r>
              <a:rPr lang="zh-CN" altLang="en-US"/>
              <a:t>当天的实体大阳线</a:t>
            </a:r>
            <a:r>
              <a:rPr lang="zh-CN" altLang="en-US" b="1">
                <a:solidFill>
                  <a:srgbClr val="FF0000"/>
                </a:solidFill>
              </a:rPr>
              <a:t>首板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二板</a:t>
            </a:r>
            <a:r>
              <a:rPr lang="zh-CN" altLang="en-US"/>
              <a:t>关注隔日低吸博弈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63115" y="78105"/>
            <a:ext cx="9025255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②竞价第二轮筛选</a:t>
            </a:r>
            <a:endParaRPr kumimoji="0" lang="zh-CN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932930" y="892810"/>
            <a:ext cx="46374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①昨日换手</a:t>
            </a:r>
            <a:r>
              <a:rPr lang="en-US" altLang="zh-CN"/>
              <a:t>10%-50%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②竞价金额接近或大于</a:t>
            </a:r>
            <a:r>
              <a:rPr lang="en-US" altLang="zh-CN"/>
              <a:t>1000</a:t>
            </a:r>
            <a:r>
              <a:rPr lang="zh-CN" altLang="en-US"/>
              <a:t>万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③前一天的</a:t>
            </a:r>
            <a:r>
              <a:rPr lang="en-US" altLang="zh-CN"/>
              <a:t>K</a:t>
            </a:r>
            <a:r>
              <a:rPr lang="zh-CN" altLang="en-US"/>
              <a:t>线为</a:t>
            </a:r>
            <a:r>
              <a:rPr lang="zh-CN" altLang="en-US" b="1">
                <a:solidFill>
                  <a:srgbClr val="FF0000"/>
                </a:solidFill>
              </a:rPr>
              <a:t>辅助线附近起来的</a:t>
            </a:r>
            <a:r>
              <a:rPr lang="zh-CN" altLang="en-US"/>
              <a:t>大阳线涨停</a:t>
            </a:r>
            <a:r>
              <a:rPr lang="zh-CN" altLang="en-US" b="1">
                <a:solidFill>
                  <a:srgbClr val="FF0000"/>
                </a:solidFill>
              </a:rPr>
              <a:t>首板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二板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③开盘价开在前一天</a:t>
            </a:r>
            <a:r>
              <a:rPr lang="zh-CN" altLang="en-US" b="1">
                <a:solidFill>
                  <a:srgbClr val="FF0000"/>
                </a:solidFill>
              </a:rPr>
              <a:t>大阳线实体一半</a:t>
            </a:r>
            <a:r>
              <a:rPr lang="zh-CN" altLang="en-US"/>
              <a:t>左右（主板低开幅度接近或超过</a:t>
            </a:r>
            <a:r>
              <a:rPr lang="en-US" altLang="zh-CN"/>
              <a:t>-3%</a:t>
            </a:r>
            <a:r>
              <a:rPr lang="zh-CN" altLang="en-US"/>
              <a:t>，创业板低开幅度接近或超过</a:t>
            </a:r>
            <a:r>
              <a:rPr lang="en-US" altLang="zh-CN"/>
              <a:t>-5%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45" y="981710"/>
            <a:ext cx="6505575" cy="53797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5645" y="3779520"/>
            <a:ext cx="4371975" cy="25819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2489835"/>
            <a:ext cx="817499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Part 04</a:t>
            </a:r>
            <a:endParaRPr lang="en-US" altLang="zh-CN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/>
            <a:r>
              <a:rPr 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止盈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/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止损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212215" y="88900"/>
            <a:ext cx="9025255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止盈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/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止损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65550" y="2736850"/>
            <a:ext cx="580326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①三天内不出现</a:t>
            </a:r>
            <a:r>
              <a:rPr lang="zh-CN" altLang="en-US" sz="2800" b="1">
                <a:sym typeface="+mn-ea"/>
              </a:rPr>
              <a:t>新高</a:t>
            </a:r>
            <a:r>
              <a:rPr lang="zh-CN" altLang="en-US" sz="2800" b="1"/>
              <a:t>中阳线</a:t>
            </a:r>
            <a:endParaRPr lang="zh-CN" altLang="en-US" sz="2800" b="1"/>
          </a:p>
          <a:p>
            <a:endParaRPr lang="zh-CN" altLang="en-US" sz="2800" b="1"/>
          </a:p>
          <a:p>
            <a:r>
              <a:rPr lang="zh-CN" altLang="en-US" sz="2800" b="1"/>
              <a:t>②跌破大阳线实体启动位</a:t>
            </a:r>
            <a:endParaRPr lang="zh-CN" altLang="en-US" sz="2800" b="1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92545" y="390334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65145" y="4786630"/>
            <a:ext cx="6237713" cy="1546225"/>
            <a:chOff x="4791" y="7208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208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2489835"/>
            <a:ext cx="817499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Part 04</a:t>
            </a:r>
            <a:endParaRPr lang="en-US" altLang="zh-CN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/>
            <a:r>
              <a:rPr 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小结</a:t>
            </a:r>
            <a:endParaRPr lang="zh-CN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02740" y="1433830"/>
            <a:ext cx="8987155" cy="5354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一、强阳低吸的逻辑：低位走出实体大阳线的人气股，隔日低开引起资金抄底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二、适用的市场节点</a:t>
            </a:r>
            <a:endParaRPr lang="zh-CN" altLang="en-US"/>
          </a:p>
          <a:p>
            <a:r>
              <a:rPr lang="zh-CN" altLang="en-US"/>
              <a:t>①连续调整后的首根反包阳线（潜在趋势拐点）</a:t>
            </a:r>
            <a:endParaRPr lang="zh-CN" altLang="en-US"/>
          </a:p>
          <a:p>
            <a:r>
              <a:rPr lang="zh-CN" altLang="en-US"/>
              <a:t>②反包阳线出现后，</a:t>
            </a:r>
            <a:r>
              <a:rPr lang="en-US" altLang="zh-CN"/>
              <a:t>1-2</a:t>
            </a:r>
            <a:r>
              <a:rPr lang="zh-CN" altLang="en-US"/>
              <a:t>天内的十字星或倒锤头线震荡（趋势反转后的首次温和分歧）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三、选股及买卖模型</a:t>
            </a:r>
            <a:endParaRPr lang="zh-CN" altLang="en-US"/>
          </a:p>
          <a:p>
            <a:r>
              <a:rPr lang="zh-CN" altLang="en-US"/>
              <a:t>①选股：市场节点出现后，将当天换手率在</a:t>
            </a:r>
            <a:r>
              <a:rPr lang="en-US" altLang="zh-CN"/>
              <a:t>10%-50%</a:t>
            </a:r>
            <a:r>
              <a:rPr lang="zh-CN" altLang="en-US"/>
              <a:t>、辅助线附近启动的首个实体大阳线涨停板个股加入自选，第二天通过竞价确认（竞价金额大于</a:t>
            </a:r>
            <a:r>
              <a:rPr lang="en-US" altLang="zh-CN"/>
              <a:t>1000</a:t>
            </a:r>
            <a:r>
              <a:rPr lang="zh-CN" altLang="en-US"/>
              <a:t>万、能低开到实体大阳线一半附近）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②买点与仓位：开盘价附近（委托价比开盘价高</a:t>
            </a:r>
            <a:r>
              <a:rPr lang="en-US" altLang="zh-CN"/>
              <a:t>1%</a:t>
            </a:r>
            <a:r>
              <a:rPr lang="zh-CN" altLang="en-US"/>
              <a:t>左右），</a:t>
            </a:r>
            <a:r>
              <a:rPr lang="en-US" altLang="zh-CN"/>
              <a:t>2</a:t>
            </a:r>
            <a:r>
              <a:rPr lang="zh-CN" altLang="en-US"/>
              <a:t>成仓位</a:t>
            </a:r>
            <a:r>
              <a:rPr lang="en-US" altLang="zh-CN"/>
              <a:t>/</a:t>
            </a:r>
            <a:r>
              <a:rPr lang="zh-CN" altLang="en-US"/>
              <a:t>只（弱势市场减半）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③卖点：</a:t>
            </a:r>
            <a:r>
              <a:rPr lang="zh-CN" altLang="en-US">
                <a:sym typeface="+mn-ea"/>
              </a:rPr>
              <a:t>浮盈</a:t>
            </a:r>
            <a:r>
              <a:rPr lang="en-US" altLang="zh-CN">
                <a:sym typeface="+mn-ea"/>
              </a:rPr>
              <a:t>7%</a:t>
            </a:r>
            <a:r>
              <a:rPr lang="zh-CN" altLang="en-US">
                <a:sym typeface="+mn-ea"/>
              </a:rPr>
              <a:t>以上高抛半仓做低成本，</a:t>
            </a:r>
            <a:r>
              <a:rPr lang="zh-CN">
                <a:sym typeface="+mn-ea"/>
              </a:rPr>
              <a:t>大阳线实体一半的</a:t>
            </a:r>
            <a:r>
              <a:rPr lang="zh-CN" altLang="en-US">
                <a:sym typeface="+mn-ea"/>
              </a:rPr>
              <a:t>支撑位防守等待分时脉冲，跌破</a:t>
            </a:r>
            <a:r>
              <a:rPr lang="zh-CN">
                <a:sym typeface="+mn-ea"/>
              </a:rPr>
              <a:t>大阳线</a:t>
            </a:r>
            <a:r>
              <a:rPr lang="zh-CN" altLang="en-US">
                <a:sym typeface="+mn-ea"/>
              </a:rPr>
              <a:t>支撑</a:t>
            </a:r>
            <a:r>
              <a:rPr lang="en-US" altLang="zh-CN">
                <a:sym typeface="+mn-ea"/>
              </a:rPr>
              <a:t>2%</a:t>
            </a:r>
            <a:r>
              <a:rPr lang="zh-CN" altLang="en-US">
                <a:sym typeface="+mn-ea"/>
              </a:rPr>
              <a:t>止盈</a:t>
            </a:r>
            <a:r>
              <a:rPr lang="en-US" altLang="zh-CN">
                <a:sym typeface="+mn-ea"/>
              </a:rPr>
              <a:t>/</a:t>
            </a:r>
            <a:r>
              <a:rPr lang="zh-CN" altLang="en-US">
                <a:sym typeface="+mn-ea"/>
              </a:rPr>
              <a:t>止损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665" y="903605"/>
            <a:ext cx="9933940" cy="558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95" y="851535"/>
            <a:ext cx="9961880" cy="56038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36600" y="6152515"/>
            <a:ext cx="40640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个股只作为案例教学展示，不构成任何买卖或指导建议</a:t>
            </a:r>
            <a:endParaRPr lang="zh-CN" altLang="en-US" sz="1000"/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1233170" y="1254760"/>
            <a:ext cx="41217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1</a:t>
            </a:r>
            <a:r>
              <a:rPr lang="zh-CN" altLang="en-US" b="1">
                <a:solidFill>
                  <a:srgbClr val="FF0000"/>
                </a:solidFill>
              </a:rPr>
              <a:t>月</a:t>
            </a:r>
            <a:r>
              <a:rPr lang="en-US" altLang="zh-CN" b="1">
                <a:solidFill>
                  <a:srgbClr val="FF0000"/>
                </a:solidFill>
              </a:rPr>
              <a:t>8</a:t>
            </a:r>
            <a:r>
              <a:rPr lang="zh-CN" altLang="en-US" b="1">
                <a:solidFill>
                  <a:srgbClr val="FF0000"/>
                </a:solidFill>
              </a:rPr>
              <a:t>日开盘提示高位股反杀分歧的风险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6415405" y="1254760"/>
            <a:ext cx="46685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1</a:t>
            </a:r>
            <a:r>
              <a:rPr lang="zh-CN" altLang="en-US" b="1">
                <a:solidFill>
                  <a:srgbClr val="FF0000"/>
                </a:solidFill>
              </a:rPr>
              <a:t>月</a:t>
            </a:r>
            <a:r>
              <a:rPr lang="en-US" altLang="zh-CN" b="1">
                <a:solidFill>
                  <a:srgbClr val="FF0000"/>
                </a:solidFill>
              </a:rPr>
              <a:t>9</a:t>
            </a:r>
            <a:r>
              <a:rPr lang="zh-CN" altLang="en-US" b="1">
                <a:solidFill>
                  <a:srgbClr val="FF0000"/>
                </a:solidFill>
              </a:rPr>
              <a:t>日开盘提示高位退潮、个股补跌的风险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42010" y="2016760"/>
            <a:ext cx="5076825" cy="20002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320790" y="2016760"/>
            <a:ext cx="4857750" cy="20002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42645" y="4157980"/>
            <a:ext cx="5076190" cy="17576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320790" y="4157980"/>
            <a:ext cx="4857750" cy="17589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36600" y="6152515"/>
            <a:ext cx="40640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个股只作为案例教学展示，不构成任何买卖或指导建议</a:t>
            </a:r>
            <a:endParaRPr lang="zh-CN" altLang="en-US" sz="1000"/>
          </a:p>
        </p:txBody>
      </p:sp>
      <p:sp>
        <p:nvSpPr>
          <p:cNvPr id="10" name="文本框 9"/>
          <p:cNvSpPr txBox="1"/>
          <p:nvPr/>
        </p:nvSpPr>
        <p:spPr>
          <a:xfrm>
            <a:off x="5856605" y="1523365"/>
            <a:ext cx="616966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400" b="1"/>
              <a:t>策略：</a:t>
            </a:r>
            <a:r>
              <a:rPr lang="zh-CN" sz="1400">
                <a:highlight>
                  <a:srgbClr val="FFFF00"/>
                </a:highlight>
              </a:rPr>
              <a:t>反抽资金翻绿，仍需等待底背离双底</a:t>
            </a:r>
            <a:r>
              <a:rPr lang="zh-CN" sz="1400"/>
              <a:t>或再次调整至筹码真空区</a:t>
            </a:r>
            <a:endParaRPr lang="zh-CN" sz="1400"/>
          </a:p>
          <a:p>
            <a:r>
              <a:rPr lang="zh-CN" sz="1400"/>
              <a:t>市场强度锚定算力</a:t>
            </a:r>
            <a:r>
              <a:rPr lang="en-US" altLang="zh-CN" sz="1400"/>
              <a:t>/</a:t>
            </a:r>
            <a:r>
              <a:rPr lang="zh-CN" altLang="en-US" sz="1400"/>
              <a:t>数据中心（普涨日共振题材）</a:t>
            </a:r>
            <a:endParaRPr lang="zh-CN" altLang="en-US" sz="1400"/>
          </a:p>
          <a:p>
            <a:r>
              <a:rPr lang="zh-CN" altLang="en-US" sz="1400"/>
              <a:t>算力</a:t>
            </a:r>
            <a:r>
              <a:rPr lang="en-US" altLang="zh-CN" sz="1400"/>
              <a:t>/</a:t>
            </a:r>
            <a:r>
              <a:rPr lang="zh-CN" altLang="en-US" sz="1400"/>
              <a:t>数据中心锚定容量趋势核心</a:t>
            </a:r>
            <a:r>
              <a:rPr lang="en-US" altLang="zh-CN" sz="1400"/>
              <a:t> </a:t>
            </a:r>
            <a:r>
              <a:rPr lang="zh-CN" altLang="en-US" sz="1400"/>
              <a:t>（容量核心不破辅助线，板块仍有反弹机会）</a:t>
            </a:r>
            <a:endParaRPr lang="zh-CN" altLang="en-US" sz="1400"/>
          </a:p>
          <a:p>
            <a:endParaRPr lang="zh-CN" altLang="en-US" sz="1400"/>
          </a:p>
          <a:p>
            <a:r>
              <a:rPr lang="zh-CN" altLang="en-US" sz="1400" b="1"/>
              <a:t>板块</a:t>
            </a:r>
            <a:endParaRPr lang="zh-CN" altLang="en-US" sz="1400" b="1"/>
          </a:p>
          <a:p>
            <a:r>
              <a:rPr lang="zh-CN" sz="1400"/>
              <a:t>顺指数方向</a:t>
            </a:r>
            <a:r>
              <a:rPr lang="zh-CN" altLang="en-US" sz="1400"/>
              <a:t>（</a:t>
            </a:r>
            <a:r>
              <a:rPr lang="zh-CN" altLang="en-US" sz="1400">
                <a:solidFill>
                  <a:srgbClr val="FF0000"/>
                </a:solidFill>
              </a:rPr>
              <a:t>需要等指数双底节点</a:t>
            </a:r>
            <a:r>
              <a:rPr lang="zh-CN" altLang="en-US" sz="1400"/>
              <a:t>）：</a:t>
            </a:r>
            <a:endParaRPr lang="zh-CN" altLang="en-US" sz="1400"/>
          </a:p>
          <a:p>
            <a:r>
              <a:rPr lang="zh-CN" altLang="en-US" sz="1400">
                <a:highlight>
                  <a:srgbClr val="FFFF00"/>
                </a:highlight>
              </a:rPr>
              <a:t>算力（铜缆、光通信、</a:t>
            </a:r>
            <a:r>
              <a:rPr lang="en-US" altLang="zh-CN" sz="1400">
                <a:highlight>
                  <a:srgbClr val="FFFF00"/>
                </a:highlight>
              </a:rPr>
              <a:t>ASIC</a:t>
            </a:r>
            <a:r>
              <a:rPr lang="zh-CN" altLang="en-US" sz="1400">
                <a:highlight>
                  <a:srgbClr val="FFFF00"/>
                </a:highlight>
              </a:rPr>
              <a:t>、数据中心）</a:t>
            </a:r>
            <a:r>
              <a:rPr lang="zh-CN" altLang="en-US" sz="1400">
                <a:highlight>
                  <a:srgbClr val="FFFF00"/>
                </a:highlight>
                <a:sym typeface="+mn-ea"/>
              </a:rPr>
              <a:t>、</a:t>
            </a:r>
            <a:r>
              <a:rPr lang="zh-CN" altLang="en-US" sz="1400">
                <a:highlight>
                  <a:srgbClr val="FFFF00"/>
                </a:highlight>
                <a:sym typeface="+mn-ea"/>
              </a:rPr>
              <a:t>豆包</a:t>
            </a:r>
            <a:r>
              <a:rPr lang="zh-CN" altLang="en-US" sz="1400">
                <a:highlight>
                  <a:srgbClr val="FFFF00"/>
                </a:highlight>
              </a:rPr>
              <a:t>、</a:t>
            </a:r>
            <a:r>
              <a:rPr lang="en-US" altLang="zh-CN" sz="1400">
                <a:highlight>
                  <a:srgbClr val="FFFF00"/>
                </a:highlight>
              </a:rPr>
              <a:t>AI</a:t>
            </a:r>
            <a:r>
              <a:rPr lang="zh-CN" altLang="en-US" sz="1400">
                <a:highlight>
                  <a:srgbClr val="FFFF00"/>
                </a:highlight>
              </a:rPr>
              <a:t>眼镜、人形机器人</a:t>
            </a:r>
            <a:endParaRPr lang="zh-CN" altLang="en-US" sz="1400"/>
          </a:p>
          <a:p>
            <a:endParaRPr lang="zh-CN" altLang="en-US" sz="1400"/>
          </a:p>
          <a:p>
            <a:r>
              <a:rPr lang="zh-CN" altLang="en-US" sz="1400"/>
              <a:t>防守方向：</a:t>
            </a:r>
            <a:r>
              <a:rPr lang="zh-CN" altLang="en-US" sz="1400">
                <a:highlight>
                  <a:srgbClr val="FFFF00"/>
                </a:highlight>
              </a:rPr>
              <a:t>银行（高股息），宽基</a:t>
            </a:r>
            <a:r>
              <a:rPr lang="en-US" altLang="zh-CN" sz="1400">
                <a:highlight>
                  <a:srgbClr val="FFFF00"/>
                </a:highlight>
              </a:rPr>
              <a:t>ETF</a:t>
            </a:r>
            <a:r>
              <a:rPr lang="zh-CN" altLang="en-US" sz="1400">
                <a:highlight>
                  <a:srgbClr val="FFFF00"/>
                </a:highlight>
              </a:rPr>
              <a:t>定投</a:t>
            </a:r>
            <a:endParaRPr lang="zh-CN" altLang="en-US" sz="1400">
              <a:highlight>
                <a:srgbClr val="FFFF00"/>
              </a:highligh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85" y="996315"/>
            <a:ext cx="5132070" cy="54013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2" name="组合 11"/>
          <p:cNvGrpSpPr/>
          <p:nvPr/>
        </p:nvGrpSpPr>
        <p:grpSpPr>
          <a:xfrm>
            <a:off x="5596255" y="3857625"/>
            <a:ext cx="6595745" cy="2180590"/>
            <a:chOff x="8849" y="1870"/>
            <a:chExt cx="10387" cy="343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89" y="2571"/>
              <a:ext cx="3379" cy="273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68" y="2571"/>
              <a:ext cx="3297" cy="273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765" y="2571"/>
              <a:ext cx="3091" cy="273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1" name="文本框 10"/>
            <p:cNvSpPr txBox="1"/>
            <p:nvPr/>
          </p:nvSpPr>
          <p:spPr>
            <a:xfrm>
              <a:off x="8849" y="1870"/>
              <a:ext cx="1038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b="1">
                  <a:solidFill>
                    <a:srgbClr val="FF0000"/>
                  </a:solidFill>
                </a:rPr>
                <a:t>容量趋势核心：</a:t>
              </a:r>
              <a:r>
                <a:rPr lang="zh-CN" altLang="en-US"/>
                <a:t>趋势创阶段新高、成交额在板块排名靠前的个股</a:t>
              </a:r>
              <a:endParaRPr lang="zh-CN" altLang="en-US"/>
            </a:p>
          </p:txBody>
        </p:sp>
      </p:grpSp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36600" y="6152515"/>
            <a:ext cx="40640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个股只作为案例教学展示，不构成任何买卖或指导建议</a:t>
            </a:r>
            <a:endParaRPr lang="zh-CN" altLang="en-US" sz="10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990" y="936625"/>
            <a:ext cx="5478780" cy="18573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55" y="936625"/>
            <a:ext cx="5799455" cy="5461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990" y="2919095"/>
            <a:ext cx="4001135" cy="34785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10220325" y="3982085"/>
            <a:ext cx="18846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核心容量止跌后</a:t>
            </a:r>
            <a:endParaRPr lang="zh-CN" altLang="en-US"/>
          </a:p>
          <a:p>
            <a:r>
              <a:rPr lang="zh-CN" altLang="en-US"/>
              <a:t>寻找</a:t>
            </a:r>
            <a:r>
              <a:rPr lang="zh-CN" altLang="en-US">
                <a:highlight>
                  <a:srgbClr val="FFFF00"/>
                </a:highlight>
              </a:rPr>
              <a:t>回档</a:t>
            </a:r>
            <a:r>
              <a:rPr lang="en-US" altLang="zh-CN">
                <a:highlight>
                  <a:srgbClr val="FFFF00"/>
                </a:highlight>
              </a:rPr>
              <a:t>/</a:t>
            </a:r>
            <a:r>
              <a:rPr lang="zh-CN" altLang="en-US">
                <a:highlight>
                  <a:srgbClr val="FFFF00"/>
                </a:highlight>
              </a:rPr>
              <a:t>超跌</a:t>
            </a:r>
            <a:r>
              <a:rPr lang="zh-CN" altLang="en-US"/>
              <a:t>弹性个股套利</a:t>
            </a:r>
            <a:endParaRPr lang="zh-CN" altLang="en-US"/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容量止跌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超跌反弹套利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竞价战法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强阳低吸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2489835"/>
            <a:ext cx="817499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Part 01</a:t>
            </a:r>
            <a:endParaRPr lang="en-US" altLang="zh-CN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/>
            <a:r>
              <a:rPr 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战法简介</a:t>
            </a:r>
            <a:endParaRPr lang="zh-CN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2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DIAGRAM_VIRTUALLY_FRAME" val="{&quot;height&quot;:361.55,&quot;left&quot;:64.6,&quot;top&quot;:89.95,&quot;width&quot;:813.9}"/>
</p:tagLst>
</file>

<file path=ppt/tags/tag52.xml><?xml version="1.0" encoding="utf-8"?>
<p:tagLst xmlns:p="http://schemas.openxmlformats.org/presentationml/2006/main">
  <p:tag name="KSO_WM_DIAGRAM_VIRTUALLY_FRAME" val="{&quot;height&quot;:361.55,&quot;left&quot;:64.6,&quot;top&quot;:89.95,&quot;width&quot;:813.9}"/>
</p:tagLst>
</file>

<file path=ppt/tags/tag53.xml><?xml version="1.0" encoding="utf-8"?>
<p:tagLst xmlns:p="http://schemas.openxmlformats.org/presentationml/2006/main">
  <p:tag name="KSO_WM_DIAGRAM_VIRTUALLY_FRAME" val="{&quot;height&quot;:361.55,&quot;left&quot;:64.6,&quot;top&quot;:89.95,&quot;width&quot;:813.9}"/>
</p:tagLst>
</file>

<file path=ppt/tags/tag54.xml><?xml version="1.0" encoding="utf-8"?>
<p:tagLst xmlns:p="http://schemas.openxmlformats.org/presentationml/2006/main">
  <p:tag name="KSO_WM_DIAGRAM_VIRTUALLY_FRAME" val="{&quot;height&quot;:361.55,&quot;left&quot;:64.6,&quot;top&quot;:89.95,&quot;width&quot;:813.9}"/>
</p:tagLst>
</file>

<file path=ppt/tags/tag55.xml><?xml version="1.0" encoding="utf-8"?>
<p:tagLst xmlns:p="http://schemas.openxmlformats.org/presentationml/2006/main">
  <p:tag name="KSO_WM_DIAGRAM_VIRTUALLY_FRAME" val="{&quot;height&quot;:361.55,&quot;left&quot;:64.6,&quot;top&quot;:89.95,&quot;width&quot;:813.9}"/>
</p:tagLst>
</file>

<file path=ppt/tags/tag56.xml><?xml version="1.0" encoding="utf-8"?>
<p:tagLst xmlns:p="http://schemas.openxmlformats.org/presentationml/2006/main">
  <p:tag name="KSO_WM_DIAGRAM_VIRTUALLY_FRAME" val="{&quot;height&quot;:361.55,&quot;left&quot;:64.6,&quot;top&quot;:89.95,&quot;width&quot;:813.9}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2373</Words>
  <Application>WPS 演示</Application>
  <PresentationFormat>宽屏</PresentationFormat>
  <Paragraphs>193</Paragraphs>
  <Slides>24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263</cp:revision>
  <dcterms:created xsi:type="dcterms:W3CDTF">2019-06-19T02:08:00Z</dcterms:created>
  <dcterms:modified xsi:type="dcterms:W3CDTF">2025-01-10T06:52:11Z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CD69ACBAADBF49E4B8ADC59F15479A26_13</vt:lpwstr>
  </property>
</Properties>
</file>