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837" r:id="rId8"/>
    <p:sldId id="904" r:id="rId9"/>
    <p:sldId id="939" r:id="rId10"/>
    <p:sldId id="940" r:id="rId11"/>
    <p:sldId id="891" r:id="rId12"/>
    <p:sldId id="947" r:id="rId13"/>
    <p:sldId id="924" r:id="rId14"/>
    <p:sldId id="908" r:id="rId15"/>
    <p:sldId id="26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6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7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2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波动翻飞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选股策略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89110" y="2339340"/>
            <a:ext cx="26111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昨日换手排序</a:t>
            </a:r>
            <a:r>
              <a:rPr lang="zh-CN" altLang="en-US"/>
              <a:t>取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前五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排除</a:t>
            </a:r>
            <a:r>
              <a:rPr lang="en-US" altLang="zh-CN"/>
              <a:t>8</a:t>
            </a:r>
            <a:r>
              <a:rPr lang="zh-CN" altLang="en-US"/>
              <a:t>大高风险竞价类型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尽量选取开盘价在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K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线支撑或均线支撑</a:t>
            </a:r>
            <a:r>
              <a:rPr lang="zh-CN" altLang="en-US"/>
              <a:t>附近的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尽量寻找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主流热点题材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889635"/>
            <a:ext cx="9141460" cy="5507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3829685"/>
            <a:ext cx="496189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5029835"/>
            <a:ext cx="4961255" cy="136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1379855"/>
            <a:ext cx="3700145" cy="2449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903605"/>
            <a:ext cx="9933940" cy="558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851535"/>
            <a:ext cx="9961880" cy="5603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5748655" y="1732280"/>
            <a:ext cx="616966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en-US" altLang="zh-CN" sz="1400">
                <a:highlight>
                  <a:srgbClr val="FFFF00"/>
                </a:highlight>
              </a:rPr>
              <a:t>B</a:t>
            </a:r>
            <a:r>
              <a:rPr lang="zh-CN" altLang="en-US" sz="1400">
                <a:highlight>
                  <a:srgbClr val="FFFF00"/>
                </a:highlight>
              </a:rPr>
              <a:t>点流动</a:t>
            </a:r>
            <a:r>
              <a:rPr lang="zh-CN" sz="1400">
                <a:highlight>
                  <a:srgbClr val="FFFF00"/>
                </a:highlight>
              </a:rPr>
              <a:t>资金翻绿，日线出现死叉</a:t>
            </a:r>
            <a:r>
              <a:rPr lang="zh-CN" sz="1400"/>
              <a:t>，仍需等待</a:t>
            </a:r>
            <a:r>
              <a:rPr lang="en-US" altLang="zh-CN" sz="1400"/>
              <a:t>B</a:t>
            </a:r>
            <a:r>
              <a:rPr lang="zh-CN" altLang="en-US" sz="1400"/>
              <a:t>点</a:t>
            </a:r>
            <a:r>
              <a:rPr lang="zh-CN" sz="1400"/>
              <a:t>回档</a:t>
            </a:r>
            <a:endParaRPr lang="zh-CN" sz="1400"/>
          </a:p>
          <a:p>
            <a:endParaRPr lang="zh-CN" altLang="en-US" sz="1400"/>
          </a:p>
          <a:p>
            <a:r>
              <a:rPr lang="zh-CN" altLang="en-US" sz="1400" b="1"/>
              <a:t>板块</a:t>
            </a:r>
            <a:endParaRPr lang="zh-CN" altLang="en-US" sz="1400" b="1"/>
          </a:p>
          <a:p>
            <a:r>
              <a:rPr lang="zh-CN" sz="1400"/>
              <a:t>顺指数方向</a:t>
            </a:r>
            <a:r>
              <a:rPr lang="zh-CN" altLang="en-US" sz="1400"/>
              <a:t>（</a:t>
            </a:r>
            <a:r>
              <a:rPr lang="zh-CN" altLang="en-US" sz="1400">
                <a:solidFill>
                  <a:srgbClr val="FF0000"/>
                </a:solidFill>
              </a:rPr>
              <a:t>需要等指数双底节点</a:t>
            </a:r>
            <a:r>
              <a:rPr lang="zh-CN" altLang="en-US" sz="1400"/>
              <a:t>）：</a:t>
            </a:r>
            <a:endParaRPr lang="zh-CN" altLang="en-US" sz="1400"/>
          </a:p>
          <a:p>
            <a:r>
              <a:rPr lang="zh-CN" altLang="en-US" sz="1400">
                <a:highlight>
                  <a:srgbClr val="FFFF00"/>
                </a:highlight>
              </a:rPr>
              <a:t>算力（铜缆、光通信、</a:t>
            </a:r>
            <a:r>
              <a:rPr lang="en-US" altLang="zh-CN" sz="1400">
                <a:highlight>
                  <a:srgbClr val="FFFF00"/>
                </a:highlight>
              </a:rPr>
              <a:t>ASIC</a:t>
            </a:r>
            <a:r>
              <a:rPr lang="zh-CN" altLang="en-US" sz="1400">
                <a:highlight>
                  <a:srgbClr val="FFFF00"/>
                </a:highlight>
              </a:rPr>
              <a:t>、数据中心）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、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豆包</a:t>
            </a:r>
            <a:r>
              <a:rPr lang="zh-CN" altLang="en-US" sz="1400">
                <a:highlight>
                  <a:srgbClr val="FFFF00"/>
                </a:highlight>
              </a:rPr>
              <a:t>、</a:t>
            </a:r>
            <a:r>
              <a:rPr lang="en-US" altLang="zh-CN" sz="1400">
                <a:highlight>
                  <a:srgbClr val="FFFF00"/>
                </a:highlight>
              </a:rPr>
              <a:t>AI</a:t>
            </a:r>
            <a:r>
              <a:rPr lang="zh-CN" altLang="en-US" sz="1400">
                <a:highlight>
                  <a:srgbClr val="FFFF00"/>
                </a:highlight>
              </a:rPr>
              <a:t>眼镜、人形机器人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防守方向：</a:t>
            </a:r>
            <a:r>
              <a:rPr lang="zh-CN" altLang="en-US" sz="1400">
                <a:highlight>
                  <a:srgbClr val="FFFF00"/>
                </a:highlight>
              </a:rPr>
              <a:t>银行（高股息），消费</a:t>
            </a:r>
            <a:endParaRPr lang="zh-CN" altLang="en-US" sz="1400">
              <a:highlight>
                <a:srgbClr val="FFFF00"/>
              </a:highligh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35295" y="3794125"/>
            <a:ext cx="6595745" cy="2263140"/>
            <a:chOff x="8849" y="1870"/>
            <a:chExt cx="10387" cy="356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6" y="2701"/>
              <a:ext cx="3379" cy="2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05" y="2701"/>
              <a:ext cx="3091" cy="2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8849" y="1870"/>
              <a:ext cx="1038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容量趋势核心：</a:t>
              </a:r>
              <a:r>
                <a:rPr lang="zh-CN" altLang="en-US"/>
                <a:t>趋势创阶段新高、成交额在板块排名靠前的个股</a:t>
              </a:r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" y="984885"/>
            <a:ext cx="4888865" cy="5072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波动翻飞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基本模型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回避高开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</a:t>
              </a:r>
              <a:r>
                <a:rPr lang="zh-CN" altLang="en-US" sz="1400" b="1">
                  <a:solidFill>
                    <a:schemeClr val="bg1"/>
                  </a:solidFill>
                </a:rPr>
                <a:t>的</a:t>
              </a:r>
              <a:r>
                <a:rPr lang="en-US" altLang="zh-CN" sz="1400" b="1">
                  <a:solidFill>
                    <a:schemeClr val="bg1"/>
                  </a:solidFill>
                </a:rPr>
                <a:t>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回避跌破辅助线（或辅助线处在下降趋势）的个股，剔除ST个股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回避回档出现过一字跌停的个股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5935" y="748030"/>
            <a:ext cx="757428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rgbClr val="FF0000"/>
                </a:solidFill>
              </a:rPr>
              <a:t>适用范围：</a:t>
            </a:r>
            <a:endParaRPr lang="zh-CN" altLang="en-US" sz="1400" b="1">
              <a:solidFill>
                <a:srgbClr val="FF0000"/>
              </a:solidFill>
            </a:endParaRPr>
          </a:p>
          <a:p>
            <a:pPr algn="l"/>
            <a:r>
              <a:rPr lang="zh-CN" altLang="en-US" sz="1400">
                <a:solidFill>
                  <a:schemeClr val="tx1"/>
                </a:solidFill>
              </a:rPr>
              <a:t>平均股价位于辅助线上方（线下仓位减半），非牛线下移阶段，</a:t>
            </a:r>
            <a:r>
              <a:rPr lang="zh-CN" sz="1400">
                <a:sym typeface="+mn-ea"/>
              </a:rPr>
              <a:t>非金叉末期</a:t>
            </a:r>
            <a:r>
              <a:rPr lang="en-US" altLang="zh-CN" sz="1400">
                <a:sym typeface="+mn-ea"/>
              </a:rPr>
              <a:t>/</a:t>
            </a:r>
            <a:r>
              <a:rPr lang="zh-CN" altLang="en-US" sz="1400">
                <a:sym typeface="+mn-ea"/>
              </a:rPr>
              <a:t>非死叉初期</a:t>
            </a:r>
            <a:endParaRPr lang="zh-CN" altLang="en-US" sz="1400">
              <a:solidFill>
                <a:schemeClr val="tx1"/>
              </a:solidFill>
            </a:endParaRPr>
          </a:p>
          <a:p>
            <a:pPr algn="l"/>
            <a:endParaRPr lang="zh-CN" altLang="en-US" sz="1400">
              <a:solidFill>
                <a:schemeClr val="tx1"/>
              </a:solidFill>
            </a:endParaRPr>
          </a:p>
          <a:p>
            <a:pPr algn="l"/>
            <a:r>
              <a:rPr lang="zh-CN" altLang="en-US" sz="1400" b="1">
                <a:solidFill>
                  <a:srgbClr val="FF0000"/>
                </a:solidFill>
                <a:sym typeface="+mn-ea"/>
              </a:rPr>
              <a:t>选股：</a:t>
            </a:r>
            <a:endParaRPr lang="zh-CN" altLang="en-US" sz="1400" b="1">
              <a:solidFill>
                <a:srgbClr val="FF0000"/>
              </a:solidFill>
            </a:endParaRPr>
          </a:p>
          <a:p>
            <a:pPr algn="l"/>
            <a:r>
              <a:rPr lang="zh-CN" altLang="en-US" sz="1400">
                <a:solidFill>
                  <a:schemeClr val="tx1"/>
                </a:solidFill>
              </a:rPr>
              <a:t>排除掉高风险类型（右侧</a:t>
            </a:r>
            <a:r>
              <a:rPr lang="en-US" altLang="zh-CN" sz="1400">
                <a:solidFill>
                  <a:schemeClr val="tx1"/>
                </a:solidFill>
              </a:rPr>
              <a:t>8</a:t>
            </a:r>
            <a:r>
              <a:rPr lang="zh-CN" altLang="en-US" sz="1400">
                <a:solidFill>
                  <a:schemeClr val="tx1"/>
                </a:solidFill>
              </a:rPr>
              <a:t>种情况）后，不同的策略按照不同的指数节点和竞价指标排序选股</a:t>
            </a:r>
            <a:endParaRPr lang="zh-CN" altLang="en-US" sz="1400">
              <a:solidFill>
                <a:schemeClr val="tx1"/>
              </a:solidFill>
            </a:endParaRPr>
          </a:p>
          <a:p>
            <a:pPr algn="l"/>
            <a:endParaRPr lang="zh-CN" altLang="en-US" sz="1400">
              <a:solidFill>
                <a:schemeClr val="tx1"/>
              </a:solidFill>
            </a:endParaRPr>
          </a:p>
          <a:p>
            <a:pPr algn="l"/>
            <a:r>
              <a:rPr lang="zh-CN" altLang="en-US" sz="1400" b="1">
                <a:solidFill>
                  <a:srgbClr val="FF0000"/>
                </a:solidFill>
              </a:rPr>
              <a:t>仓位：</a:t>
            </a:r>
            <a:endParaRPr lang="zh-CN" altLang="en-US" sz="1400" b="1">
              <a:solidFill>
                <a:srgbClr val="FF0000"/>
              </a:solidFill>
            </a:endParaRPr>
          </a:p>
          <a:p>
            <a:pPr algn="l"/>
            <a:r>
              <a:rPr lang="en-US" altLang="zh-CN" sz="1400"/>
              <a:t>1</a:t>
            </a:r>
            <a:r>
              <a:rPr lang="zh-CN" altLang="en-US" sz="1400"/>
              <a:t>成仓</a:t>
            </a:r>
            <a:r>
              <a:rPr lang="en-US" altLang="zh-CN" sz="1400"/>
              <a:t>2</a:t>
            </a:r>
            <a:r>
              <a:rPr lang="zh-CN" altLang="en-US" sz="1400"/>
              <a:t>只，或</a:t>
            </a:r>
            <a:r>
              <a:rPr lang="en-US" altLang="zh-CN" sz="1400"/>
              <a:t>2</a:t>
            </a:r>
            <a:r>
              <a:rPr lang="zh-CN" altLang="en-US" sz="1400"/>
              <a:t>成仓</a:t>
            </a:r>
            <a:r>
              <a:rPr lang="en-US" altLang="zh-CN" sz="1400"/>
              <a:t>1</a:t>
            </a:r>
            <a:r>
              <a:rPr lang="zh-CN" altLang="en-US" sz="1400"/>
              <a:t>只</a:t>
            </a:r>
            <a:endParaRPr lang="zh-CN" altLang="en-US" sz="1400"/>
          </a:p>
          <a:p>
            <a:pPr algn="l"/>
            <a:endParaRPr lang="zh-CN" altLang="en-US" sz="1400" b="1"/>
          </a:p>
          <a:p>
            <a:pPr algn="l"/>
            <a:r>
              <a:rPr lang="zh-CN" altLang="en-US" sz="1400" b="1">
                <a:solidFill>
                  <a:srgbClr val="FF0000"/>
                </a:solidFill>
              </a:rPr>
              <a:t>操作模式：</a:t>
            </a:r>
            <a:endParaRPr lang="zh-CN" altLang="en-US" sz="1400" b="1">
              <a:solidFill>
                <a:srgbClr val="FF0000"/>
              </a:solidFill>
            </a:endParaRPr>
          </a:p>
          <a:p>
            <a:pPr algn="l"/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开盘低吸（挂单比开盘价高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1%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左右），持股到隔日收盘（或盘中有大幅冲高）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10" y="3272473"/>
            <a:ext cx="3933825" cy="3252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5" y="3267075"/>
            <a:ext cx="4090670" cy="3263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1725295"/>
            <a:ext cx="9116060" cy="43516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波动翻飞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适用环境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58960" y="2226310"/>
            <a:ext cx="25438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平均股价辅助线上方（线下仓位减半）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连续两根</a:t>
            </a:r>
            <a:r>
              <a:rPr lang="en-US" altLang="zh-CN"/>
              <a:t>K</a:t>
            </a:r>
            <a:r>
              <a:rPr lang="zh-CN" altLang="en-US"/>
              <a:t>线</a:t>
            </a:r>
            <a:r>
              <a:rPr lang="zh-CN" altLang="en-US" b="1">
                <a:solidFill>
                  <a:srgbClr val="FF0000"/>
                </a:solidFill>
              </a:rPr>
              <a:t>红绿相间</a:t>
            </a:r>
            <a:r>
              <a:rPr lang="zh-CN" altLang="en-US"/>
              <a:t>，第二天的竞价低吸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" y="3350260"/>
            <a:ext cx="5828030" cy="23742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波动翻飞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选股策略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89110" y="2339340"/>
            <a:ext cx="26111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昨日换手排序</a:t>
            </a:r>
            <a:r>
              <a:rPr lang="zh-CN" altLang="en-US"/>
              <a:t>取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前五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排除</a:t>
            </a:r>
            <a:r>
              <a:rPr lang="en-US" altLang="zh-CN"/>
              <a:t>8</a:t>
            </a:r>
            <a:r>
              <a:rPr lang="zh-CN" altLang="en-US"/>
              <a:t>大高风险竞价类型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尽量选取开盘价在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K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线支撑或均线支撑</a:t>
            </a:r>
            <a:r>
              <a:rPr lang="zh-CN" altLang="en-US"/>
              <a:t>附近的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尽量寻找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主流热点题材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889635"/>
            <a:ext cx="9141460" cy="5507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3829685"/>
            <a:ext cx="496189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5029835"/>
            <a:ext cx="4961255" cy="136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1379855"/>
            <a:ext cx="3700145" cy="2449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WPS 演示</Application>
  <PresentationFormat>宽屏</PresentationFormat>
  <Paragraphs>143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267</cp:revision>
  <dcterms:created xsi:type="dcterms:W3CDTF">2019-06-19T02:08:00Z</dcterms:created>
  <dcterms:modified xsi:type="dcterms:W3CDTF">2025-01-17T06:51:53Z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E44060DF4E1D4FBFB90876CCE6DC5783_13</vt:lpwstr>
  </property>
</Properties>
</file>