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70" r:id="rId6"/>
    <p:sldId id="874" r:id="rId8"/>
    <p:sldId id="893" r:id="rId9"/>
    <p:sldId id="568" r:id="rId10"/>
    <p:sldId id="740" r:id="rId11"/>
    <p:sldId id="705" r:id="rId12"/>
    <p:sldId id="811" r:id="rId13"/>
    <p:sldId id="804" r:id="rId14"/>
    <p:sldId id="828" r:id="rId15"/>
    <p:sldId id="791" r:id="rId16"/>
    <p:sldId id="803" r:id="rId17"/>
    <p:sldId id="741" r:id="rId18"/>
    <p:sldId id="906" r:id="rId19"/>
    <p:sldId id="26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9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8.xml"/><Relationship Id="rId3" Type="http://schemas.openxmlformats.org/officeDocument/2006/relationships/image" Target="../media/image11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image" Target="../media/image13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7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18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19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8.xml"/><Relationship Id="rId5" Type="http://schemas.openxmlformats.org/officeDocument/2006/relationships/image" Target="../media/image2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.xml"/><Relationship Id="rId4" Type="http://schemas.openxmlformats.org/officeDocument/2006/relationships/image" Target="../media/image8.png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9.png"/><Relationship Id="rId1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395" y="1209040"/>
            <a:ext cx="6418580" cy="51885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2260" y="6085840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7" name="文本框 6"/>
          <p:cNvSpPr txBox="1"/>
          <p:nvPr/>
        </p:nvSpPr>
        <p:spPr>
          <a:xfrm>
            <a:off x="3495040" y="5476240"/>
            <a:ext cx="3902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11.29</a:t>
            </a:r>
            <a:r>
              <a:rPr lang="zh-CN" altLang="en-US" b="1">
                <a:solidFill>
                  <a:srgbClr val="FF0000"/>
                </a:solidFill>
              </a:rPr>
              <a:t>分歧人气股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75550" y="2413635"/>
            <a:ext cx="406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提前选出可能低开的上影线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第一轮筛选：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按照智能盯盘的条件，</a:t>
            </a:r>
            <a:r>
              <a:rPr lang="en-US" altLang="zh-CN"/>
              <a:t>L2</a:t>
            </a:r>
            <a:r>
              <a:rPr lang="zh-CN" altLang="en-US"/>
              <a:t>的主力变紫和主力爆量换着选，选两次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0750" y="590740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6" name="矩形 5"/>
          <p:cNvSpPr/>
          <p:nvPr/>
        </p:nvSpPr>
        <p:spPr>
          <a:xfrm>
            <a:off x="3155950" y="4997450"/>
            <a:ext cx="27813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32575" y="1569085"/>
            <a:ext cx="495490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第二轮筛选：</a:t>
            </a:r>
            <a:endParaRPr lang="zh-CN" altLang="en-US" b="1">
              <a:solidFill>
                <a:srgbClr val="FF0000"/>
              </a:solidFill>
              <a:sym typeface="+mn-ea"/>
            </a:endParaRPr>
          </a:p>
          <a:p>
            <a:r>
              <a:rPr lang="zh-CN" altLang="en-US">
                <a:sym typeface="+mn-ea"/>
              </a:rPr>
              <a:t>选出</a:t>
            </a:r>
            <a:r>
              <a:rPr lang="en-US" altLang="zh-CN">
                <a:sym typeface="+mn-ea"/>
              </a:rPr>
              <a:t>1-2</a:t>
            </a:r>
            <a:r>
              <a:rPr lang="zh-CN" altLang="en-US">
                <a:sym typeface="+mn-ea"/>
              </a:rPr>
              <a:t>天内出现过实体大阳线，且大阳线的支撑位（实体一半或启动位）要能和趋势线（</a:t>
            </a:r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日线、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日线或辅助线）形成共同支撑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上影线回补了高开缺口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早盘放量突破阶段性新高下午跳水杀跌至尾盘的倒锤头线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收盘涨幅最好不要太大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剔除高位连板（</a:t>
            </a:r>
            <a:r>
              <a:rPr lang="en-US" altLang="zh-CN">
                <a:sym typeface="+mn-ea"/>
              </a:rPr>
              <a:t>10cm4</a:t>
            </a:r>
            <a:r>
              <a:rPr lang="zh-CN" altLang="en-US">
                <a:sym typeface="+mn-ea"/>
              </a:rPr>
              <a:t>连板及以上，</a:t>
            </a:r>
            <a:r>
              <a:rPr lang="en-US" altLang="zh-CN">
                <a:sym typeface="+mn-ea"/>
              </a:rPr>
              <a:t>20cm2</a:t>
            </a:r>
            <a:r>
              <a:rPr lang="zh-CN" altLang="en-US">
                <a:sym typeface="+mn-ea"/>
              </a:rPr>
              <a:t>连板及以上）后的断板上影线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65" y="1569085"/>
            <a:ext cx="6190615" cy="42456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615" y="1133475"/>
            <a:ext cx="6197600" cy="5133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竞价确认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1050" y="590740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7" name="文本框 6"/>
          <p:cNvSpPr txBox="1"/>
          <p:nvPr/>
        </p:nvSpPr>
        <p:spPr>
          <a:xfrm>
            <a:off x="7489825" y="1603375"/>
            <a:ext cx="40640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竞价确认三要素：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①竞价金额大于</a:t>
            </a:r>
            <a:r>
              <a:rPr lang="en-US" altLang="zh-CN"/>
              <a:t>1000</a:t>
            </a:r>
            <a:r>
              <a:rPr lang="zh-CN" altLang="en-US"/>
              <a:t>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②出现在竞价狙击的涨停回马枪或主力诱空策略（爆发力更强）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③开盘价能直接低开到双重支撑位附近（如果没能低开到位，需要看到</a:t>
            </a:r>
            <a:r>
              <a:rPr lang="en-US" altLang="zh-CN"/>
              <a:t>9:25</a:t>
            </a:r>
            <a:r>
              <a:rPr lang="zh-CN" altLang="en-US"/>
              <a:t>时</a:t>
            </a:r>
            <a:r>
              <a:rPr lang="en-US" altLang="zh-CN"/>
              <a:t>L2</a:t>
            </a:r>
            <a:r>
              <a:rPr lang="zh-CN" altLang="en-US"/>
              <a:t>大额净买大于</a:t>
            </a:r>
            <a:r>
              <a:rPr lang="en-US" altLang="zh-CN"/>
              <a:t>1000</a:t>
            </a:r>
            <a:r>
              <a:rPr lang="zh-CN" altLang="en-US"/>
              <a:t>万的大单确认）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300" y="4771390"/>
            <a:ext cx="4877435" cy="895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967105"/>
            <a:ext cx="11578590" cy="5367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竞价确认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48600" y="61525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买点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43925" y="1138555"/>
            <a:ext cx="310769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/>
              <a:t>开盘价在支撑位（</a:t>
            </a:r>
            <a:r>
              <a:rPr lang="en-US" altLang="zh-CN"/>
              <a:t>5</a:t>
            </a:r>
            <a:r>
              <a:rPr lang="zh-CN" altLang="en-US"/>
              <a:t>日线、</a:t>
            </a:r>
            <a:r>
              <a:rPr lang="en-US" altLang="zh-CN"/>
              <a:t>10</a:t>
            </a:r>
            <a:r>
              <a:rPr lang="zh-CN" altLang="en-US"/>
              <a:t>日线、辅助线）附近，如果在支撑上方，具备走强预期，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如果在支撑位下方，需要开盘秒拉过最近的支撑均线表态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如果没低开到支撑位（抢修复）</a:t>
            </a:r>
            <a:r>
              <a:rPr lang="zh-CN" altLang="en-US"/>
              <a:t>：①</a:t>
            </a:r>
            <a:r>
              <a:rPr lang="en-US" altLang="zh-CN"/>
              <a:t>L2</a:t>
            </a:r>
            <a:r>
              <a:rPr lang="zh-CN" altLang="en-US"/>
              <a:t>大额净买大于</a:t>
            </a:r>
            <a:r>
              <a:rPr lang="en-US" altLang="zh-CN"/>
              <a:t>1000</a:t>
            </a:r>
            <a:r>
              <a:rPr lang="zh-CN" altLang="en-US"/>
              <a:t>万可以</a:t>
            </a:r>
            <a:r>
              <a:rPr lang="zh-CN"/>
              <a:t>控制仓位</a:t>
            </a:r>
            <a:r>
              <a:rPr lang="zh-CN" altLang="en-US"/>
              <a:t>留意博弈机会</a:t>
            </a:r>
            <a:r>
              <a:rPr lang="zh-CN" altLang="en-US"/>
              <a:t>；②开盘小跳水下探支撑位可以控制仓位留意博弈机会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r>
              <a:rPr lang="zh-CN" altLang="en-US"/>
              <a:t>仓位：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只</a:t>
            </a:r>
            <a:r>
              <a:rPr lang="zh-CN" altLang="en-US"/>
              <a:t>，平均股价的智能辅助</a:t>
            </a:r>
            <a:r>
              <a:rPr lang="en-US" altLang="zh-CN"/>
              <a:t>S</a:t>
            </a:r>
            <a:r>
              <a:rPr lang="zh-CN" altLang="en-US"/>
              <a:t>点区域或捕捞季节死叉区间减半</a:t>
            </a:r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807720"/>
            <a:ext cx="4200525" cy="4503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405" y="807720"/>
            <a:ext cx="3827780" cy="45040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75920" y="5807075"/>
            <a:ext cx="13411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780" y="5440045"/>
            <a:ext cx="6415405" cy="1004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1133475" y="3395345"/>
            <a:ext cx="2743200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95045" y="3319145"/>
            <a:ext cx="3020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E615E9"/>
                </a:solidFill>
              </a:rPr>
              <a:t>开在共同支撑位附近（</a:t>
            </a:r>
            <a:r>
              <a:rPr lang="zh-CN" b="1">
                <a:solidFill>
                  <a:srgbClr val="E615E9"/>
                </a:solidFill>
              </a:rPr>
              <a:t>均线</a:t>
            </a:r>
            <a:r>
              <a:rPr lang="zh-CN" altLang="en-US" b="1">
                <a:solidFill>
                  <a:srgbClr val="E615E9"/>
                </a:solidFill>
              </a:rPr>
              <a:t>上方），具备走强预期</a:t>
            </a:r>
            <a:endParaRPr lang="zh-CN" altLang="en-US" b="1">
              <a:solidFill>
                <a:srgbClr val="E615E9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卖点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505" y="618680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" y="1047750"/>
            <a:ext cx="11984990" cy="50869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65" y="903605"/>
            <a:ext cx="9933940" cy="558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6140" y="595439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sp>
        <p:nvSpPr>
          <p:cNvPr id="7" name="文本框 6"/>
          <p:cNvSpPr txBox="1"/>
          <p:nvPr/>
        </p:nvSpPr>
        <p:spPr>
          <a:xfrm>
            <a:off x="8274685" y="3615055"/>
            <a:ext cx="34277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策略：</a:t>
            </a:r>
            <a:r>
              <a:rPr lang="zh-CN" altLang="en-US"/>
              <a:t>平均股价跌破熊线</a:t>
            </a:r>
            <a:r>
              <a:rPr lang="en-US" altLang="zh-CN"/>
              <a:t>+</a:t>
            </a:r>
            <a:r>
              <a:rPr lang="zh-CN" altLang="en-US"/>
              <a:t>短线超跌启动，牛线继续下移，键入加速补跌阶段</a:t>
            </a:r>
            <a:r>
              <a:rPr lang="zh-CN" altLang="en-US">
                <a:highlight>
                  <a:srgbClr val="FFFF00"/>
                </a:highlight>
              </a:rPr>
              <a:t>（整体</a:t>
            </a:r>
            <a:r>
              <a:rPr lang="en-US" altLang="zh-CN">
                <a:highlight>
                  <a:srgbClr val="FFFF00"/>
                </a:highlight>
              </a:rPr>
              <a:t>1</a:t>
            </a:r>
            <a:r>
              <a:rPr lang="zh-CN" altLang="en-US">
                <a:highlight>
                  <a:srgbClr val="FFFF00"/>
                </a:highlight>
              </a:rPr>
              <a:t>成仓，单只个股</a:t>
            </a:r>
            <a:r>
              <a:rPr lang="en-US" altLang="zh-CN">
                <a:highlight>
                  <a:srgbClr val="FFFF00"/>
                </a:highlight>
              </a:rPr>
              <a:t>0.5</a:t>
            </a:r>
            <a:r>
              <a:rPr lang="zh-CN" altLang="en-US">
                <a:highlight>
                  <a:srgbClr val="FFFF00"/>
                </a:highlight>
              </a:rPr>
              <a:t>成仓）</a:t>
            </a:r>
            <a:endParaRPr lang="zh-CN" altLang="en-US"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板块：高股息</a:t>
            </a:r>
            <a:r>
              <a:rPr lang="en-US" altLang="zh-CN"/>
              <a:t>+</a:t>
            </a:r>
            <a:r>
              <a:rPr lang="zh-CN" altLang="en-US"/>
              <a:t>科技蓝筹组合拳，</a:t>
            </a:r>
            <a:r>
              <a:rPr lang="en-US" altLang="zh-CN">
                <a:highlight>
                  <a:srgbClr val="FFFF00"/>
                </a:highlight>
              </a:rPr>
              <a:t>AI</a:t>
            </a:r>
            <a:r>
              <a:rPr lang="zh-CN">
                <a:highlight>
                  <a:srgbClr val="FFFF00"/>
                </a:highlight>
              </a:rPr>
              <a:t>算力（铜缆、</a:t>
            </a:r>
            <a:r>
              <a:rPr lang="en-US" altLang="zh-CN">
                <a:highlight>
                  <a:srgbClr val="FFFF00"/>
                </a:highlight>
              </a:rPr>
              <a:t>CPO</a:t>
            </a:r>
            <a:r>
              <a:rPr lang="zh-CN" altLang="en-US">
                <a:highlight>
                  <a:srgbClr val="FFFF00"/>
                </a:highlight>
              </a:rPr>
              <a:t>、</a:t>
            </a:r>
            <a:r>
              <a:rPr lang="en-US" altLang="zh-CN">
                <a:highlight>
                  <a:srgbClr val="FFFF00"/>
                </a:highlight>
              </a:rPr>
              <a:t>ASIC</a:t>
            </a:r>
            <a:r>
              <a:rPr lang="zh-CN" altLang="en-US">
                <a:highlight>
                  <a:srgbClr val="FFFF00"/>
                </a:highlight>
              </a:rPr>
              <a:t>算力芯片）</a:t>
            </a:r>
            <a:r>
              <a:rPr lang="zh-CN">
                <a:highlight>
                  <a:srgbClr val="FFFF00"/>
                </a:highlight>
              </a:rPr>
              <a:t>、</a:t>
            </a:r>
            <a:r>
              <a:rPr lang="en-US" altLang="zh-CN">
                <a:highlight>
                  <a:srgbClr val="FFFF00"/>
                </a:highlight>
              </a:rPr>
              <a:t>AI</a:t>
            </a:r>
            <a:r>
              <a:rPr lang="zh-CN" altLang="en-US">
                <a:highlight>
                  <a:srgbClr val="FFFF00"/>
                </a:highlight>
              </a:rPr>
              <a:t>眼镜（但要等短线超跌指标拐头后才能</a:t>
            </a:r>
            <a:r>
              <a:rPr lang="zh-CN">
                <a:highlight>
                  <a:srgbClr val="FFFF00"/>
                </a:highlight>
              </a:rPr>
              <a:t>考虑补仓）</a:t>
            </a:r>
            <a:endParaRPr lang="zh-CN" b="1"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1076325"/>
            <a:ext cx="8131810" cy="53213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b="16908"/>
          <a:stretch>
            <a:fillRect/>
          </a:stretch>
        </p:blipFill>
        <p:spPr>
          <a:xfrm>
            <a:off x="8383270" y="1281430"/>
            <a:ext cx="3248025" cy="21844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AI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眼镜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422275" y="886460"/>
          <a:ext cx="5126355" cy="2496820"/>
        </p:xfrm>
        <a:graphic>
          <a:graphicData uri="http://schemas.openxmlformats.org/drawingml/2006/table">
            <a:tbl>
              <a:tblPr/>
              <a:tblGrid>
                <a:gridCol w="783590"/>
                <a:gridCol w="4342765"/>
              </a:tblGrid>
              <a:tr h="540385">
                <a:tc gridSpan="2">
                  <a:txBody>
                    <a:bodyPr/>
                    <a:p>
                      <a:pPr algn="ctr" fontAlgn="ctr"/>
                      <a:r>
                        <a:rPr lang="zh-CN" altLang="en-US" sz="16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闪极</a:t>
                      </a:r>
                      <a:r>
                        <a:rPr lang="en-US" altLang="zh-CN" sz="16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AI</a:t>
                      </a:r>
                      <a:r>
                        <a:rPr lang="zh-CN" altLang="en-US" sz="16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眼镜配置</a:t>
                      </a:r>
                      <a:endParaRPr lang="zh-CN" altLang="en-US" sz="16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4C5E"/>
                    </a:solidFill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085"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芯片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7B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搭载国产旗舰低功耗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ARM 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处理器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——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紫光展锐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W517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7BE"/>
                    </a:solidFill>
                  </a:tcPr>
                </a:tc>
              </a:tr>
              <a:tr h="636270"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续航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内置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 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块电池，总容量为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Ray-Ban Meta 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等业界主流产品的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3 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倍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ADE"/>
                    </a:solidFill>
                  </a:tcPr>
                </a:tc>
              </a:tr>
              <a:tr h="675005"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7BE"/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搭载闪极自研全球首款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AI 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记忆系统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——Loomo OS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（录眸），在云端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AI 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服务方面，闪极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A1 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已经或即将接入云天励飞、讯飞星火、通义千问、</a:t>
                      </a: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Kimi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、智谱等国内十余家主流大模型厂商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7BE"/>
                    </a:solidFill>
                  </a:tcPr>
                </a:tc>
              </a:tr>
              <a:tr h="219075">
                <a:tc gridSpan="2">
                  <a:txBody>
                    <a:bodyPr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来源：公开网络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cPr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53695" y="3429635"/>
            <a:ext cx="5456555" cy="740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①闪极发布首款</a:t>
            </a:r>
            <a:r>
              <a:rPr lang="en-US" altLang="zh-CN" sz="1600"/>
              <a:t>AI </a:t>
            </a:r>
            <a:r>
              <a:rPr lang="zh-CN" altLang="en-US" sz="1600"/>
              <a:t>眼镜产品</a:t>
            </a:r>
            <a:r>
              <a:rPr lang="en-US" altLang="zh-CN" sz="1600"/>
              <a:t>“</a:t>
            </a:r>
            <a:r>
              <a:rPr lang="zh-CN" altLang="en-US" sz="1600"/>
              <a:t>闪极</a:t>
            </a:r>
            <a:r>
              <a:rPr lang="en-US" altLang="zh-CN" sz="1600"/>
              <a:t>AI </a:t>
            </a:r>
            <a:r>
              <a:rPr lang="zh-CN" altLang="en-US" sz="1600"/>
              <a:t>拍拍镜</a:t>
            </a:r>
            <a:r>
              <a:rPr lang="en-US" altLang="zh-CN" sz="1600"/>
              <a:t>”</a:t>
            </a:r>
            <a:r>
              <a:rPr lang="zh-CN" altLang="en-US" sz="1600"/>
              <a:t>，近日闪极宣布，闪极拍拍镜共创版预售</a:t>
            </a:r>
            <a:r>
              <a:rPr lang="en-US" altLang="zh-CN" sz="1600"/>
              <a:t>24</a:t>
            </a:r>
            <a:r>
              <a:rPr lang="zh-CN" altLang="en-US" sz="1600"/>
              <a:t>小时后，</a:t>
            </a:r>
            <a:r>
              <a:rPr lang="zh-CN" altLang="en-US" sz="1600">
                <a:highlight>
                  <a:srgbClr val="FFFF00"/>
                </a:highlight>
              </a:rPr>
              <a:t>原计划在春节前排产的总计</a:t>
            </a:r>
            <a:r>
              <a:rPr lang="en-US" altLang="zh-CN" sz="1600">
                <a:highlight>
                  <a:srgbClr val="FFFF00"/>
                </a:highlight>
              </a:rPr>
              <a:t>50000</a:t>
            </a:r>
            <a:r>
              <a:rPr lang="zh-CN" altLang="en-US" sz="1600">
                <a:highlight>
                  <a:srgbClr val="FFFF00"/>
                </a:highlight>
              </a:rPr>
              <a:t>台机器已全面售罄</a:t>
            </a:r>
            <a:endParaRPr lang="zh-CN" altLang="en-US" sz="1600">
              <a:highlight>
                <a:srgbClr val="FFFF00"/>
              </a:highlight>
            </a:endParaRPr>
          </a:p>
          <a:p>
            <a:endParaRPr lang="en-US" altLang="zh-CN" sz="1600"/>
          </a:p>
          <a:p>
            <a:r>
              <a:rPr lang="zh-CN" altLang="en-US" sz="1600"/>
              <a:t>②国务院总理李强</a:t>
            </a:r>
            <a:r>
              <a:rPr lang="en-US" altLang="zh-CN" sz="1600"/>
              <a:t>12</a:t>
            </a:r>
            <a:r>
              <a:rPr lang="zh-CN" altLang="en-US" sz="1600"/>
              <a:t>月</a:t>
            </a:r>
            <a:r>
              <a:rPr lang="en-US" altLang="zh-CN" sz="1600"/>
              <a:t>18</a:t>
            </a:r>
            <a:r>
              <a:rPr lang="zh-CN" altLang="en-US" sz="1600"/>
              <a:t>日至</a:t>
            </a:r>
            <a:r>
              <a:rPr lang="en-US" altLang="zh-CN" sz="1600"/>
              <a:t>20</a:t>
            </a:r>
            <a:r>
              <a:rPr lang="zh-CN" altLang="en-US" sz="1600"/>
              <a:t>日在浙江调研，体验了智能眼镜等创新产品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③</a:t>
            </a:r>
            <a:r>
              <a:rPr lang="en-US" altLang="zh-CN" sz="1600"/>
              <a:t>12 </a:t>
            </a:r>
            <a:r>
              <a:rPr lang="zh-CN" altLang="en-US" sz="1600"/>
              <a:t>月</a:t>
            </a:r>
            <a:r>
              <a:rPr lang="en-US" altLang="zh-CN" sz="1600"/>
              <a:t>18 </a:t>
            </a:r>
            <a:r>
              <a:rPr lang="zh-CN" altLang="en-US" sz="1600"/>
              <a:t>日，在火山引擎</a:t>
            </a:r>
            <a:r>
              <a:rPr lang="en-US" altLang="zh-CN" sz="1600"/>
              <a:t>Force </a:t>
            </a:r>
            <a:r>
              <a:rPr lang="zh-CN" altLang="en-US" sz="1600"/>
              <a:t>大会上，字节跳动正式发布豆包视觉理解模型，为企业提供极具性价比的多模态大模型能力。</a:t>
            </a:r>
            <a:r>
              <a:rPr lang="zh-CN" altLang="en-US" sz="1600">
                <a:highlight>
                  <a:srgbClr val="FFFF00"/>
                </a:highlight>
              </a:rPr>
              <a:t>豆包视觉理解模型千</a:t>
            </a:r>
            <a:r>
              <a:rPr lang="en-US" altLang="zh-CN" sz="1600">
                <a:highlight>
                  <a:srgbClr val="FFFF00"/>
                </a:highlight>
              </a:rPr>
              <a:t>tokens </a:t>
            </a:r>
            <a:r>
              <a:rPr lang="zh-CN" altLang="en-US" sz="1600">
                <a:highlight>
                  <a:srgbClr val="FFFF00"/>
                </a:highlight>
              </a:rPr>
              <a:t>输入价格仅为</a:t>
            </a:r>
            <a:r>
              <a:rPr lang="en-US" altLang="zh-CN" sz="1600">
                <a:highlight>
                  <a:srgbClr val="FFFF00"/>
                </a:highlight>
              </a:rPr>
              <a:t>3 </a:t>
            </a:r>
            <a:r>
              <a:rPr lang="zh-CN" altLang="en-US" sz="1600">
                <a:highlight>
                  <a:srgbClr val="FFFF00"/>
                </a:highlight>
              </a:rPr>
              <a:t>厘，比行业价格便宜</a:t>
            </a:r>
            <a:r>
              <a:rPr lang="en-US" altLang="zh-CN" sz="1600">
                <a:highlight>
                  <a:srgbClr val="FFFF00"/>
                </a:highlight>
              </a:rPr>
              <a:t>85</a:t>
            </a:r>
            <a:r>
              <a:rPr lang="zh-CN" altLang="en-US" sz="1600">
                <a:highlight>
                  <a:srgbClr val="FFFF00"/>
                </a:highlight>
              </a:rPr>
              <a:t>％</a:t>
            </a:r>
            <a:r>
              <a:rPr lang="zh-CN" altLang="en-US" sz="1600"/>
              <a:t>，以更低成本推动</a:t>
            </a:r>
            <a:r>
              <a:rPr lang="en-US" altLang="zh-CN" sz="1600"/>
              <a:t>AI </a:t>
            </a:r>
            <a:r>
              <a:rPr lang="zh-CN" altLang="en-US" sz="1600"/>
              <a:t>眼镜技术普惠和应用发展</a:t>
            </a:r>
            <a:endParaRPr lang="zh-CN" altLang="en-US" sz="1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886460"/>
            <a:ext cx="5932170" cy="521589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6378575" y="6108700"/>
            <a:ext cx="5636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死叉末期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竞价策略：低开反包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情绪选股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128000" y="1383665"/>
            <a:ext cx="406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人气股低开后引发资金抄底进场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非牛线下移阶段，指数出现阴线调整或十字星后的隔日竞价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128000" y="4447540"/>
            <a:ext cx="4079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核心逻辑</a:t>
            </a:r>
            <a:r>
              <a:rPr lang="zh-CN" altLang="en-US" b="1">
                <a:solidFill>
                  <a:srgbClr val="FF0000"/>
                </a:solidFill>
              </a:rPr>
              <a:t>：</a:t>
            </a:r>
            <a:endParaRPr lang="zh-CN" altLang="en-US" b="1">
              <a:solidFill>
                <a:srgbClr val="FF0000"/>
              </a:solidFill>
            </a:endParaRPr>
          </a:p>
          <a:p>
            <a:pPr algn="l"/>
            <a:r>
              <a:rPr lang="zh-CN"/>
              <a:t>突破失败的主力主动洗盘，大幅低开制造恐慌，迫使散户割肉。随后主力扫货</a:t>
            </a:r>
            <a:r>
              <a:rPr lang="en-US" altLang="zh-CN"/>
              <a:t>“</a:t>
            </a:r>
            <a:r>
              <a:rPr lang="zh-CN" altLang="en-US"/>
              <a:t>便宜</a:t>
            </a:r>
            <a:r>
              <a:rPr lang="en-US" altLang="zh-CN"/>
              <a:t>”</a:t>
            </a:r>
            <a:r>
              <a:rPr lang="zh-CN" altLang="en-US"/>
              <a:t>筹码，低开高走拉升完成自救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921"/>
          <a:stretch>
            <a:fillRect/>
          </a:stretch>
        </p:blipFill>
        <p:spPr>
          <a:xfrm>
            <a:off x="255270" y="1358900"/>
            <a:ext cx="7785100" cy="4499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270" y="57969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低开反包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962660" y="1028700"/>
            <a:ext cx="10267950" cy="50800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通过</a:t>
            </a:r>
            <a:r>
              <a:rPr lang="zh-CN" altLang="en-US" b="1">
                <a:solidFill>
                  <a:srgbClr val="FF0000"/>
                </a:solidFill>
              </a:rPr>
              <a:t>竞价狙击-竞价战法</a:t>
            </a:r>
            <a:r>
              <a:rPr lang="zh-CN" altLang="en-US"/>
              <a:t>（早盘9:25更新），选出近期人气股急跌低开后的反包机会，条件：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1、将个股按昨日换手排序，选出换手在</a:t>
            </a:r>
            <a:r>
              <a:rPr lang="zh-CN" altLang="en-US" b="1">
                <a:solidFill>
                  <a:srgbClr val="FF0000"/>
                </a:solidFill>
              </a:rPr>
              <a:t>10%-50%</a:t>
            </a:r>
            <a:r>
              <a:rPr lang="zh-CN" altLang="en-US"/>
              <a:t>的个股（有换手代表个股前一天有新主力进场）；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2、选出竞价金额</a:t>
            </a:r>
            <a:r>
              <a:rPr lang="zh-CN" altLang="en-US" b="1">
                <a:solidFill>
                  <a:srgbClr val="FF0000"/>
                </a:solidFill>
              </a:rPr>
              <a:t>接近或大于1000万</a:t>
            </a:r>
            <a:r>
              <a:rPr lang="zh-CN" altLang="en-US"/>
              <a:t>的个股（竞价金额太小的话个股人气不足，量越大越好）；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3、前一天的流动资金和主力净买额都要翻红，</a:t>
            </a:r>
            <a:r>
              <a:rPr lang="zh-CN" altLang="en-US" b="1">
                <a:solidFill>
                  <a:srgbClr val="FF0000"/>
                </a:solidFill>
              </a:rPr>
              <a:t>主力净买额大于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en-US" altLang="zh-CN" b="1">
                <a:solidFill>
                  <a:srgbClr val="FF0000"/>
                </a:solidFill>
              </a:rPr>
              <a:t>000</a:t>
            </a:r>
            <a:r>
              <a:rPr lang="zh-CN" altLang="en-US" b="1">
                <a:solidFill>
                  <a:srgbClr val="FF0000"/>
                </a:solidFill>
              </a:rPr>
              <a:t>万</a:t>
            </a:r>
            <a:r>
              <a:rPr lang="zh-CN" altLang="en-US"/>
              <a:t>（有资金流入的调整，隔日修复的概率才更大）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4、前一天的K线要求：</a:t>
            </a:r>
            <a:r>
              <a:rPr lang="zh-CN" altLang="en-US" b="1">
                <a:solidFill>
                  <a:srgbClr val="FF0000"/>
                </a:solidFill>
              </a:rPr>
              <a:t>早盘冲高、尾盘跳水</a:t>
            </a:r>
            <a:r>
              <a:rPr lang="zh-CN" altLang="en-US"/>
              <a:t>的倒锤头线，最好是阴线（要杀得透，不能有拉尾盘），且最好回补了高开缺口，剔除高位连板股的首根断板阴线；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5、</a:t>
            </a:r>
            <a:r>
              <a:rPr lang="zh-CN" altLang="en-US" b="1">
                <a:solidFill>
                  <a:srgbClr val="FF0000"/>
                </a:solidFill>
              </a:rPr>
              <a:t>开盘价要在重要支撑附近（5日线或辅助线）</a:t>
            </a:r>
            <a:r>
              <a:rPr lang="zh-CN" altLang="en-US"/>
              <a:t>，低开幅度最好低于</a:t>
            </a:r>
            <a:r>
              <a:rPr lang="en-US" altLang="zh-CN"/>
              <a:t>-2</a:t>
            </a:r>
            <a:r>
              <a:rPr lang="zh-CN" altLang="en-US"/>
              <a:t>%，开盘价距离前一天最高点的空间最好要接近或超过15%；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6、</a:t>
            </a:r>
            <a:r>
              <a:rPr lang="zh-CN" altLang="en-US" b="1">
                <a:solidFill>
                  <a:srgbClr val="FF0000"/>
                </a:solidFill>
              </a:rPr>
              <a:t>竞价战法为短线交易战法，如果出现-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%以上的浮亏无条件止损一半，如果出现7%以上的浮盈无条件减一半做低成本</a:t>
            </a:r>
            <a:r>
              <a:rPr lang="zh-CN" altLang="en-US"/>
              <a:t>，非连板涨停个股尽量在隔日内完成止盈止损（针对没太多时间看盘或者短线操作不熟练的朋友，如果有比较好的看盘技术和盘感，再考虑按照自身节奏灵活操作）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TABLE_ENDDRAG_ORIGIN_RECT" val="403*196"/>
  <p:tag name="TABLE_ENDDRAG_RECT" val="34*73*403*19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3012</Words>
  <Application>WPS 演示</Application>
  <PresentationFormat>宽屏</PresentationFormat>
  <Paragraphs>215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260</cp:revision>
  <dcterms:created xsi:type="dcterms:W3CDTF">2019-06-19T02:08:00Z</dcterms:created>
  <dcterms:modified xsi:type="dcterms:W3CDTF">2025-01-03T06:50:05Z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653CA84B8B4F4FDEACA60DEF9F8748DE_13</vt:lpwstr>
  </property>
</Properties>
</file>