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400" r:id="rId3"/>
    <p:sldId id="257" r:id="rId4"/>
    <p:sldId id="568" r:id="rId5"/>
    <p:sldId id="706" r:id="rId6"/>
    <p:sldId id="705" r:id="rId8"/>
    <p:sldId id="707" r:id="rId9"/>
    <p:sldId id="280" r:id="rId10"/>
    <p:sldId id="729" r:id="rId11"/>
    <p:sldId id="730" r:id="rId12"/>
    <p:sldId id="616" r:id="rId13"/>
    <p:sldId id="263" r:id="rId14"/>
  </p:sldIdLst>
  <p:sldSz cx="12192000" cy="6858000"/>
  <p:notesSz cx="6858000" cy="9144000"/>
  <p:custDataLst>
    <p:tags r:id="rId1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E615E9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159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gs" Target="tags/tag69.xml"/><Relationship Id="rId18" Type="http://schemas.openxmlformats.org/officeDocument/2006/relationships/commentAuthors" Target="commentAuthors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3" Type="http://schemas.openxmlformats.org/officeDocument/2006/relationships/tags" Target="../tags/tag1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7" Type="http://schemas.openxmlformats.org/officeDocument/2006/relationships/tags" Target="../tags/tag26.xml"/><Relationship Id="rId6" Type="http://schemas.openxmlformats.org/officeDocument/2006/relationships/tags" Target="../tags/tag25.xml"/><Relationship Id="rId5" Type="http://schemas.openxmlformats.org/officeDocument/2006/relationships/tags" Target="../tags/tag24.xml"/><Relationship Id="rId4" Type="http://schemas.openxmlformats.org/officeDocument/2006/relationships/tags" Target="../tags/tag23.xml"/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31.xml"/><Relationship Id="rId5" Type="http://schemas.openxmlformats.org/officeDocument/2006/relationships/tags" Target="../tags/tag30.xml"/><Relationship Id="rId4" Type="http://schemas.openxmlformats.org/officeDocument/2006/relationships/tags" Target="../tags/tag29.xml"/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5" Type="http://schemas.openxmlformats.org/officeDocument/2006/relationships/tags" Target="../tags/tag35.xml"/><Relationship Id="rId4" Type="http://schemas.openxmlformats.org/officeDocument/2006/relationships/tags" Target="../tags/tag34.xml"/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6" Type="http://schemas.openxmlformats.org/officeDocument/2006/relationships/tags" Target="../tags/tag40.xml"/><Relationship Id="rId5" Type="http://schemas.openxmlformats.org/officeDocument/2006/relationships/tags" Target="../tags/tag39.xml"/><Relationship Id="rId4" Type="http://schemas.openxmlformats.org/officeDocument/2006/relationships/tags" Target="../tags/tag38.xml"/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3" Type="http://schemas.openxmlformats.org/officeDocument/2006/relationships/tags" Target="../tags/tag2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5" Type="http://schemas.openxmlformats.org/officeDocument/2006/relationships/tags" Target="../tags/tag4.xml"/><Relationship Id="rId4" Type="http://schemas.openxmlformats.org/officeDocument/2006/relationships/image" Target="../media/image2.png"/><Relationship Id="rId3" Type="http://schemas.openxmlformats.org/officeDocument/2006/relationships/tags" Target="../tags/tag3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3" Type="http://schemas.openxmlformats.org/officeDocument/2006/relationships/tags" Target="../tags/tag5.xm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9" Type="http://schemas.openxmlformats.org/officeDocument/2006/relationships/tags" Target="../tags/tag13.xml"/><Relationship Id="rId8" Type="http://schemas.openxmlformats.org/officeDocument/2006/relationships/tags" Target="../tags/tag12.xml"/><Relationship Id="rId7" Type="http://schemas.openxmlformats.org/officeDocument/2006/relationships/tags" Target="../tags/tag11.xml"/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5" Type="http://schemas.openxmlformats.org/officeDocument/2006/relationships/tags" Target="../tags/tag17.xml"/><Relationship Id="rId4" Type="http://schemas.openxmlformats.org/officeDocument/2006/relationships/tags" Target="../tags/tag16.xml"/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4" Type="http://schemas.openxmlformats.org/officeDocument/2006/relationships/tags" Target="../tags/tag20.xml"/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8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 descr="1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4800" y="264795"/>
            <a:ext cx="1304290" cy="278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608400" y="608400"/>
            <a:ext cx="10969200" cy="705600"/>
          </a:xfrm>
        </p:spPr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8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8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 descr="1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4800" y="264795"/>
            <a:ext cx="1304290" cy="278765"/>
          </a:xfrm>
          <a:prstGeom prst="rect">
            <a:avLst/>
          </a:prstGeom>
        </p:spPr>
      </p:pic>
      <p:sp>
        <p:nvSpPr>
          <p:cNvPr id="6" name="矩形 5"/>
          <p:cNvSpPr/>
          <p:nvPr userDrawn="1"/>
        </p:nvSpPr>
        <p:spPr>
          <a:xfrm>
            <a:off x="0" y="780415"/>
            <a:ext cx="12191365" cy="60775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8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 descr="1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4800" y="264795"/>
            <a:ext cx="1304290" cy="278765"/>
          </a:xfrm>
          <a:prstGeom prst="rect">
            <a:avLst/>
          </a:prstGeom>
        </p:spPr>
      </p:pic>
      <p:sp>
        <p:nvSpPr>
          <p:cNvPr id="13" name="文本框 12"/>
          <p:cNvSpPr txBox="1"/>
          <p:nvPr userDrawn="1">
            <p:custDataLst>
              <p:tags r:id="rId5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9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画板 1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 descr="1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4800" y="264795"/>
            <a:ext cx="1304290" cy="278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tags" Target="../tags/tag4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4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42.xml"/><Relationship Id="rId1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63.xml"/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68.xml"/><Relationship Id="rId5" Type="http://schemas.openxmlformats.org/officeDocument/2006/relationships/image" Target="../media/image2.png"/><Relationship Id="rId4" Type="http://schemas.openxmlformats.org/officeDocument/2006/relationships/tags" Target="../tags/tag67.xml"/><Relationship Id="rId3" Type="http://schemas.openxmlformats.org/officeDocument/2006/relationships/tags" Target="../tags/tag66.xml"/><Relationship Id="rId2" Type="http://schemas.openxmlformats.org/officeDocument/2006/relationships/tags" Target="../tags/tag65.xml"/><Relationship Id="rId1" Type="http://schemas.openxmlformats.org/officeDocument/2006/relationships/tags" Target="../tags/tag64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5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46.xml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tags" Target="../tags/tag47.xml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3.xml"/><Relationship Id="rId4" Type="http://schemas.openxmlformats.org/officeDocument/2006/relationships/tags" Target="../tags/tag53.xml"/><Relationship Id="rId3" Type="http://schemas.openxmlformats.org/officeDocument/2006/relationships/image" Target="../media/image6.png"/><Relationship Id="rId2" Type="http://schemas.openxmlformats.org/officeDocument/2006/relationships/tags" Target="../tags/tag52.xml"/><Relationship Id="rId1" Type="http://schemas.openxmlformats.org/officeDocument/2006/relationships/tags" Target="../tags/tag51.xml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56.xml"/><Relationship Id="rId3" Type="http://schemas.openxmlformats.org/officeDocument/2006/relationships/image" Target="../media/image7.png"/><Relationship Id="rId2" Type="http://schemas.openxmlformats.org/officeDocument/2006/relationships/tags" Target="../tags/tag55.xml"/><Relationship Id="rId1" Type="http://schemas.openxmlformats.org/officeDocument/2006/relationships/tags" Target="../tags/tag54.xml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58.xml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tags" Target="../tags/tag57.xml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3.xml"/><Relationship Id="rId3" Type="http://schemas.openxmlformats.org/officeDocument/2006/relationships/tags" Target="../tags/tag60.xml"/><Relationship Id="rId2" Type="http://schemas.openxmlformats.org/officeDocument/2006/relationships/image" Target="../media/image10.png"/><Relationship Id="rId1" Type="http://schemas.openxmlformats.org/officeDocument/2006/relationships/tags" Target="../tags/tag59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5.xml"/><Relationship Id="rId7" Type="http://schemas.openxmlformats.org/officeDocument/2006/relationships/slideLayout" Target="../slideLayouts/slideLayout3.xml"/><Relationship Id="rId6" Type="http://schemas.openxmlformats.org/officeDocument/2006/relationships/tags" Target="../tags/tag62.xml"/><Relationship Id="rId5" Type="http://schemas.openxmlformats.org/officeDocument/2006/relationships/image" Target="../media/image14.png"/><Relationship Id="rId4" Type="http://schemas.openxmlformats.org/officeDocument/2006/relationships/tags" Target="../tags/tag61.xml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200890" cy="684466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1780" y="879475"/>
            <a:ext cx="8269605" cy="530606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690" y="4598670"/>
            <a:ext cx="1294130" cy="129413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71585" y="1259840"/>
            <a:ext cx="2712085" cy="269557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文本框 2"/>
          <p:cNvSpPr txBox="1"/>
          <p:nvPr/>
        </p:nvSpPr>
        <p:spPr>
          <a:xfrm>
            <a:off x="8871585" y="4393565"/>
            <a:ext cx="284289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单篇</a:t>
            </a:r>
            <a:r>
              <a:rPr lang="en-US" altLang="zh-CN"/>
              <a:t>18.8</a:t>
            </a:r>
            <a:r>
              <a:rPr lang="zh-CN" altLang="en-US"/>
              <a:t>元，一周</a:t>
            </a:r>
            <a:r>
              <a:rPr lang="en-US" altLang="zh-CN"/>
              <a:t>5</a:t>
            </a:r>
            <a:r>
              <a:rPr lang="zh-CN" altLang="en-US"/>
              <a:t>篇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订购半年版优惠</a:t>
            </a:r>
            <a:r>
              <a:rPr lang="zh-CN" altLang="en-US" b="1">
                <a:solidFill>
                  <a:srgbClr val="FF0000"/>
                </a:solidFill>
              </a:rPr>
              <a:t>超</a:t>
            </a:r>
            <a:r>
              <a:rPr lang="en-US" altLang="zh-CN" b="1">
                <a:solidFill>
                  <a:srgbClr val="FF0000"/>
                </a:solidFill>
              </a:rPr>
              <a:t>5</a:t>
            </a:r>
            <a:r>
              <a:rPr lang="zh-CN" altLang="en-US" b="1">
                <a:solidFill>
                  <a:srgbClr val="FF0000"/>
                </a:solidFill>
              </a:rPr>
              <a:t>折</a:t>
            </a:r>
            <a:endParaRPr lang="zh-CN" altLang="en-US" b="1">
              <a:solidFill>
                <a:srgbClr val="FF0000"/>
              </a:solidFill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 userDrawn="1">
            <p:custDataLst>
              <p:tags r:id="rId1"/>
            </p:custDataLst>
          </p:nvPr>
        </p:nvSpPr>
        <p:spPr>
          <a:xfrm>
            <a:off x="2211705" y="1743075"/>
            <a:ext cx="7670800" cy="132207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p>
            <a:pPr algn="ctr"/>
            <a:r>
              <a:rPr lang="zh-CN" altLang="en-US" sz="8000" b="1">
                <a:gradFill>
                  <a:gsLst>
                    <a:gs pos="0">
                      <a:srgbClr val="FFFBE0"/>
                    </a:gs>
                    <a:gs pos="100000">
                      <a:srgbClr val="FFF39A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让投资遇见美好</a:t>
            </a:r>
            <a:r>
              <a:rPr lang="en-US" altLang="zh-CN" sz="8000" b="1">
                <a:gradFill>
                  <a:gsLst>
                    <a:gs pos="0">
                      <a:srgbClr val="FFFBE0"/>
                    </a:gs>
                    <a:gs pos="100000">
                      <a:srgbClr val="FFF39A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!</a:t>
            </a:r>
            <a:endParaRPr lang="en-US" altLang="zh-CN" sz="8000" b="1">
              <a:gradFill>
                <a:gsLst>
                  <a:gs pos="0">
                    <a:srgbClr val="FFFBE0"/>
                  </a:gs>
                  <a:gs pos="100000">
                    <a:srgbClr val="FFF39A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sp>
        <p:nvSpPr>
          <p:cNvPr id="4" name="圆角矩形 3"/>
          <p:cNvSpPr/>
          <p:nvPr userDrawn="1">
            <p:custDataLst>
              <p:tags r:id="rId2"/>
            </p:custDataLst>
          </p:nvPr>
        </p:nvSpPr>
        <p:spPr>
          <a:xfrm>
            <a:off x="2305368" y="3008630"/>
            <a:ext cx="7581265" cy="2172335"/>
          </a:xfrm>
          <a:prstGeom prst="roundRect">
            <a:avLst>
              <a:gd name="adj" fmla="val 4235"/>
            </a:avLst>
          </a:prstGeom>
          <a:solidFill>
            <a:schemeClr val="bg1"/>
          </a:solidFill>
          <a:ln>
            <a:solidFill>
              <a:srgbClr val="FBE4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 userDrawn="1">
            <p:custDataLst>
              <p:tags r:id="rId3"/>
            </p:custDataLst>
          </p:nvPr>
        </p:nvSpPr>
        <p:spPr>
          <a:xfrm>
            <a:off x="2501900" y="3173730"/>
            <a:ext cx="7215505" cy="18129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fontAlgn="auto">
              <a:lnSpc>
                <a:spcPct val="160000"/>
              </a:lnSpc>
            </a:pPr>
            <a:r>
              <a:rPr lang="zh-CN" altLang="en-US" sz="14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我司所有工作人员均不允许推荐股票、不允许承诺收益、不允许代客理财、不允许合作分成、不允许私下收款，如您发现有任何违规行为，请立即拨打400-9088-988向我们举报!</a:t>
            </a:r>
            <a:endParaRPr lang="zh-CN" altLang="en-US" sz="1400" b="1">
              <a:solidFill>
                <a:schemeClr val="tx1">
                  <a:lumMod val="75000"/>
                  <a:lumOff val="2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  <a:p>
            <a:pPr fontAlgn="auto">
              <a:lnSpc>
                <a:spcPct val="160000"/>
              </a:lnSpc>
            </a:pPr>
            <a:r>
              <a:rPr lang="zh-CN" altLang="en-US" sz="14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所有信息及观点均来源于公开信息及经传软件信号显示，仅供参考，不构成最终投资依据，软件作为辅助参考工具,无法承诺收益，投资者应正视市场风险，自主作出投资决策并自行承担投资风险。投资有风险，入市须谨慎!</a:t>
            </a:r>
            <a:endParaRPr lang="zh-CN" altLang="en-US" sz="1400" b="1">
              <a:solidFill>
                <a:schemeClr val="tx1">
                  <a:lumMod val="75000"/>
                  <a:lumOff val="2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pic>
        <p:nvPicPr>
          <p:cNvPr id="2" name="图片 1" descr="12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5113020" y="892175"/>
            <a:ext cx="1965960" cy="420370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" name="图片 5" descr="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07005" y="3855720"/>
            <a:ext cx="6777990" cy="46037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2707005" y="3903345"/>
            <a:ext cx="31438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主讲老师</a:t>
            </a:r>
            <a:r>
              <a:rPr lang="en-US" altLang="zh-CN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       </a:t>
            </a:r>
            <a:r>
              <a:rPr lang="zh-CN" altLang="en-US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冯锐枭</a:t>
            </a:r>
            <a:endParaRPr lang="zh-CN" altLang="en-US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11" name="文本框 10"/>
          <p:cNvSpPr txBox="1"/>
          <p:nvPr>
            <p:custDataLst>
              <p:tags r:id="rId2"/>
            </p:custDataLst>
          </p:nvPr>
        </p:nvSpPr>
        <p:spPr>
          <a:xfrm>
            <a:off x="6392545" y="3903345"/>
            <a:ext cx="36239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执业编号</a:t>
            </a:r>
            <a:r>
              <a:rPr lang="en-US" altLang="zh-CN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  </a:t>
            </a:r>
            <a:r>
              <a:rPr lang="zh-CN" altLang="en-US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</a:rPr>
              <a:t>A1120623040002</a:t>
            </a:r>
            <a:endParaRPr lang="zh-CN" altLang="en-US">
              <a:solidFill>
                <a:schemeClr val="bg1"/>
              </a:solidFill>
              <a:latin typeface="思源黑体 CN Normal" panose="020B0400000000000000" charset="-122"/>
              <a:ea typeface="思源黑体 CN Normal" panose="020B0400000000000000" charset="-122"/>
            </a:endParaRPr>
          </a:p>
        </p:txBody>
      </p:sp>
      <p:sp>
        <p:nvSpPr>
          <p:cNvPr id="3" name="文本框 2"/>
          <p:cNvSpPr txBox="1"/>
          <p:nvPr>
            <p:custDataLst>
              <p:tags r:id="rId3"/>
            </p:custDataLst>
          </p:nvPr>
        </p:nvSpPr>
        <p:spPr>
          <a:xfrm>
            <a:off x="518160" y="1064895"/>
            <a:ext cx="10981055" cy="2476500"/>
          </a:xfrm>
          <a:prstGeom prst="rect">
            <a:avLst/>
          </a:prstGeom>
          <a:noFill/>
          <a:ln w="12700" cmpd="sng">
            <a:noFill/>
            <a:prstDash val="solid"/>
          </a:ln>
        </p:spPr>
        <p:txBody>
          <a:bodyPr wrap="square" rtlCol="0">
            <a:noAutofit/>
          </a:bodyPr>
          <a:p>
            <a:pPr algn="ctr"/>
            <a:endParaRPr lang="zh-CN" altLang="en-US" sz="6600">
              <a:ln>
                <a:solidFill>
                  <a:srgbClr val="FF0000"/>
                </a:solidFill>
              </a:ln>
              <a:gradFill>
                <a:gsLst>
                  <a:gs pos="0">
                    <a:srgbClr val="FFFEED"/>
                  </a:gs>
                  <a:gs pos="100000">
                    <a:srgbClr val="FFFD9C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  <a:p>
            <a:pPr algn="ctr"/>
            <a:r>
              <a:rPr lang="zh-CN" altLang="en-US" sz="660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FFFEED"/>
                    </a:gs>
                    <a:gs pos="100000">
                      <a:srgbClr val="FFFD9C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竞价实战特训</a:t>
            </a:r>
            <a:endParaRPr lang="zh-CN" altLang="en-US" sz="6600">
              <a:ln>
                <a:solidFill>
                  <a:srgbClr val="FF0000"/>
                </a:solidFill>
              </a:ln>
              <a:gradFill>
                <a:gsLst>
                  <a:gs pos="0">
                    <a:srgbClr val="FFFEED"/>
                  </a:gs>
                  <a:gs pos="100000">
                    <a:srgbClr val="FFFD9C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3065145" y="4786630"/>
            <a:ext cx="6237713" cy="1546225"/>
            <a:chOff x="4791" y="7208"/>
            <a:chExt cx="10127" cy="2435"/>
          </a:xfrm>
        </p:grpSpPr>
        <p:sp>
          <p:nvSpPr>
            <p:cNvPr id="4" name="圆角矩形 3"/>
            <p:cNvSpPr/>
            <p:nvPr/>
          </p:nvSpPr>
          <p:spPr>
            <a:xfrm>
              <a:off x="4791" y="7208"/>
              <a:ext cx="10127" cy="2435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" name="文本框 1"/>
            <p:cNvSpPr txBox="1"/>
            <p:nvPr/>
          </p:nvSpPr>
          <p:spPr>
            <a:xfrm>
              <a:off x="5047" y="7416"/>
              <a:ext cx="9600" cy="1888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r>
                <a:rPr lang="zh-CN" altLang="en-US">
                  <a:solidFill>
                    <a:schemeClr val="tx1"/>
                  </a:solidFill>
                </a:rPr>
                <a:t>中山大学金融系毕业，股市经验6年，证券从业3年，风格偏好短线热点的各类选股策略，独创《强阳低吸》《低开反包》等战法，擅长追根溯源，挖掘资金背后的底层逻辑与市场情绪周期的演绎</a:t>
              </a:r>
              <a:endParaRPr lang="zh-CN" altLang="en-US">
                <a:solidFill>
                  <a:schemeClr val="tx1"/>
                </a:solidFill>
              </a:endParaRPr>
            </a:p>
          </p:txBody>
        </p:sp>
      </p:grpSp>
    </p:spTree>
    <p:custDataLst>
      <p:tags r:id="rId4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569210" y="2552065"/>
            <a:ext cx="8174990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5400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竞价策略：大市低吸</a:t>
            </a:r>
            <a:endParaRPr lang="zh-CN" altLang="en-US" sz="5400" dirty="0">
              <a:solidFill>
                <a:schemeClr val="bg1"/>
              </a:soli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132965" y="69215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8.22-10.16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案例统计（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82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只）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809365" y="1133475"/>
            <a:ext cx="4573905" cy="7581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 sz="2400"/>
          </a:p>
        </p:txBody>
      </p:sp>
      <p:sp>
        <p:nvSpPr>
          <p:cNvPr id="13" name="文本框 12"/>
          <p:cNvSpPr txBox="1"/>
          <p:nvPr userDrawn="1">
            <p:custDataLst>
              <p:tags r:id="rId2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620395" y="861060"/>
            <a:ext cx="810387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1600"/>
              <a:t>隔日收盘卖出收益</a:t>
            </a:r>
            <a:r>
              <a:rPr lang="zh-CN" altLang="en-US" sz="1600" b="1">
                <a:solidFill>
                  <a:srgbClr val="FF0000"/>
                </a:solidFill>
              </a:rPr>
              <a:t>大于5%</a:t>
            </a:r>
            <a:r>
              <a:rPr lang="zh-CN" altLang="en-US" sz="1600"/>
              <a:t>的：</a:t>
            </a:r>
            <a:r>
              <a:rPr lang="en-US" altLang="zh-CN" sz="1600" b="1">
                <a:solidFill>
                  <a:srgbClr val="FF0000"/>
                </a:solidFill>
              </a:rPr>
              <a:t>28</a:t>
            </a:r>
            <a:r>
              <a:rPr lang="zh-CN" altLang="en-US" sz="1600" b="1">
                <a:solidFill>
                  <a:srgbClr val="FF0000"/>
                </a:solidFill>
              </a:rPr>
              <a:t>只</a:t>
            </a:r>
            <a:r>
              <a:rPr lang="en-US" altLang="zh-CN" sz="1600" b="1">
                <a:solidFill>
                  <a:srgbClr val="FF0000"/>
                </a:solidFill>
              </a:rPr>
              <a:t> </a:t>
            </a:r>
            <a:r>
              <a:rPr lang="en-US" altLang="zh-CN" sz="1600"/>
              <a:t>          </a:t>
            </a:r>
            <a:r>
              <a:rPr lang="zh-CN" altLang="en-US" sz="1600"/>
              <a:t>隔日收盘卖出</a:t>
            </a:r>
            <a:r>
              <a:rPr lang="zh-CN" altLang="en-US" sz="1600" b="1">
                <a:solidFill>
                  <a:srgbClr val="00B050"/>
                </a:solidFill>
              </a:rPr>
              <a:t>亏损大于-5%</a:t>
            </a:r>
            <a:r>
              <a:rPr lang="zh-CN" altLang="en-US" sz="1600"/>
              <a:t>的：</a:t>
            </a:r>
            <a:r>
              <a:rPr lang="en-US" altLang="zh-CN" sz="1600" b="1">
                <a:solidFill>
                  <a:srgbClr val="FF0000"/>
                </a:solidFill>
              </a:rPr>
              <a:t>4</a:t>
            </a:r>
            <a:r>
              <a:rPr lang="zh-CN" altLang="en-US" sz="1600" b="1">
                <a:solidFill>
                  <a:srgbClr val="FF0000"/>
                </a:solidFill>
              </a:rPr>
              <a:t>只</a:t>
            </a:r>
            <a:endParaRPr lang="zh-CN" altLang="en-US" sz="1600" b="1">
              <a:solidFill>
                <a:srgbClr val="FF0000"/>
              </a:solidFill>
            </a:endParaRPr>
          </a:p>
          <a:p>
            <a:pPr algn="l"/>
            <a:r>
              <a:rPr lang="zh-CN" altLang="en-US" sz="1600">
                <a:solidFill>
                  <a:schemeClr val="tx1"/>
                </a:solidFill>
              </a:rPr>
              <a:t>当天实体涨幅为正的占比：</a:t>
            </a:r>
            <a:r>
              <a:rPr lang="en-US" altLang="zh-CN" sz="1600" b="1">
                <a:solidFill>
                  <a:srgbClr val="FF0000"/>
                </a:solidFill>
              </a:rPr>
              <a:t>67.47</a:t>
            </a:r>
            <a:r>
              <a:rPr lang="en-US" altLang="zh-CN" sz="1600" b="1">
                <a:solidFill>
                  <a:srgbClr val="FF0000"/>
                </a:solidFill>
              </a:rPr>
              <a:t>%</a:t>
            </a:r>
            <a:r>
              <a:rPr lang="en-US" altLang="zh-CN" sz="1600">
                <a:solidFill>
                  <a:schemeClr val="tx1"/>
                </a:solidFill>
              </a:rPr>
              <a:t>            </a:t>
            </a:r>
            <a:r>
              <a:rPr lang="zh-CN" altLang="en-US" sz="1600">
                <a:solidFill>
                  <a:schemeClr val="tx1"/>
                </a:solidFill>
              </a:rPr>
              <a:t>隔日收盘卖出平均收益率：</a:t>
            </a:r>
            <a:r>
              <a:rPr lang="en-US" altLang="zh-CN" sz="1600" b="1">
                <a:solidFill>
                  <a:srgbClr val="FF0000"/>
                </a:solidFill>
              </a:rPr>
              <a:t>5.24%</a:t>
            </a:r>
            <a:endParaRPr lang="en-US" altLang="zh-CN" sz="1600" b="1">
              <a:solidFill>
                <a:srgbClr val="FF0000"/>
              </a:solidFill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8284210" y="1028700"/>
            <a:ext cx="316420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000"/>
              <a:t>以下为特定时间下的全部案例统计，不代表普遍现象，历史涨幅不代表未来收益。股市有风险，投资需谨慎</a:t>
            </a:r>
            <a:endParaRPr lang="zh-CN" altLang="en-US" sz="1000"/>
          </a:p>
        </p:txBody>
      </p:sp>
      <p:graphicFrame>
        <p:nvGraphicFramePr>
          <p:cNvPr id="2" name="表格 1"/>
          <p:cNvGraphicFramePr/>
          <p:nvPr>
            <p:custDataLst>
              <p:tags r:id="rId3"/>
            </p:custDataLst>
          </p:nvPr>
        </p:nvGraphicFramePr>
        <p:xfrm>
          <a:off x="434975" y="1488440"/>
          <a:ext cx="3564255" cy="4918075"/>
        </p:xfrm>
        <a:graphic>
          <a:graphicData uri="http://schemas.openxmlformats.org/drawingml/2006/table">
            <a:tbl>
              <a:tblPr/>
              <a:tblGrid>
                <a:gridCol w="1064260"/>
                <a:gridCol w="642620"/>
                <a:gridCol w="929005"/>
                <a:gridCol w="928370"/>
              </a:tblGrid>
              <a:tr h="186055">
                <a:tc>
                  <a:txBody>
                    <a:bodyPr/>
                    <a:p>
                      <a:pPr algn="ctr" fontAlgn="ctr"/>
                      <a:r>
                        <a:rPr lang="zh-CN" altLang="en-US" sz="8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时间</a:t>
                      </a:r>
                      <a:endParaRPr lang="zh-CN" altLang="en-US" sz="800" b="1" i="0">
                        <a:solidFill>
                          <a:srgbClr val="FFFFFF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2D529F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8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上市公司</a:t>
                      </a:r>
                      <a:endParaRPr lang="zh-CN" altLang="en-US" sz="800" b="1" i="0">
                        <a:solidFill>
                          <a:srgbClr val="FFFFFF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2D529F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8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实体涨幅</a:t>
                      </a:r>
                      <a:endParaRPr lang="zh-CN" altLang="en-US" sz="800" b="1" i="0">
                        <a:solidFill>
                          <a:srgbClr val="FFFFFF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2D529F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8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隔日收盘收益</a:t>
                      </a:r>
                      <a:endParaRPr lang="zh-CN" altLang="en-US" sz="800" b="1" i="0">
                        <a:solidFill>
                          <a:srgbClr val="FFFFFF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2D529F"/>
                    </a:solidFill>
                  </a:tcPr>
                </a:tc>
              </a:tr>
              <a:tr h="181610">
                <a:tc>
                  <a:txBody>
                    <a:bodyPr/>
                    <a:p>
                      <a:pPr algn="ctr" fontAlgn="ctr"/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10.16</a:t>
                      </a:r>
                      <a:endParaRPr lang="en-US" altLang="zh-CN" sz="8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8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浪潮信息</a:t>
                      </a:r>
                      <a:endParaRPr lang="zh-CN" altLang="en-US" sz="8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0.52%</a:t>
                      </a:r>
                      <a:endParaRPr lang="en-US" altLang="zh-CN" sz="8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2.29%</a:t>
                      </a:r>
                      <a:endParaRPr lang="en-US" altLang="zh-CN" sz="8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2245">
                <a:tc>
                  <a:txBody>
                    <a:bodyPr/>
                    <a:p>
                      <a:pPr algn="ctr" fontAlgn="ctr"/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10.16</a:t>
                      </a:r>
                      <a:endParaRPr lang="en-US" altLang="zh-CN" sz="8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8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新易盛</a:t>
                      </a:r>
                      <a:endParaRPr lang="zh-CN" altLang="en-US" sz="8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-1.88%</a:t>
                      </a:r>
                      <a:endParaRPr lang="en-US" altLang="zh-CN" sz="8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-1.21%</a:t>
                      </a:r>
                      <a:endParaRPr lang="en-US" altLang="zh-CN" sz="8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2245">
                <a:tc>
                  <a:txBody>
                    <a:bodyPr/>
                    <a:p>
                      <a:pPr algn="ctr" fontAlgn="ctr"/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10.16</a:t>
                      </a:r>
                      <a:endParaRPr lang="en-US" altLang="zh-CN" sz="8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8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小商品城</a:t>
                      </a:r>
                      <a:endParaRPr lang="zh-CN" altLang="en-US" sz="8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-4.09%</a:t>
                      </a:r>
                      <a:endParaRPr lang="en-US" altLang="zh-CN" sz="8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0.36%</a:t>
                      </a:r>
                      <a:endParaRPr lang="en-US" altLang="zh-CN" sz="8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1610">
                <a:tc>
                  <a:txBody>
                    <a:bodyPr/>
                    <a:p>
                      <a:pPr algn="ctr" fontAlgn="ctr"/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10.16</a:t>
                      </a:r>
                      <a:endParaRPr lang="en-US" altLang="zh-CN" sz="8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8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中油资本</a:t>
                      </a:r>
                      <a:endParaRPr lang="zh-CN" altLang="en-US" sz="8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-3.00%</a:t>
                      </a:r>
                      <a:endParaRPr lang="en-US" altLang="zh-CN" sz="8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0.87%</a:t>
                      </a:r>
                      <a:endParaRPr lang="en-US" altLang="zh-CN" sz="8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2245">
                <a:tc>
                  <a:txBody>
                    <a:bodyPr/>
                    <a:p>
                      <a:pPr algn="ctr" fontAlgn="ctr"/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10.16</a:t>
                      </a:r>
                      <a:endParaRPr lang="en-US" altLang="zh-CN" sz="8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8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中信证券</a:t>
                      </a:r>
                      <a:endParaRPr lang="zh-CN" altLang="en-US" sz="8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1.15%</a:t>
                      </a:r>
                      <a:endParaRPr lang="en-US" altLang="zh-CN" sz="8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0.19%</a:t>
                      </a:r>
                      <a:endParaRPr lang="en-US" altLang="zh-CN" sz="8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2245">
                <a:tc>
                  <a:txBody>
                    <a:bodyPr/>
                    <a:p>
                      <a:pPr algn="ctr" fontAlgn="ctr"/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10.15</a:t>
                      </a:r>
                      <a:endParaRPr lang="en-US" altLang="zh-CN" sz="8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8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湖南黄金</a:t>
                      </a:r>
                      <a:endParaRPr lang="zh-CN" altLang="en-US" sz="8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-0.56%</a:t>
                      </a:r>
                      <a:endParaRPr lang="en-US" altLang="zh-CN" sz="8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2.93%</a:t>
                      </a:r>
                      <a:endParaRPr lang="en-US" altLang="zh-CN" sz="8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1610">
                <a:tc>
                  <a:txBody>
                    <a:bodyPr/>
                    <a:p>
                      <a:pPr algn="ctr" fontAlgn="ctr"/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10.15</a:t>
                      </a:r>
                      <a:endParaRPr lang="en-US" altLang="zh-CN" sz="8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8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中国交建</a:t>
                      </a:r>
                      <a:endParaRPr lang="zh-CN" altLang="en-US" sz="8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-3.08%</a:t>
                      </a:r>
                      <a:endParaRPr lang="en-US" altLang="zh-CN" sz="8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-2.88%</a:t>
                      </a:r>
                      <a:endParaRPr lang="en-US" altLang="zh-CN" sz="8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2245">
                <a:tc>
                  <a:txBody>
                    <a:bodyPr/>
                    <a:p>
                      <a:pPr algn="ctr" fontAlgn="ctr"/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10.15</a:t>
                      </a:r>
                      <a:endParaRPr lang="en-US" altLang="zh-CN" sz="8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8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中国海油</a:t>
                      </a:r>
                      <a:endParaRPr lang="zh-CN" altLang="en-US" sz="8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-1.46%</a:t>
                      </a:r>
                      <a:endParaRPr lang="en-US" altLang="zh-CN" sz="8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-1.08%</a:t>
                      </a:r>
                      <a:endParaRPr lang="en-US" altLang="zh-CN" sz="8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1610">
                <a:tc>
                  <a:txBody>
                    <a:bodyPr/>
                    <a:p>
                      <a:pPr algn="ctr" fontAlgn="ctr"/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10.14</a:t>
                      </a:r>
                      <a:endParaRPr lang="en-US" altLang="zh-CN" sz="8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8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中国银河</a:t>
                      </a:r>
                      <a:endParaRPr lang="zh-CN" altLang="en-US" sz="8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-1.53%</a:t>
                      </a:r>
                      <a:endParaRPr lang="en-US" altLang="zh-CN" sz="8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800" b="1" i="0">
                          <a:solidFill>
                            <a:srgbClr val="00B05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-5.26%</a:t>
                      </a:r>
                      <a:endParaRPr lang="en-US" altLang="zh-CN" sz="800" b="1" i="0">
                        <a:solidFill>
                          <a:srgbClr val="00B05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2245">
                <a:tc>
                  <a:txBody>
                    <a:bodyPr/>
                    <a:p>
                      <a:pPr algn="ctr" fontAlgn="ctr"/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10.14</a:t>
                      </a:r>
                      <a:endParaRPr lang="en-US" altLang="zh-CN" sz="8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8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中金公司</a:t>
                      </a:r>
                      <a:endParaRPr lang="zh-CN" altLang="en-US" sz="8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-4.79%</a:t>
                      </a:r>
                      <a:endParaRPr lang="en-US" altLang="zh-CN" sz="8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800" b="1" i="0">
                          <a:solidFill>
                            <a:srgbClr val="00B05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-9.13%</a:t>
                      </a:r>
                      <a:endParaRPr lang="en-US" altLang="zh-CN" sz="800" b="1" i="0">
                        <a:solidFill>
                          <a:srgbClr val="00B05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2245">
                <a:tc>
                  <a:txBody>
                    <a:bodyPr/>
                    <a:p>
                      <a:pPr algn="ctr" fontAlgn="ctr"/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10.11</a:t>
                      </a:r>
                      <a:endParaRPr lang="en-US" altLang="zh-CN" sz="8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8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中油资本</a:t>
                      </a:r>
                      <a:endParaRPr lang="zh-CN" altLang="en-US" sz="8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8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14.77%</a:t>
                      </a:r>
                      <a:endParaRPr lang="en-US" altLang="zh-CN" sz="8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8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26.29%</a:t>
                      </a:r>
                      <a:endParaRPr lang="en-US" altLang="zh-CN" sz="8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1610">
                <a:tc>
                  <a:txBody>
                    <a:bodyPr/>
                    <a:p>
                      <a:pPr algn="ctr" fontAlgn="ctr"/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9.27</a:t>
                      </a:r>
                      <a:endParaRPr lang="en-US" altLang="zh-CN" sz="8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8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新易盛</a:t>
                      </a:r>
                      <a:endParaRPr lang="zh-CN" altLang="en-US" sz="8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4.46%</a:t>
                      </a:r>
                      <a:endParaRPr lang="en-US" altLang="zh-CN" sz="8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8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20.83%</a:t>
                      </a:r>
                      <a:endParaRPr lang="en-US" altLang="zh-CN" sz="8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2245">
                <a:tc>
                  <a:txBody>
                    <a:bodyPr/>
                    <a:p>
                      <a:pPr algn="ctr" fontAlgn="ctr"/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9.26</a:t>
                      </a:r>
                      <a:endParaRPr lang="en-US" altLang="zh-CN" sz="8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8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太平洋</a:t>
                      </a:r>
                      <a:endParaRPr lang="zh-CN" altLang="en-US" sz="8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8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10.39%</a:t>
                      </a:r>
                      <a:endParaRPr lang="en-US" altLang="zh-CN" sz="8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8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18.54%</a:t>
                      </a:r>
                      <a:endParaRPr lang="en-US" altLang="zh-CN" sz="8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2245">
                <a:tc>
                  <a:txBody>
                    <a:bodyPr/>
                    <a:p>
                      <a:pPr algn="ctr" fontAlgn="ctr"/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9.26</a:t>
                      </a:r>
                      <a:endParaRPr lang="en-US" altLang="zh-CN" sz="8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8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指南针</a:t>
                      </a:r>
                      <a:endParaRPr lang="zh-CN" altLang="en-US" sz="8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8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18.70%</a:t>
                      </a:r>
                      <a:endParaRPr lang="en-US" altLang="zh-CN" sz="8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8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42.44%</a:t>
                      </a:r>
                      <a:endParaRPr lang="en-US" altLang="zh-CN" sz="8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1610">
                <a:tc>
                  <a:txBody>
                    <a:bodyPr/>
                    <a:p>
                      <a:pPr algn="ctr" fontAlgn="ctr"/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9.26</a:t>
                      </a:r>
                      <a:endParaRPr lang="en-US" altLang="zh-CN" sz="8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8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香溢融通</a:t>
                      </a:r>
                      <a:endParaRPr lang="zh-CN" altLang="en-US" sz="8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8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13.45%</a:t>
                      </a:r>
                      <a:endParaRPr lang="en-US" altLang="zh-CN" sz="8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8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16.70%</a:t>
                      </a:r>
                      <a:endParaRPr lang="en-US" altLang="zh-CN" sz="8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2245">
                <a:tc>
                  <a:txBody>
                    <a:bodyPr/>
                    <a:p>
                      <a:pPr algn="ctr" fontAlgn="ctr"/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9.26</a:t>
                      </a:r>
                      <a:endParaRPr lang="en-US" altLang="zh-CN" sz="8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8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国投资本</a:t>
                      </a:r>
                      <a:endParaRPr lang="zh-CN" altLang="en-US" sz="8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8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7.63%</a:t>
                      </a:r>
                      <a:endParaRPr lang="en-US" altLang="zh-CN" sz="8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8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13.28%</a:t>
                      </a:r>
                      <a:endParaRPr lang="en-US" altLang="zh-CN" sz="8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1610">
                <a:tc>
                  <a:txBody>
                    <a:bodyPr/>
                    <a:p>
                      <a:pPr algn="ctr" fontAlgn="ctr"/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9.26</a:t>
                      </a:r>
                      <a:endParaRPr lang="en-US" altLang="zh-CN" sz="8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8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金地集团</a:t>
                      </a:r>
                      <a:endParaRPr lang="zh-CN" altLang="en-US" sz="8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8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12.44%</a:t>
                      </a:r>
                      <a:endParaRPr lang="en-US" altLang="zh-CN" sz="8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8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18.91%</a:t>
                      </a:r>
                      <a:endParaRPr lang="en-US" altLang="zh-CN" sz="8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2245">
                <a:tc>
                  <a:txBody>
                    <a:bodyPr/>
                    <a:p>
                      <a:pPr algn="ctr" fontAlgn="ctr"/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9.25</a:t>
                      </a:r>
                      <a:endParaRPr lang="en-US" altLang="zh-CN" sz="8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8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张江高科</a:t>
                      </a:r>
                      <a:endParaRPr lang="zh-CN" altLang="en-US" sz="8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4.35%</a:t>
                      </a:r>
                      <a:endParaRPr lang="en-US" altLang="zh-CN" sz="8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8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5.00%</a:t>
                      </a:r>
                      <a:endParaRPr lang="en-US" altLang="zh-CN" sz="8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2245">
                <a:tc>
                  <a:txBody>
                    <a:bodyPr/>
                    <a:p>
                      <a:pPr algn="ctr" fontAlgn="ctr"/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9.25</a:t>
                      </a:r>
                      <a:endParaRPr lang="en-US" altLang="zh-CN" sz="8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8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波导股份</a:t>
                      </a:r>
                      <a:endParaRPr lang="zh-CN" altLang="en-US" sz="8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1.56%</a:t>
                      </a:r>
                      <a:endParaRPr lang="en-US" altLang="zh-CN" sz="8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0.26%</a:t>
                      </a:r>
                      <a:endParaRPr lang="en-US" altLang="zh-CN" sz="8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1610">
                <a:tc>
                  <a:txBody>
                    <a:bodyPr/>
                    <a:p>
                      <a:pPr algn="ctr" fontAlgn="ctr"/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9.25</a:t>
                      </a:r>
                      <a:endParaRPr lang="en-US" altLang="zh-CN" sz="8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8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索菱股份</a:t>
                      </a:r>
                      <a:endParaRPr lang="zh-CN" altLang="en-US" sz="8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2.88%</a:t>
                      </a:r>
                      <a:endParaRPr lang="en-US" altLang="zh-CN" sz="8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3.33%</a:t>
                      </a:r>
                      <a:endParaRPr lang="en-US" altLang="zh-CN" sz="8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2245">
                <a:tc>
                  <a:txBody>
                    <a:bodyPr/>
                    <a:p>
                      <a:pPr algn="ctr" fontAlgn="ctr"/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9.25</a:t>
                      </a:r>
                      <a:endParaRPr lang="en-US" altLang="zh-CN" sz="8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8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电子城</a:t>
                      </a:r>
                      <a:endParaRPr lang="zh-CN" altLang="en-US" sz="8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8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12.89%</a:t>
                      </a:r>
                      <a:endParaRPr lang="en-US" altLang="zh-CN" sz="8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8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14.74%</a:t>
                      </a:r>
                      <a:endParaRPr lang="en-US" altLang="zh-CN" sz="8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2245">
                <a:tc>
                  <a:txBody>
                    <a:bodyPr/>
                    <a:p>
                      <a:pPr algn="ctr" fontAlgn="ctr"/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9.24</a:t>
                      </a:r>
                      <a:endParaRPr lang="en-US" altLang="zh-CN" sz="8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8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广哈通信</a:t>
                      </a:r>
                      <a:endParaRPr lang="zh-CN" altLang="en-US" sz="8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8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6.31%</a:t>
                      </a:r>
                      <a:endParaRPr lang="en-US" altLang="zh-CN" sz="8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8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7.50%</a:t>
                      </a:r>
                      <a:endParaRPr lang="en-US" altLang="zh-CN" sz="8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1610">
                <a:tc>
                  <a:txBody>
                    <a:bodyPr/>
                    <a:p>
                      <a:pPr algn="ctr" fontAlgn="ctr"/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9.24</a:t>
                      </a:r>
                      <a:endParaRPr lang="en-US" altLang="zh-CN" sz="8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8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东土科技</a:t>
                      </a:r>
                      <a:endParaRPr lang="zh-CN" altLang="en-US" sz="8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1.67%</a:t>
                      </a:r>
                      <a:endParaRPr lang="en-US" altLang="zh-CN" sz="8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3.67%</a:t>
                      </a:r>
                      <a:endParaRPr lang="en-US" altLang="zh-CN" sz="8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2245">
                <a:tc>
                  <a:txBody>
                    <a:bodyPr/>
                    <a:p>
                      <a:pPr algn="ctr" fontAlgn="ctr"/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9.24</a:t>
                      </a:r>
                      <a:endParaRPr lang="en-US" altLang="zh-CN" sz="8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8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南威软件</a:t>
                      </a:r>
                      <a:endParaRPr lang="zh-CN" altLang="en-US" sz="8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1.24%</a:t>
                      </a:r>
                      <a:endParaRPr lang="en-US" altLang="zh-CN" sz="8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1.24%</a:t>
                      </a:r>
                      <a:endParaRPr lang="en-US" altLang="zh-CN" sz="8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1610">
                <a:tc>
                  <a:txBody>
                    <a:bodyPr/>
                    <a:p>
                      <a:pPr algn="ctr" fontAlgn="ctr"/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9.24</a:t>
                      </a:r>
                      <a:endParaRPr lang="en-US" altLang="zh-CN" sz="8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8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中海达</a:t>
                      </a:r>
                      <a:endParaRPr lang="zh-CN" altLang="en-US" sz="8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2.09%</a:t>
                      </a:r>
                      <a:endParaRPr lang="en-US" altLang="zh-CN" sz="8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8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5.97%</a:t>
                      </a:r>
                      <a:endParaRPr lang="en-US" altLang="zh-CN" sz="8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2245">
                <a:tc>
                  <a:txBody>
                    <a:bodyPr/>
                    <a:p>
                      <a:pPr algn="ctr" fontAlgn="ctr"/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9.23</a:t>
                      </a:r>
                      <a:endParaRPr lang="en-US" altLang="zh-CN" sz="8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8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天茂集团</a:t>
                      </a:r>
                      <a:endParaRPr lang="zh-CN" altLang="en-US" sz="8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-1.57%</a:t>
                      </a:r>
                      <a:endParaRPr lang="en-US" altLang="zh-CN" sz="8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8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8.24%</a:t>
                      </a:r>
                      <a:endParaRPr lang="en-US" altLang="zh-CN" sz="8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6" name="表格 5"/>
          <p:cNvGraphicFramePr/>
          <p:nvPr/>
        </p:nvGraphicFramePr>
        <p:xfrm>
          <a:off x="4377372" y="1483233"/>
          <a:ext cx="3514725" cy="5384800"/>
        </p:xfrm>
        <a:graphic>
          <a:graphicData uri="http://schemas.openxmlformats.org/drawingml/2006/table">
            <a:tbl>
              <a:tblPr/>
              <a:tblGrid>
                <a:gridCol w="1026160"/>
                <a:gridCol w="620395"/>
                <a:gridCol w="895350"/>
                <a:gridCol w="895350"/>
              </a:tblGrid>
              <a:tr h="174625">
                <a:tc>
                  <a:txBody>
                    <a:bodyPr/>
                    <a:p>
                      <a:pPr algn="ctr" fontAlgn="ctr"/>
                      <a:r>
                        <a:rPr lang="zh-CN" altLang="en-US" sz="8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时间</a:t>
                      </a:r>
                      <a:endParaRPr lang="zh-CN" altLang="en-US" sz="800" b="1" i="0">
                        <a:solidFill>
                          <a:srgbClr val="FFFFFF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2D529F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8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上市公司</a:t>
                      </a:r>
                      <a:endParaRPr lang="zh-CN" altLang="en-US" sz="800" b="1" i="0">
                        <a:solidFill>
                          <a:srgbClr val="FFFFFF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2D529F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8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实体涨幅</a:t>
                      </a:r>
                      <a:endParaRPr lang="zh-CN" altLang="en-US" sz="800" b="1" i="0">
                        <a:solidFill>
                          <a:srgbClr val="FFFFFF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2D529F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8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隔日收盘收益</a:t>
                      </a:r>
                      <a:endParaRPr lang="zh-CN" altLang="en-US" sz="800" b="1" i="0">
                        <a:solidFill>
                          <a:srgbClr val="FFFFFF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2D529F"/>
                    </a:solidFill>
                  </a:tcPr>
                </a:tc>
              </a:tr>
              <a:tr h="161290">
                <a:tc>
                  <a:txBody>
                    <a:bodyPr/>
                    <a:p>
                      <a:pPr algn="ctr" fontAlgn="ctr"/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9.23</a:t>
                      </a:r>
                      <a:endParaRPr lang="en-US" altLang="zh-CN" sz="8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8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美利云</a:t>
                      </a:r>
                      <a:endParaRPr lang="zh-CN" altLang="en-US" sz="8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0.99%</a:t>
                      </a:r>
                      <a:endParaRPr lang="en-US" altLang="zh-CN" sz="8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4.81%</a:t>
                      </a:r>
                      <a:endParaRPr lang="en-US" altLang="zh-CN" sz="8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0655">
                <a:tc>
                  <a:txBody>
                    <a:bodyPr/>
                    <a:p>
                      <a:pPr algn="ctr" fontAlgn="ctr"/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9.20</a:t>
                      </a:r>
                      <a:endParaRPr lang="en-US" altLang="zh-CN" sz="8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8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张江高科</a:t>
                      </a:r>
                      <a:endParaRPr lang="zh-CN" altLang="en-US" sz="8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8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8.45%</a:t>
                      </a:r>
                      <a:endParaRPr lang="en-US" altLang="zh-CN" sz="8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4.49%</a:t>
                      </a:r>
                      <a:endParaRPr lang="en-US" altLang="zh-CN" sz="8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1290">
                <a:tc>
                  <a:txBody>
                    <a:bodyPr/>
                    <a:p>
                      <a:pPr algn="ctr" fontAlgn="ctr"/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9.20</a:t>
                      </a:r>
                      <a:endParaRPr lang="en-US" altLang="zh-CN" sz="8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8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中交地产</a:t>
                      </a:r>
                      <a:endParaRPr lang="zh-CN" altLang="en-US" sz="8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8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11.87%</a:t>
                      </a:r>
                      <a:endParaRPr lang="en-US" altLang="zh-CN" sz="8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8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23.04%</a:t>
                      </a:r>
                      <a:endParaRPr lang="en-US" altLang="zh-CN" sz="8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1290">
                <a:tc>
                  <a:txBody>
                    <a:bodyPr/>
                    <a:p>
                      <a:pPr algn="ctr" fontAlgn="ctr"/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9.19</a:t>
                      </a:r>
                      <a:endParaRPr lang="en-US" altLang="zh-CN" sz="8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8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美的集团</a:t>
                      </a:r>
                      <a:endParaRPr lang="zh-CN" altLang="en-US" sz="8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4.78%</a:t>
                      </a:r>
                      <a:endParaRPr lang="en-US" altLang="zh-CN" sz="8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3.95%</a:t>
                      </a:r>
                      <a:endParaRPr lang="en-US" altLang="zh-CN" sz="8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1290">
                <a:tc>
                  <a:txBody>
                    <a:bodyPr/>
                    <a:p>
                      <a:pPr algn="ctr" fontAlgn="ctr"/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9.19</a:t>
                      </a:r>
                      <a:endParaRPr lang="en-US" altLang="zh-CN" sz="8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8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中交地产</a:t>
                      </a:r>
                      <a:endParaRPr lang="zh-CN" altLang="en-US" sz="8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8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6.44%</a:t>
                      </a:r>
                      <a:endParaRPr lang="en-US" altLang="zh-CN" sz="8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8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11.61%</a:t>
                      </a:r>
                      <a:endParaRPr lang="en-US" altLang="zh-CN" sz="8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1290">
                <a:tc>
                  <a:txBody>
                    <a:bodyPr/>
                    <a:p>
                      <a:pPr algn="ctr" fontAlgn="ctr"/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9.19</a:t>
                      </a:r>
                      <a:endParaRPr lang="en-US" altLang="zh-CN" sz="8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8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空港股份</a:t>
                      </a:r>
                      <a:endParaRPr lang="zh-CN" altLang="en-US" sz="8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3.13%</a:t>
                      </a:r>
                      <a:endParaRPr lang="en-US" altLang="zh-CN" sz="8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8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8.09%</a:t>
                      </a:r>
                      <a:endParaRPr lang="en-US" altLang="zh-CN" sz="8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1290">
                <a:tc>
                  <a:txBody>
                    <a:bodyPr/>
                    <a:p>
                      <a:pPr algn="ctr" fontAlgn="ctr"/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9.18</a:t>
                      </a:r>
                      <a:endParaRPr lang="en-US" altLang="zh-CN" sz="8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8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博彦科技</a:t>
                      </a:r>
                      <a:endParaRPr lang="zh-CN" altLang="en-US" sz="8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0.60%</a:t>
                      </a:r>
                      <a:endParaRPr lang="en-US" altLang="zh-CN" sz="8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2.16%</a:t>
                      </a:r>
                      <a:endParaRPr lang="en-US" altLang="zh-CN" sz="8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0655">
                <a:tc>
                  <a:txBody>
                    <a:bodyPr/>
                    <a:p>
                      <a:pPr algn="ctr" fontAlgn="ctr"/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9.13</a:t>
                      </a:r>
                      <a:endParaRPr lang="en-US" altLang="zh-CN" sz="8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8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澳柯玛</a:t>
                      </a:r>
                      <a:endParaRPr lang="zh-CN" altLang="en-US" sz="8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4.71%</a:t>
                      </a:r>
                      <a:endParaRPr lang="en-US" altLang="zh-CN" sz="8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8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11.57%</a:t>
                      </a:r>
                      <a:endParaRPr lang="en-US" altLang="zh-CN" sz="8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1290">
                <a:tc>
                  <a:txBody>
                    <a:bodyPr/>
                    <a:p>
                      <a:pPr algn="ctr" fontAlgn="ctr"/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9.13</a:t>
                      </a:r>
                      <a:endParaRPr lang="en-US" altLang="zh-CN" sz="8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8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久其软件</a:t>
                      </a:r>
                      <a:endParaRPr lang="zh-CN" altLang="en-US" sz="8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2.24%</a:t>
                      </a:r>
                      <a:endParaRPr lang="en-US" altLang="zh-CN" sz="8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0.82%</a:t>
                      </a:r>
                      <a:endParaRPr lang="en-US" altLang="zh-CN" sz="8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1290">
                <a:tc>
                  <a:txBody>
                    <a:bodyPr/>
                    <a:p>
                      <a:pPr algn="ctr" fontAlgn="ctr"/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9.13</a:t>
                      </a:r>
                      <a:endParaRPr lang="en-US" altLang="zh-CN" sz="8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8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金圆股份</a:t>
                      </a:r>
                      <a:endParaRPr lang="zh-CN" altLang="en-US" sz="8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1.85%</a:t>
                      </a:r>
                      <a:endParaRPr lang="en-US" altLang="zh-CN" sz="8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8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5.95%</a:t>
                      </a:r>
                      <a:endParaRPr lang="en-US" altLang="zh-CN" sz="8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1290">
                <a:tc>
                  <a:txBody>
                    <a:bodyPr/>
                    <a:p>
                      <a:pPr algn="ctr" fontAlgn="ctr"/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9.12</a:t>
                      </a:r>
                      <a:endParaRPr lang="en-US" altLang="zh-CN" sz="8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8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天风证券</a:t>
                      </a:r>
                      <a:endParaRPr lang="zh-CN" altLang="en-US" sz="8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-4.26%</a:t>
                      </a:r>
                      <a:endParaRPr lang="en-US" altLang="zh-CN" sz="8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8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5.32%</a:t>
                      </a:r>
                      <a:endParaRPr lang="en-US" altLang="zh-CN" sz="8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1290">
                <a:tc>
                  <a:txBody>
                    <a:bodyPr/>
                    <a:p>
                      <a:pPr algn="ctr" fontAlgn="ctr"/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9.12</a:t>
                      </a:r>
                      <a:endParaRPr lang="en-US" altLang="zh-CN" sz="8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8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天茂集团</a:t>
                      </a:r>
                      <a:endParaRPr lang="zh-CN" altLang="en-US" sz="8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8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16.98%</a:t>
                      </a:r>
                      <a:endParaRPr lang="en-US" altLang="zh-CN" sz="8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8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28.68%</a:t>
                      </a:r>
                      <a:endParaRPr lang="en-US" altLang="zh-CN" sz="8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0655">
                <a:tc>
                  <a:txBody>
                    <a:bodyPr/>
                    <a:p>
                      <a:pPr algn="ctr" fontAlgn="ctr"/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9.12</a:t>
                      </a:r>
                      <a:endParaRPr lang="en-US" altLang="zh-CN" sz="8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8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外服控股</a:t>
                      </a:r>
                      <a:endParaRPr lang="zh-CN" altLang="en-US" sz="8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-0.47%</a:t>
                      </a:r>
                      <a:endParaRPr lang="en-US" altLang="zh-CN" sz="8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-2.12%</a:t>
                      </a:r>
                      <a:endParaRPr lang="en-US" altLang="zh-CN" sz="8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1290">
                <a:tc>
                  <a:txBody>
                    <a:bodyPr/>
                    <a:p>
                      <a:pPr algn="ctr" fontAlgn="ctr"/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9.11</a:t>
                      </a:r>
                      <a:endParaRPr lang="en-US" altLang="zh-CN" sz="8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8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保变电气</a:t>
                      </a:r>
                      <a:endParaRPr lang="zh-CN" altLang="en-US" sz="8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8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16.94%</a:t>
                      </a:r>
                      <a:endParaRPr lang="en-US" altLang="zh-CN" sz="8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8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28.57%</a:t>
                      </a:r>
                      <a:endParaRPr lang="en-US" altLang="zh-CN" sz="8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1290">
                <a:tc>
                  <a:txBody>
                    <a:bodyPr/>
                    <a:p>
                      <a:pPr algn="ctr" fontAlgn="ctr"/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9.11</a:t>
                      </a:r>
                      <a:endParaRPr lang="en-US" altLang="zh-CN" sz="8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8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哈焊华通</a:t>
                      </a:r>
                      <a:endParaRPr lang="zh-CN" altLang="en-US" sz="8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8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6.60%</a:t>
                      </a:r>
                      <a:endParaRPr lang="en-US" altLang="zh-CN" sz="8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4.88%</a:t>
                      </a:r>
                      <a:endParaRPr lang="en-US" altLang="zh-CN" sz="8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1290">
                <a:tc>
                  <a:txBody>
                    <a:bodyPr/>
                    <a:p>
                      <a:pPr algn="ctr" fontAlgn="ctr"/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9.10</a:t>
                      </a:r>
                      <a:endParaRPr lang="en-US" altLang="zh-CN" sz="8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8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信雅达</a:t>
                      </a:r>
                      <a:endParaRPr lang="zh-CN" altLang="en-US" sz="8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-3.28%</a:t>
                      </a:r>
                      <a:endParaRPr lang="en-US" altLang="zh-CN" sz="8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-4.12%</a:t>
                      </a:r>
                      <a:endParaRPr lang="en-US" altLang="zh-CN" sz="8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1290">
                <a:tc>
                  <a:txBody>
                    <a:bodyPr/>
                    <a:p>
                      <a:pPr algn="ctr" fontAlgn="ctr"/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9.09</a:t>
                      </a:r>
                      <a:endParaRPr lang="en-US" altLang="zh-CN" sz="8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8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中国银河</a:t>
                      </a:r>
                      <a:endParaRPr lang="zh-CN" altLang="en-US" sz="8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1.95%</a:t>
                      </a:r>
                      <a:endParaRPr lang="en-US" altLang="zh-CN" sz="8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0.80%</a:t>
                      </a:r>
                      <a:endParaRPr lang="en-US" altLang="zh-CN" sz="8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1290">
                <a:tc>
                  <a:txBody>
                    <a:bodyPr/>
                    <a:p>
                      <a:pPr algn="ctr" fontAlgn="ctr"/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9.09</a:t>
                      </a:r>
                      <a:endParaRPr lang="en-US" altLang="zh-CN" sz="8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8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天风证券</a:t>
                      </a:r>
                      <a:endParaRPr lang="zh-CN" altLang="en-US" sz="8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8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13.33%</a:t>
                      </a:r>
                      <a:endParaRPr lang="en-US" altLang="zh-CN" sz="8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8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10.20%</a:t>
                      </a:r>
                      <a:endParaRPr lang="en-US" altLang="zh-CN" sz="8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0655">
                <a:tc>
                  <a:txBody>
                    <a:bodyPr/>
                    <a:p>
                      <a:pPr algn="ctr" fontAlgn="ctr"/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9.09</a:t>
                      </a:r>
                      <a:endParaRPr lang="en-US" altLang="zh-CN" sz="8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8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合众思壮</a:t>
                      </a:r>
                      <a:endParaRPr lang="zh-CN" altLang="en-US" sz="8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-0.98%</a:t>
                      </a:r>
                      <a:endParaRPr lang="en-US" altLang="zh-CN" sz="8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-1.63%</a:t>
                      </a:r>
                      <a:endParaRPr lang="en-US" altLang="zh-CN" sz="8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1290">
                <a:tc>
                  <a:txBody>
                    <a:bodyPr/>
                    <a:p>
                      <a:pPr algn="ctr" fontAlgn="ctr"/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9.06</a:t>
                      </a:r>
                      <a:endParaRPr lang="en-US" altLang="zh-CN" sz="8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8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华懋科技</a:t>
                      </a:r>
                      <a:endParaRPr lang="zh-CN" altLang="en-US" sz="8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8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13.98%</a:t>
                      </a:r>
                      <a:endParaRPr lang="en-US" altLang="zh-CN" sz="8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8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14.34%</a:t>
                      </a:r>
                      <a:endParaRPr lang="en-US" altLang="zh-CN" sz="8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1290">
                <a:tc>
                  <a:txBody>
                    <a:bodyPr/>
                    <a:p>
                      <a:pPr algn="ctr" fontAlgn="ctr"/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9.06</a:t>
                      </a:r>
                      <a:endParaRPr lang="en-US" altLang="zh-CN" sz="8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8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深赛格</a:t>
                      </a:r>
                      <a:endParaRPr lang="zh-CN" altLang="en-US" sz="8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8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10.07%</a:t>
                      </a:r>
                      <a:endParaRPr lang="en-US" altLang="zh-CN" sz="8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8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21.04%</a:t>
                      </a:r>
                      <a:endParaRPr lang="en-US" altLang="zh-CN" sz="8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1290">
                <a:tc>
                  <a:txBody>
                    <a:bodyPr/>
                    <a:p>
                      <a:pPr algn="ctr" fontAlgn="ctr"/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9.06</a:t>
                      </a:r>
                      <a:endParaRPr lang="en-US" altLang="zh-CN" sz="8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8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金地集团</a:t>
                      </a:r>
                      <a:endParaRPr lang="zh-CN" altLang="en-US" sz="8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-3.47%</a:t>
                      </a:r>
                      <a:endParaRPr lang="en-US" altLang="zh-CN" sz="8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-2.67%</a:t>
                      </a:r>
                      <a:endParaRPr lang="en-US" altLang="zh-CN" sz="8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1290">
                <a:tc>
                  <a:txBody>
                    <a:bodyPr/>
                    <a:p>
                      <a:pPr algn="ctr" fontAlgn="ctr"/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9.06</a:t>
                      </a:r>
                      <a:endParaRPr lang="en-US" altLang="zh-CN" sz="8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8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丰元股份</a:t>
                      </a:r>
                      <a:endParaRPr lang="zh-CN" altLang="en-US" sz="8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-4.31%</a:t>
                      </a:r>
                      <a:endParaRPr lang="en-US" altLang="zh-CN" sz="8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-2.99%</a:t>
                      </a:r>
                      <a:endParaRPr lang="en-US" altLang="zh-CN" sz="8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1290">
                <a:tc>
                  <a:txBody>
                    <a:bodyPr/>
                    <a:p>
                      <a:pPr algn="ctr" fontAlgn="ctr"/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9.06</a:t>
                      </a:r>
                      <a:endParaRPr lang="en-US" altLang="zh-CN" sz="8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8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东峰集团</a:t>
                      </a:r>
                      <a:endParaRPr lang="zh-CN" altLang="en-US" sz="8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-3.19%</a:t>
                      </a:r>
                      <a:endParaRPr lang="en-US" altLang="zh-CN" sz="8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-2.77%</a:t>
                      </a:r>
                      <a:endParaRPr lang="en-US" altLang="zh-CN" sz="8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0655">
                <a:tc>
                  <a:txBody>
                    <a:bodyPr/>
                    <a:p>
                      <a:pPr algn="ctr" fontAlgn="ctr"/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9.05</a:t>
                      </a:r>
                      <a:endParaRPr lang="en-US" altLang="zh-CN" sz="8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8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伟时电子</a:t>
                      </a:r>
                      <a:endParaRPr lang="zh-CN" altLang="en-US" sz="8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8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20.19%</a:t>
                      </a:r>
                      <a:endParaRPr lang="en-US" altLang="zh-CN" sz="8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8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32.23%</a:t>
                      </a:r>
                      <a:endParaRPr lang="en-US" altLang="zh-CN" sz="8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1290">
                <a:tc>
                  <a:txBody>
                    <a:bodyPr/>
                    <a:p>
                      <a:pPr algn="ctr" fontAlgn="ctr"/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9.05</a:t>
                      </a:r>
                      <a:endParaRPr lang="en-US" altLang="zh-CN" sz="8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8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川发龙蟒</a:t>
                      </a:r>
                      <a:endParaRPr lang="zh-CN" altLang="en-US" sz="8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-0.67%</a:t>
                      </a:r>
                      <a:endParaRPr lang="en-US" altLang="zh-CN" sz="8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4.66%</a:t>
                      </a:r>
                      <a:endParaRPr lang="en-US" altLang="zh-CN" sz="8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1290">
                <a:tc>
                  <a:txBody>
                    <a:bodyPr/>
                    <a:p>
                      <a:pPr algn="ctr" fontAlgn="ctr"/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9.05</a:t>
                      </a:r>
                      <a:endParaRPr lang="en-US" altLang="zh-CN" sz="8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8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冠石科技</a:t>
                      </a:r>
                      <a:endParaRPr lang="zh-CN" altLang="en-US" sz="8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-4.73%</a:t>
                      </a:r>
                      <a:endParaRPr lang="en-US" altLang="zh-CN" sz="8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-2.43%</a:t>
                      </a:r>
                      <a:endParaRPr lang="en-US" altLang="zh-CN" sz="8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7" name="表格 6"/>
          <p:cNvGraphicFramePr/>
          <p:nvPr/>
        </p:nvGraphicFramePr>
        <p:xfrm>
          <a:off x="8191818" y="1483551"/>
          <a:ext cx="4448175" cy="5956300"/>
        </p:xfrm>
        <a:graphic>
          <a:graphicData uri="http://schemas.openxmlformats.org/drawingml/2006/table">
            <a:tbl>
              <a:tblPr/>
              <a:tblGrid>
                <a:gridCol w="927100"/>
                <a:gridCol w="560070"/>
                <a:gridCol w="808990"/>
                <a:gridCol w="809625"/>
                <a:gridCol w="609600"/>
              </a:tblGrid>
              <a:tr h="157480">
                <a:tc>
                  <a:txBody>
                    <a:bodyPr/>
                    <a:p>
                      <a:pPr algn="ctr" fontAlgn="ctr"/>
                      <a:r>
                        <a:rPr lang="zh-CN" altLang="en-US" sz="7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时间</a:t>
                      </a:r>
                      <a:endParaRPr lang="zh-CN" altLang="en-US" sz="700" b="1" i="0">
                        <a:solidFill>
                          <a:srgbClr val="FFFFFF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2D529F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7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上市公司</a:t>
                      </a:r>
                      <a:endParaRPr lang="zh-CN" altLang="en-US" sz="700" b="1" i="0">
                        <a:solidFill>
                          <a:srgbClr val="FFFFFF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2D529F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7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实体涨幅</a:t>
                      </a:r>
                      <a:endParaRPr lang="zh-CN" altLang="en-US" sz="700" b="1" i="0">
                        <a:solidFill>
                          <a:srgbClr val="FFFFFF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2D529F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7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隔日收盘收益</a:t>
                      </a:r>
                      <a:endParaRPr lang="zh-CN" altLang="en-US" sz="700" b="1" i="0">
                        <a:solidFill>
                          <a:srgbClr val="FFFFFF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2D529F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7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隔日冲高收益</a:t>
                      </a:r>
                      <a:endParaRPr lang="zh-CN" altLang="en-US" sz="700" b="1" i="0">
                        <a:solidFill>
                          <a:srgbClr val="FFFFFF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29F"/>
                    </a:solidFill>
                  </a:tcPr>
                </a:tc>
              </a:tr>
              <a:tr h="146050">
                <a:tc>
                  <a:txBody>
                    <a:bodyPr/>
                    <a:p>
                      <a:pPr algn="ctr" fontAlgn="ctr"/>
                      <a:r>
                        <a:rPr lang="en-US" altLang="zh-CN" sz="7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9.05</a:t>
                      </a:r>
                      <a:endParaRPr lang="en-US" altLang="zh-CN" sz="7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7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锦富科技</a:t>
                      </a:r>
                      <a:endParaRPr lang="zh-CN" altLang="en-US" sz="7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7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0.00%</a:t>
                      </a:r>
                      <a:endParaRPr lang="en-US" altLang="zh-CN" sz="7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7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-3.55%</a:t>
                      </a:r>
                      <a:endParaRPr lang="en-US" altLang="zh-CN" sz="7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7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0.30%</a:t>
                      </a:r>
                      <a:endParaRPr lang="en-US" altLang="zh-CN" sz="7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145415">
                <a:tc>
                  <a:txBody>
                    <a:bodyPr/>
                    <a:p>
                      <a:pPr algn="ctr" fontAlgn="ctr"/>
                      <a:r>
                        <a:rPr lang="en-US" altLang="zh-CN" sz="7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9.04</a:t>
                      </a:r>
                      <a:endParaRPr lang="en-US" altLang="zh-CN" sz="7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7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领益智造</a:t>
                      </a:r>
                      <a:endParaRPr lang="zh-CN" altLang="en-US" sz="7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7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-3.38%</a:t>
                      </a:r>
                      <a:endParaRPr lang="en-US" altLang="zh-CN" sz="7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7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-4.16%</a:t>
                      </a:r>
                      <a:endParaRPr lang="en-US" altLang="zh-CN" sz="7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7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-3.25%</a:t>
                      </a:r>
                      <a:endParaRPr lang="en-US" altLang="zh-CN" sz="7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145415">
                <a:tc>
                  <a:txBody>
                    <a:bodyPr/>
                    <a:p>
                      <a:pPr algn="ctr" fontAlgn="ctr"/>
                      <a:r>
                        <a:rPr lang="en-US" altLang="zh-CN" sz="7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9.04</a:t>
                      </a:r>
                      <a:endParaRPr lang="en-US" altLang="zh-CN" sz="7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7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中光学</a:t>
                      </a:r>
                      <a:endParaRPr lang="zh-CN" altLang="en-US" sz="7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7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0.68%</a:t>
                      </a:r>
                      <a:endParaRPr lang="en-US" altLang="zh-CN" sz="7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7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10.75%</a:t>
                      </a:r>
                      <a:endParaRPr lang="en-US" altLang="zh-CN" sz="7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7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10.75%</a:t>
                      </a:r>
                      <a:endParaRPr lang="en-US" altLang="zh-CN" sz="7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146050">
                <a:tc>
                  <a:txBody>
                    <a:bodyPr/>
                    <a:p>
                      <a:pPr algn="ctr" fontAlgn="ctr"/>
                      <a:r>
                        <a:rPr lang="en-US" altLang="zh-CN" sz="7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9.03</a:t>
                      </a:r>
                      <a:endParaRPr lang="en-US" altLang="zh-CN" sz="7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7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领益智造</a:t>
                      </a:r>
                      <a:endParaRPr lang="zh-CN" altLang="en-US" sz="7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7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1.79%</a:t>
                      </a:r>
                      <a:endParaRPr lang="en-US" altLang="zh-CN" sz="7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7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-4.62%</a:t>
                      </a:r>
                      <a:endParaRPr lang="en-US" altLang="zh-CN" sz="7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7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-0.64%</a:t>
                      </a:r>
                      <a:endParaRPr lang="en-US" altLang="zh-CN" sz="7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145415">
                <a:tc>
                  <a:txBody>
                    <a:bodyPr/>
                    <a:p>
                      <a:pPr algn="ctr" fontAlgn="ctr"/>
                      <a:r>
                        <a:rPr lang="en-US" altLang="zh-CN" sz="7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9.03</a:t>
                      </a:r>
                      <a:endParaRPr lang="en-US" altLang="zh-CN" sz="7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7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胜利精密</a:t>
                      </a:r>
                      <a:endParaRPr lang="zh-CN" altLang="en-US" sz="7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7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2.22%</a:t>
                      </a:r>
                      <a:endParaRPr lang="en-US" altLang="zh-CN" sz="7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7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-1.11%</a:t>
                      </a:r>
                      <a:endParaRPr lang="en-US" altLang="zh-CN" sz="7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7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2.78%</a:t>
                      </a:r>
                      <a:endParaRPr lang="en-US" altLang="zh-CN" sz="7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145415">
                <a:tc>
                  <a:txBody>
                    <a:bodyPr/>
                    <a:p>
                      <a:pPr algn="ctr" fontAlgn="ctr"/>
                      <a:r>
                        <a:rPr lang="en-US" altLang="zh-CN" sz="7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9.03</a:t>
                      </a:r>
                      <a:endParaRPr lang="en-US" altLang="zh-CN" sz="7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7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东方中科</a:t>
                      </a:r>
                      <a:endParaRPr lang="zh-CN" altLang="en-US" sz="7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7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3.24%</a:t>
                      </a:r>
                      <a:endParaRPr lang="en-US" altLang="zh-CN" sz="7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7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-2.17%</a:t>
                      </a:r>
                      <a:endParaRPr lang="en-US" altLang="zh-CN" sz="7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7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1.45%</a:t>
                      </a:r>
                      <a:endParaRPr lang="en-US" altLang="zh-CN" sz="7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146050">
                <a:tc>
                  <a:txBody>
                    <a:bodyPr/>
                    <a:p>
                      <a:pPr algn="ctr" fontAlgn="ctr"/>
                      <a:r>
                        <a:rPr lang="en-US" altLang="zh-CN" sz="7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9.02</a:t>
                      </a:r>
                      <a:endParaRPr lang="en-US" altLang="zh-CN" sz="7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7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泰嘉股份</a:t>
                      </a:r>
                      <a:endParaRPr lang="zh-CN" altLang="en-US" sz="7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7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0.00%</a:t>
                      </a:r>
                      <a:endParaRPr lang="en-US" altLang="zh-CN" sz="7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7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3.44%</a:t>
                      </a:r>
                      <a:endParaRPr lang="en-US" altLang="zh-CN" sz="7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7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4.69%</a:t>
                      </a:r>
                      <a:endParaRPr lang="en-US" altLang="zh-CN" sz="7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145415">
                <a:tc>
                  <a:txBody>
                    <a:bodyPr/>
                    <a:p>
                      <a:pPr algn="ctr" fontAlgn="ctr"/>
                      <a:r>
                        <a:rPr lang="en-US" altLang="zh-CN" sz="7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9.02</a:t>
                      </a:r>
                      <a:endParaRPr lang="en-US" altLang="zh-CN" sz="7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7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佳云科技</a:t>
                      </a:r>
                      <a:endParaRPr lang="zh-CN" altLang="en-US" sz="7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7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0.00%</a:t>
                      </a:r>
                      <a:endParaRPr lang="en-US" altLang="zh-CN" sz="7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7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0.91%</a:t>
                      </a:r>
                      <a:endParaRPr lang="en-US" altLang="zh-CN" sz="7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7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2.28%</a:t>
                      </a:r>
                      <a:endParaRPr lang="en-US" altLang="zh-CN" sz="7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145415">
                <a:tc>
                  <a:txBody>
                    <a:bodyPr/>
                    <a:p>
                      <a:pPr algn="ctr" fontAlgn="ctr"/>
                      <a:r>
                        <a:rPr lang="en-US" altLang="zh-CN" sz="7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9.02</a:t>
                      </a:r>
                      <a:endParaRPr lang="en-US" altLang="zh-CN" sz="7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7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中央商场</a:t>
                      </a:r>
                      <a:endParaRPr lang="zh-CN" altLang="en-US" sz="7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7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-1.55%</a:t>
                      </a:r>
                      <a:endParaRPr lang="en-US" altLang="zh-CN" sz="7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7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-1.55%</a:t>
                      </a:r>
                      <a:endParaRPr lang="en-US" altLang="zh-CN" sz="7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7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0.39%</a:t>
                      </a:r>
                      <a:endParaRPr lang="en-US" altLang="zh-CN" sz="7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146050">
                <a:tc>
                  <a:txBody>
                    <a:bodyPr/>
                    <a:p>
                      <a:pPr algn="ctr" fontAlgn="ctr"/>
                      <a:r>
                        <a:rPr lang="en-US" altLang="zh-CN" sz="7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8.30</a:t>
                      </a:r>
                      <a:endParaRPr lang="en-US" altLang="zh-CN" sz="7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7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美格智能</a:t>
                      </a:r>
                      <a:endParaRPr lang="zh-CN" altLang="en-US" sz="7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7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5.71%</a:t>
                      </a:r>
                      <a:endParaRPr lang="en-US" altLang="zh-CN" sz="7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7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1.24%</a:t>
                      </a:r>
                      <a:endParaRPr lang="en-US" altLang="zh-CN" sz="7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7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4.51%</a:t>
                      </a:r>
                      <a:endParaRPr lang="en-US" altLang="zh-CN" sz="7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145415">
                <a:tc>
                  <a:txBody>
                    <a:bodyPr/>
                    <a:p>
                      <a:pPr algn="ctr" fontAlgn="ctr"/>
                      <a:r>
                        <a:rPr lang="en-US" altLang="zh-CN" sz="7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8.30</a:t>
                      </a:r>
                      <a:endParaRPr lang="en-US" altLang="zh-CN" sz="7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7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华阳股份</a:t>
                      </a:r>
                      <a:endParaRPr lang="zh-CN" altLang="en-US" sz="7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7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2.27%</a:t>
                      </a:r>
                      <a:endParaRPr lang="en-US" altLang="zh-CN" sz="7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7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3.26%</a:t>
                      </a:r>
                      <a:endParaRPr lang="en-US" altLang="zh-CN" sz="7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7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4.11%</a:t>
                      </a:r>
                      <a:endParaRPr lang="en-US" altLang="zh-CN" sz="7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145415">
                <a:tc>
                  <a:txBody>
                    <a:bodyPr/>
                    <a:p>
                      <a:pPr algn="ctr" fontAlgn="ctr"/>
                      <a:r>
                        <a:rPr lang="en-US" altLang="zh-CN" sz="7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8.29</a:t>
                      </a:r>
                      <a:endParaRPr lang="en-US" altLang="zh-CN" sz="7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7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凯盛科技</a:t>
                      </a:r>
                      <a:endParaRPr lang="zh-CN" altLang="en-US" sz="7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7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13.18%</a:t>
                      </a:r>
                      <a:endParaRPr lang="en-US" altLang="zh-CN" sz="7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7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24.51%</a:t>
                      </a:r>
                      <a:endParaRPr lang="en-US" altLang="zh-CN" sz="7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7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24.51%</a:t>
                      </a:r>
                      <a:endParaRPr lang="en-US" altLang="zh-CN" sz="7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145415">
                <a:tc>
                  <a:txBody>
                    <a:bodyPr/>
                    <a:p>
                      <a:pPr algn="ctr" fontAlgn="ctr"/>
                      <a:r>
                        <a:rPr lang="en-US" altLang="zh-CN" sz="7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8.29</a:t>
                      </a:r>
                      <a:endParaRPr lang="en-US" altLang="zh-CN" sz="7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7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华立股份</a:t>
                      </a:r>
                      <a:endParaRPr lang="zh-CN" altLang="en-US" sz="7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7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-1.27%</a:t>
                      </a:r>
                      <a:endParaRPr lang="en-US" altLang="zh-CN" sz="7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7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2.42%</a:t>
                      </a:r>
                      <a:endParaRPr lang="en-US" altLang="zh-CN" sz="7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7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3.44%</a:t>
                      </a:r>
                      <a:endParaRPr lang="en-US" altLang="zh-CN" sz="7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146050">
                <a:tc>
                  <a:txBody>
                    <a:bodyPr/>
                    <a:p>
                      <a:pPr algn="ctr" fontAlgn="ctr"/>
                      <a:r>
                        <a:rPr lang="en-US" altLang="zh-CN" sz="7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8.29</a:t>
                      </a:r>
                      <a:endParaRPr lang="en-US" altLang="zh-CN" sz="7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7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恒华科技</a:t>
                      </a:r>
                      <a:endParaRPr lang="zh-CN" altLang="en-US" sz="7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7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3.27%</a:t>
                      </a:r>
                      <a:endParaRPr lang="en-US" altLang="zh-CN" sz="7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7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6.95%</a:t>
                      </a:r>
                      <a:endParaRPr lang="en-US" altLang="zh-CN" sz="7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7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11.66%</a:t>
                      </a:r>
                      <a:endParaRPr lang="en-US" altLang="zh-CN" sz="7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145415">
                <a:tc>
                  <a:txBody>
                    <a:bodyPr/>
                    <a:p>
                      <a:pPr algn="ctr" fontAlgn="ctr"/>
                      <a:r>
                        <a:rPr lang="en-US" altLang="zh-CN" sz="7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8.28</a:t>
                      </a:r>
                      <a:endParaRPr lang="en-US" altLang="zh-CN" sz="7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7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拓维信息</a:t>
                      </a:r>
                      <a:endParaRPr lang="zh-CN" altLang="en-US" sz="7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7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-0.09%</a:t>
                      </a:r>
                      <a:endParaRPr lang="en-US" altLang="zh-CN" sz="7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7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1.26%</a:t>
                      </a:r>
                      <a:endParaRPr lang="en-US" altLang="zh-CN" sz="7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7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4.75%</a:t>
                      </a:r>
                      <a:endParaRPr lang="en-US" altLang="zh-CN" sz="7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145415">
                <a:tc>
                  <a:txBody>
                    <a:bodyPr/>
                    <a:p>
                      <a:pPr algn="ctr" fontAlgn="ctr"/>
                      <a:r>
                        <a:rPr lang="en-US" altLang="zh-CN" sz="7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8.28</a:t>
                      </a:r>
                      <a:endParaRPr lang="en-US" altLang="zh-CN" sz="7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7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新疆交建</a:t>
                      </a:r>
                      <a:endParaRPr lang="zh-CN" altLang="en-US" sz="7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7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-1.06%</a:t>
                      </a:r>
                      <a:endParaRPr lang="en-US" altLang="zh-CN" sz="7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7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-4.22%</a:t>
                      </a:r>
                      <a:endParaRPr lang="en-US" altLang="zh-CN" sz="7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7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-0.86%</a:t>
                      </a:r>
                      <a:endParaRPr lang="en-US" altLang="zh-CN" sz="7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146050">
                <a:tc>
                  <a:txBody>
                    <a:bodyPr/>
                    <a:p>
                      <a:pPr algn="ctr" fontAlgn="ctr"/>
                      <a:r>
                        <a:rPr lang="en-US" altLang="zh-CN" sz="7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8.27</a:t>
                      </a:r>
                      <a:endParaRPr lang="en-US" altLang="zh-CN" sz="7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7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常山北明</a:t>
                      </a:r>
                      <a:endParaRPr lang="zh-CN" altLang="en-US" sz="7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7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12.88%</a:t>
                      </a:r>
                      <a:endParaRPr lang="en-US" altLang="zh-CN" sz="7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7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2.34%</a:t>
                      </a:r>
                      <a:endParaRPr lang="en-US" altLang="zh-CN" sz="7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7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10.69%</a:t>
                      </a:r>
                      <a:endParaRPr lang="en-US" altLang="zh-CN" sz="7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145415">
                <a:tc>
                  <a:txBody>
                    <a:bodyPr/>
                    <a:p>
                      <a:pPr algn="ctr" fontAlgn="ctr"/>
                      <a:r>
                        <a:rPr lang="en-US" altLang="zh-CN" sz="7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8.27</a:t>
                      </a:r>
                      <a:endParaRPr lang="en-US" altLang="zh-CN" sz="7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7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万泰生物</a:t>
                      </a:r>
                      <a:endParaRPr lang="zh-CN" altLang="en-US" sz="7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7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-1.18%</a:t>
                      </a:r>
                      <a:endParaRPr lang="en-US" altLang="zh-CN" sz="7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7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-0.73%</a:t>
                      </a:r>
                      <a:endParaRPr lang="en-US" altLang="zh-CN" sz="7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7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-0.38%</a:t>
                      </a:r>
                      <a:endParaRPr lang="en-US" altLang="zh-CN" sz="7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145415">
                <a:tc>
                  <a:txBody>
                    <a:bodyPr/>
                    <a:p>
                      <a:pPr algn="ctr" fontAlgn="ctr"/>
                      <a:r>
                        <a:rPr lang="en-US" altLang="zh-CN" sz="7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8.27</a:t>
                      </a:r>
                      <a:endParaRPr lang="en-US" altLang="zh-CN" sz="7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7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新疆交建</a:t>
                      </a:r>
                      <a:endParaRPr lang="zh-CN" altLang="en-US" sz="7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7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6.48%</a:t>
                      </a:r>
                      <a:endParaRPr lang="en-US" altLang="zh-CN" sz="7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7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1.18%</a:t>
                      </a:r>
                      <a:endParaRPr lang="en-US" altLang="zh-CN" sz="7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7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5.40%</a:t>
                      </a:r>
                      <a:endParaRPr lang="en-US" altLang="zh-CN" sz="7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146050">
                <a:tc>
                  <a:txBody>
                    <a:bodyPr/>
                    <a:p>
                      <a:pPr algn="ctr" fontAlgn="ctr"/>
                      <a:r>
                        <a:rPr lang="en-US" altLang="zh-CN" sz="7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8.26</a:t>
                      </a:r>
                      <a:endParaRPr lang="en-US" altLang="zh-CN" sz="7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7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烽火电子</a:t>
                      </a:r>
                      <a:endParaRPr lang="zh-CN" altLang="en-US" sz="7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7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1.49%</a:t>
                      </a:r>
                      <a:endParaRPr lang="en-US" altLang="zh-CN" sz="7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700" b="1" i="0">
                          <a:solidFill>
                            <a:srgbClr val="00B05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-5.36%</a:t>
                      </a:r>
                      <a:endParaRPr lang="en-US" altLang="zh-CN" sz="700" b="1" i="0">
                        <a:solidFill>
                          <a:srgbClr val="00B05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7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0.00%</a:t>
                      </a:r>
                      <a:endParaRPr lang="en-US" altLang="zh-CN" sz="7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145415">
                <a:tc>
                  <a:txBody>
                    <a:bodyPr/>
                    <a:p>
                      <a:pPr algn="ctr" fontAlgn="ctr"/>
                      <a:r>
                        <a:rPr lang="en-US" altLang="zh-CN" sz="7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8.26</a:t>
                      </a:r>
                      <a:endParaRPr lang="en-US" altLang="zh-CN" sz="7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7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隆华新材</a:t>
                      </a:r>
                      <a:endParaRPr lang="zh-CN" altLang="en-US" sz="7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7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2.87%</a:t>
                      </a:r>
                      <a:endParaRPr lang="en-US" altLang="zh-CN" sz="7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7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0.55%</a:t>
                      </a:r>
                      <a:endParaRPr lang="en-US" altLang="zh-CN" sz="7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7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2.21%</a:t>
                      </a:r>
                      <a:endParaRPr lang="en-US" altLang="zh-CN" sz="7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145415">
                <a:tc>
                  <a:txBody>
                    <a:bodyPr/>
                    <a:p>
                      <a:pPr algn="ctr" fontAlgn="ctr"/>
                      <a:r>
                        <a:rPr lang="en-US" altLang="zh-CN" sz="7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8.26</a:t>
                      </a:r>
                      <a:endParaRPr lang="en-US" altLang="zh-CN" sz="7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7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传智教育</a:t>
                      </a:r>
                      <a:endParaRPr lang="zh-CN" altLang="en-US" sz="7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7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-2.00%</a:t>
                      </a:r>
                      <a:endParaRPr lang="en-US" altLang="zh-CN" sz="7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7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-3.41%</a:t>
                      </a:r>
                      <a:endParaRPr lang="en-US" altLang="zh-CN" sz="7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7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0.94%</a:t>
                      </a:r>
                      <a:endParaRPr lang="en-US" altLang="zh-CN" sz="7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146050">
                <a:tc>
                  <a:txBody>
                    <a:bodyPr/>
                    <a:p>
                      <a:pPr algn="ctr" fontAlgn="ctr"/>
                      <a:r>
                        <a:rPr lang="en-US" altLang="zh-CN" sz="7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8.26</a:t>
                      </a:r>
                      <a:endParaRPr lang="en-US" altLang="zh-CN" sz="7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7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探路者</a:t>
                      </a:r>
                      <a:endParaRPr lang="zh-CN" altLang="en-US" sz="7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7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7.88%</a:t>
                      </a:r>
                      <a:endParaRPr lang="en-US" altLang="zh-CN" sz="7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7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2.06%</a:t>
                      </a:r>
                      <a:endParaRPr lang="en-US" altLang="zh-CN" sz="7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7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5.82%</a:t>
                      </a:r>
                      <a:endParaRPr lang="en-US" altLang="zh-CN" sz="7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145415">
                <a:tc>
                  <a:txBody>
                    <a:bodyPr/>
                    <a:p>
                      <a:pPr algn="ctr" fontAlgn="ctr"/>
                      <a:r>
                        <a:rPr lang="en-US" altLang="zh-CN" sz="7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8.26</a:t>
                      </a:r>
                      <a:endParaRPr lang="en-US" altLang="zh-CN" sz="7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7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东方中科</a:t>
                      </a:r>
                      <a:endParaRPr lang="zh-CN" altLang="en-US" sz="7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7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-2.00%</a:t>
                      </a:r>
                      <a:endParaRPr lang="en-US" altLang="zh-CN" sz="7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700" b="1" i="0">
                          <a:solidFill>
                            <a:srgbClr val="00B05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-6.78%</a:t>
                      </a:r>
                      <a:endParaRPr lang="en-US" altLang="zh-CN" sz="700" b="1" i="0">
                        <a:solidFill>
                          <a:srgbClr val="00B05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7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-1.64%</a:t>
                      </a:r>
                      <a:endParaRPr lang="en-US" altLang="zh-CN" sz="7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145415">
                <a:tc>
                  <a:txBody>
                    <a:bodyPr/>
                    <a:p>
                      <a:pPr algn="ctr" fontAlgn="ctr"/>
                      <a:r>
                        <a:rPr lang="en-US" altLang="zh-CN" sz="7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8.23</a:t>
                      </a:r>
                      <a:endParaRPr lang="en-US" altLang="zh-CN" sz="7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7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襄阳轴承</a:t>
                      </a:r>
                      <a:endParaRPr lang="zh-CN" altLang="en-US" sz="7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7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6.36%</a:t>
                      </a:r>
                      <a:endParaRPr lang="en-US" altLang="zh-CN" sz="7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7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8.40%</a:t>
                      </a:r>
                      <a:endParaRPr lang="en-US" altLang="zh-CN" sz="7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7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9.67%</a:t>
                      </a:r>
                      <a:endParaRPr lang="en-US" altLang="zh-CN" sz="7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146050">
                <a:tc>
                  <a:txBody>
                    <a:bodyPr/>
                    <a:p>
                      <a:pPr algn="ctr" fontAlgn="ctr"/>
                      <a:r>
                        <a:rPr lang="en-US" altLang="zh-CN" sz="7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8.23</a:t>
                      </a:r>
                      <a:endParaRPr lang="en-US" altLang="zh-CN" sz="7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7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宜通世纪</a:t>
                      </a:r>
                      <a:endParaRPr lang="zh-CN" altLang="en-US" sz="7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7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4.93%</a:t>
                      </a:r>
                      <a:endParaRPr lang="en-US" altLang="zh-CN" sz="7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7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3.45%</a:t>
                      </a:r>
                      <a:endParaRPr lang="en-US" altLang="zh-CN" sz="7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7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5.17%</a:t>
                      </a:r>
                      <a:endParaRPr lang="en-US" altLang="zh-CN" sz="7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145415">
                <a:tc>
                  <a:txBody>
                    <a:bodyPr/>
                    <a:p>
                      <a:pPr algn="ctr" fontAlgn="ctr"/>
                      <a:r>
                        <a:rPr lang="en-US" altLang="zh-CN" sz="7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8.23</a:t>
                      </a:r>
                      <a:endParaRPr lang="en-US" altLang="zh-CN" sz="7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7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隆华新材</a:t>
                      </a:r>
                      <a:endParaRPr lang="zh-CN" altLang="en-US" sz="7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7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3.55%</a:t>
                      </a:r>
                      <a:endParaRPr lang="en-US" altLang="zh-CN" sz="7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7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3.44%</a:t>
                      </a:r>
                      <a:endParaRPr lang="en-US" altLang="zh-CN" sz="7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7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6.22%</a:t>
                      </a:r>
                      <a:endParaRPr lang="en-US" altLang="zh-CN" sz="7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145415">
                <a:tc>
                  <a:txBody>
                    <a:bodyPr/>
                    <a:p>
                      <a:pPr algn="ctr" fontAlgn="ctr"/>
                      <a:r>
                        <a:rPr lang="en-US" altLang="zh-CN" sz="7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8.22</a:t>
                      </a:r>
                      <a:endParaRPr lang="en-US" altLang="zh-CN" sz="7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7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中信出版</a:t>
                      </a:r>
                      <a:endParaRPr lang="zh-CN" altLang="en-US" sz="7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7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5.14%</a:t>
                      </a:r>
                      <a:endParaRPr lang="en-US" altLang="zh-CN" sz="7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7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-0.36%</a:t>
                      </a:r>
                      <a:endParaRPr lang="en-US" altLang="zh-CN" sz="7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7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5.00%</a:t>
                      </a:r>
                      <a:endParaRPr lang="en-US" altLang="zh-CN" sz="7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146050">
                <a:tc>
                  <a:txBody>
                    <a:bodyPr/>
                    <a:p>
                      <a:pPr algn="ctr" fontAlgn="ctr"/>
                      <a:r>
                        <a:rPr lang="en-US" altLang="zh-CN" sz="7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8.22</a:t>
                      </a:r>
                      <a:endParaRPr lang="en-US" altLang="zh-CN" sz="7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7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国旅联合</a:t>
                      </a:r>
                      <a:endParaRPr lang="zh-CN" altLang="en-US" sz="7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7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0.00%</a:t>
                      </a:r>
                      <a:endParaRPr lang="en-US" altLang="zh-CN" sz="7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7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-2.19%</a:t>
                      </a:r>
                      <a:endParaRPr lang="en-US" altLang="zh-CN" sz="7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7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0.36%</a:t>
                      </a:r>
                      <a:endParaRPr lang="en-US" altLang="zh-CN" sz="7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145415">
                <a:tc>
                  <a:txBody>
                    <a:bodyPr/>
                    <a:p>
                      <a:pPr algn="ctr" fontAlgn="ctr"/>
                      <a:r>
                        <a:rPr lang="en-US" altLang="zh-CN" sz="7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8.22</a:t>
                      </a:r>
                      <a:endParaRPr lang="en-US" altLang="zh-CN" sz="7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7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四方精创</a:t>
                      </a:r>
                      <a:endParaRPr lang="zh-CN" altLang="en-US" sz="7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7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-6.11%</a:t>
                      </a:r>
                      <a:endParaRPr lang="en-US" altLang="zh-CN" sz="7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7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-3.89%</a:t>
                      </a:r>
                      <a:endParaRPr lang="en-US" altLang="zh-CN" sz="7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7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-0.74%</a:t>
                      </a:r>
                      <a:endParaRPr lang="en-US" altLang="zh-CN" sz="7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</a:tbl>
          </a:graphicData>
        </a:graphic>
      </p:graphicFrame>
    </p:spTree>
    <p:custDataLst>
      <p:tags r:id="rId4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2" name="圆角矩形 31"/>
          <p:cNvSpPr/>
          <p:nvPr/>
        </p:nvSpPr>
        <p:spPr>
          <a:xfrm>
            <a:off x="8698230" y="5945505"/>
            <a:ext cx="3154045" cy="621665"/>
          </a:xfrm>
          <a:prstGeom prst="roundRect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大市低吸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-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选股条件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809365" y="1028700"/>
            <a:ext cx="4573905" cy="7581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 sz="2400"/>
          </a:p>
        </p:txBody>
      </p:sp>
      <p:sp>
        <p:nvSpPr>
          <p:cNvPr id="13" name="文本框 12"/>
          <p:cNvSpPr txBox="1"/>
          <p:nvPr userDrawn="1">
            <p:custDataLst>
              <p:tags r:id="rId2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670" y="1394460"/>
            <a:ext cx="8373110" cy="436689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grpSp>
        <p:nvGrpSpPr>
          <p:cNvPr id="7" name="组合 6"/>
          <p:cNvGrpSpPr/>
          <p:nvPr/>
        </p:nvGrpSpPr>
        <p:grpSpPr>
          <a:xfrm>
            <a:off x="8685530" y="867410"/>
            <a:ext cx="3166745" cy="3061970"/>
            <a:chOff x="13678" y="1256"/>
            <a:chExt cx="4987" cy="4822"/>
          </a:xfrm>
        </p:grpSpPr>
        <p:sp>
          <p:nvSpPr>
            <p:cNvPr id="6" name="圆角矩形 5"/>
            <p:cNvSpPr/>
            <p:nvPr/>
          </p:nvSpPr>
          <p:spPr>
            <a:xfrm>
              <a:off x="13698" y="1256"/>
              <a:ext cx="4967" cy="1020"/>
            </a:xfrm>
            <a:prstGeom prst="roundRect">
              <a:avLst/>
            </a:prstGeom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13678" y="5256"/>
              <a:ext cx="4702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1400" b="1">
                  <a:solidFill>
                    <a:schemeClr val="bg1"/>
                  </a:solidFill>
                </a:rPr>
                <a:t>1.</a:t>
              </a:r>
              <a:r>
                <a:rPr lang="zh-CN" altLang="en-US" sz="1400" b="1">
                  <a:solidFill>
                    <a:schemeClr val="bg1"/>
                  </a:solidFill>
                </a:rPr>
                <a:t>上升通道（开盘价在辅助线上方，辅助线黄线高于红线）</a:t>
              </a:r>
              <a:endParaRPr lang="zh-CN" altLang="en-US" sz="14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8698230" y="1574800"/>
            <a:ext cx="3154045" cy="647700"/>
            <a:chOff x="13678" y="1893"/>
            <a:chExt cx="4967" cy="1020"/>
          </a:xfrm>
        </p:grpSpPr>
        <p:sp>
          <p:nvSpPr>
            <p:cNvPr id="9" name="圆角矩形 8"/>
            <p:cNvSpPr/>
            <p:nvPr/>
          </p:nvSpPr>
          <p:spPr>
            <a:xfrm>
              <a:off x="13678" y="1893"/>
              <a:ext cx="4967" cy="1020"/>
            </a:xfrm>
            <a:prstGeom prst="roundRect">
              <a:avLst/>
            </a:prstGeom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13762" y="2162"/>
              <a:ext cx="4702" cy="4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1400" b="1">
                  <a:solidFill>
                    <a:schemeClr val="bg1"/>
                  </a:solidFill>
                </a:rPr>
                <a:t>2.</a:t>
              </a:r>
              <a:r>
                <a:rPr lang="zh-CN" altLang="en-US" sz="1400" b="1">
                  <a:solidFill>
                    <a:schemeClr val="bg1"/>
                  </a:solidFill>
                </a:rPr>
                <a:t>回避上涨时连续一字上去的回档</a:t>
              </a:r>
              <a:endParaRPr lang="zh-CN" altLang="en-US" sz="14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8685530" y="2286635"/>
            <a:ext cx="3154045" cy="647700"/>
            <a:chOff x="13678" y="1893"/>
            <a:chExt cx="4967" cy="1020"/>
          </a:xfrm>
        </p:grpSpPr>
        <p:sp>
          <p:nvSpPr>
            <p:cNvPr id="12" name="圆角矩形 11"/>
            <p:cNvSpPr/>
            <p:nvPr/>
          </p:nvSpPr>
          <p:spPr>
            <a:xfrm>
              <a:off x="13678" y="1893"/>
              <a:ext cx="4967" cy="1020"/>
            </a:xfrm>
            <a:prstGeom prst="roundRect">
              <a:avLst/>
            </a:prstGeom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13762" y="2161"/>
              <a:ext cx="4702" cy="4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1400" b="1">
                  <a:solidFill>
                    <a:schemeClr val="bg1"/>
                  </a:solidFill>
                </a:rPr>
                <a:t>3.</a:t>
              </a:r>
              <a:r>
                <a:rPr lang="zh-CN" altLang="en-US" sz="1400" b="1">
                  <a:solidFill>
                    <a:schemeClr val="bg1"/>
                  </a:solidFill>
                </a:rPr>
                <a:t>回避</a:t>
              </a:r>
              <a:r>
                <a:rPr lang="en-US" altLang="zh-CN" sz="1400" b="1">
                  <a:solidFill>
                    <a:schemeClr val="bg1"/>
                  </a:solidFill>
                </a:rPr>
                <a:t>吊颈线隔日</a:t>
              </a:r>
              <a:r>
                <a:rPr lang="zh-CN" altLang="en-US" sz="1400" b="1">
                  <a:solidFill>
                    <a:schemeClr val="bg1"/>
                  </a:solidFill>
                </a:rPr>
                <a:t>低吸</a:t>
              </a:r>
              <a:endParaRPr lang="zh-CN" altLang="en-US" sz="14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8698230" y="2998470"/>
            <a:ext cx="3154045" cy="621665"/>
            <a:chOff x="13498" y="5056"/>
            <a:chExt cx="4967" cy="1020"/>
          </a:xfrm>
        </p:grpSpPr>
        <p:sp>
          <p:nvSpPr>
            <p:cNvPr id="16" name="圆角矩形 15"/>
            <p:cNvSpPr/>
            <p:nvPr/>
          </p:nvSpPr>
          <p:spPr>
            <a:xfrm>
              <a:off x="13498" y="5056"/>
              <a:ext cx="4967" cy="1020"/>
            </a:xfrm>
            <a:prstGeom prst="roundRect">
              <a:avLst/>
            </a:prstGeom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13582" y="5298"/>
              <a:ext cx="4702" cy="5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1400" b="1">
                  <a:solidFill>
                    <a:schemeClr val="bg1"/>
                  </a:solidFill>
                </a:rPr>
                <a:t>4. </a:t>
              </a:r>
              <a:r>
                <a:rPr lang="zh-CN" altLang="en-US" sz="1400" b="1">
                  <a:solidFill>
                    <a:schemeClr val="bg1"/>
                  </a:solidFill>
                </a:rPr>
                <a:t>回避3连板以上个股的隔日低吸</a:t>
              </a:r>
              <a:endParaRPr lang="zh-CN" altLang="en-US" sz="1400" b="1">
                <a:solidFill>
                  <a:schemeClr val="bg1"/>
                </a:solidFill>
              </a:endParaRPr>
            </a:p>
          </p:txBody>
        </p:sp>
      </p:grpSp>
      <p:sp>
        <p:nvSpPr>
          <p:cNvPr id="18" name="文本框 17"/>
          <p:cNvSpPr txBox="1"/>
          <p:nvPr/>
        </p:nvSpPr>
        <p:spPr>
          <a:xfrm>
            <a:off x="8738870" y="867410"/>
            <a:ext cx="298577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400" b="1">
                <a:solidFill>
                  <a:schemeClr val="bg1"/>
                </a:solidFill>
              </a:rPr>
              <a:t>1.</a:t>
            </a:r>
            <a:r>
              <a:rPr lang="zh-CN" altLang="en-US" sz="1400" b="1">
                <a:solidFill>
                  <a:schemeClr val="bg1"/>
                </a:solidFill>
              </a:rPr>
              <a:t>上升通道（开盘价在辅助线上方，辅助线黄线高于红线），剔除ST</a:t>
            </a:r>
            <a:endParaRPr lang="zh-CN" altLang="en-US" sz="1400" b="1">
              <a:solidFill>
                <a:schemeClr val="bg1"/>
              </a:solidFill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8698230" y="3710305"/>
            <a:ext cx="3154045" cy="621665"/>
            <a:chOff x="13498" y="5056"/>
            <a:chExt cx="4967" cy="1020"/>
          </a:xfrm>
        </p:grpSpPr>
        <p:sp>
          <p:nvSpPr>
            <p:cNvPr id="21" name="圆角矩形 20"/>
            <p:cNvSpPr/>
            <p:nvPr/>
          </p:nvSpPr>
          <p:spPr>
            <a:xfrm>
              <a:off x="13498" y="5056"/>
              <a:ext cx="4967" cy="1020"/>
            </a:xfrm>
            <a:prstGeom prst="roundRect">
              <a:avLst/>
            </a:prstGeom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13582" y="5298"/>
              <a:ext cx="4702" cy="5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1400" b="1">
                  <a:solidFill>
                    <a:schemeClr val="bg1"/>
                  </a:solidFill>
                </a:rPr>
                <a:t>5. </a:t>
              </a:r>
              <a:r>
                <a:rPr lang="zh-CN" altLang="en-US" sz="1400" b="1">
                  <a:solidFill>
                    <a:schemeClr val="bg1"/>
                  </a:solidFill>
                </a:rPr>
                <a:t>回避回档出现过一字跌停个股</a:t>
              </a:r>
              <a:endParaRPr lang="zh-CN" altLang="en-US" sz="1400" b="1">
                <a:solidFill>
                  <a:schemeClr val="bg1"/>
                </a:solidFill>
              </a:endParaRPr>
            </a:p>
          </p:txBody>
        </p:sp>
      </p:grpSp>
      <p:sp>
        <p:nvSpPr>
          <p:cNvPr id="23" name="圆角矩形 22"/>
          <p:cNvSpPr/>
          <p:nvPr/>
        </p:nvSpPr>
        <p:spPr>
          <a:xfrm>
            <a:off x="8698230" y="4494530"/>
            <a:ext cx="3154045" cy="621665"/>
          </a:xfrm>
          <a:prstGeom prst="roundRect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5" name="文本框 24"/>
          <p:cNvSpPr txBox="1"/>
          <p:nvPr/>
        </p:nvSpPr>
        <p:spPr>
          <a:xfrm>
            <a:off x="8751570" y="4522008"/>
            <a:ext cx="298577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400" b="1">
                <a:solidFill>
                  <a:schemeClr val="bg1"/>
                </a:solidFill>
              </a:rPr>
              <a:t>6. </a:t>
            </a:r>
            <a:r>
              <a:rPr lang="zh-CN" altLang="en-US" sz="1400" b="1">
                <a:solidFill>
                  <a:schemeClr val="bg1"/>
                </a:solidFill>
              </a:rPr>
              <a:t>回避跌停板隔日（创业板跌10个点的大阴线等同于跌停板）</a:t>
            </a:r>
            <a:endParaRPr lang="zh-CN" altLang="en-US" sz="1400" b="1">
              <a:solidFill>
                <a:schemeClr val="bg1"/>
              </a:solidFill>
            </a:endParaRPr>
          </a:p>
        </p:txBody>
      </p:sp>
      <p:sp>
        <p:nvSpPr>
          <p:cNvPr id="28" name="圆角矩形 27"/>
          <p:cNvSpPr/>
          <p:nvPr/>
        </p:nvSpPr>
        <p:spPr>
          <a:xfrm>
            <a:off x="8698230" y="5251450"/>
            <a:ext cx="3154045" cy="621665"/>
          </a:xfrm>
          <a:prstGeom prst="roundRect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9" name="文本框 28"/>
          <p:cNvSpPr txBox="1"/>
          <p:nvPr/>
        </p:nvSpPr>
        <p:spPr>
          <a:xfrm>
            <a:off x="8751570" y="5278928"/>
            <a:ext cx="298577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400" b="1">
                <a:solidFill>
                  <a:schemeClr val="bg1"/>
                </a:solidFill>
              </a:rPr>
              <a:t>7. </a:t>
            </a:r>
            <a:r>
              <a:rPr lang="zh-CN" altLang="en-US" sz="1400" b="1">
                <a:solidFill>
                  <a:schemeClr val="bg1"/>
                </a:solidFill>
              </a:rPr>
              <a:t>回避实体跌幅大于10%的阴线隔日的低吸</a:t>
            </a:r>
            <a:endParaRPr lang="zh-CN" altLang="en-US" sz="1400" b="1">
              <a:solidFill>
                <a:schemeClr val="bg1"/>
              </a:solidFill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8738870" y="6008543"/>
            <a:ext cx="298577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400" b="1">
                <a:solidFill>
                  <a:schemeClr val="bg1"/>
                </a:solidFill>
              </a:rPr>
              <a:t>8. </a:t>
            </a:r>
            <a:r>
              <a:rPr lang="zh-CN" altLang="en-US" sz="1400" b="1">
                <a:solidFill>
                  <a:schemeClr val="bg1"/>
                </a:solidFill>
              </a:rPr>
              <a:t>开盘的智能乖离率，低于平均股价智能乖离率+15</a:t>
            </a:r>
            <a:endParaRPr lang="zh-CN" altLang="en-US" sz="1400" b="1">
              <a:solidFill>
                <a:schemeClr val="bg1"/>
              </a:solidFill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操作策略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13" name="文本框 12"/>
          <p:cNvSpPr txBox="1"/>
          <p:nvPr userDrawn="1">
            <p:custDataLst>
              <p:tags r:id="rId2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675" y="1069975"/>
            <a:ext cx="8189595" cy="51562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文本框 2"/>
          <p:cNvSpPr txBox="1"/>
          <p:nvPr/>
        </p:nvSpPr>
        <p:spPr>
          <a:xfrm>
            <a:off x="7878445" y="2512695"/>
            <a:ext cx="4064000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b="1"/>
              <a:t>仓位：</a:t>
            </a:r>
            <a:endParaRPr lang="zh-CN" altLang="en-US" b="1"/>
          </a:p>
          <a:p>
            <a:pPr algn="ctr"/>
            <a:endParaRPr lang="zh-CN" altLang="en-US" b="1"/>
          </a:p>
          <a:p>
            <a:pPr algn="ctr"/>
            <a:r>
              <a:rPr lang="en-US" altLang="zh-CN" b="1"/>
              <a:t>1</a:t>
            </a:r>
            <a:r>
              <a:rPr lang="zh-CN" altLang="en-US" b="1"/>
              <a:t>成仓</a:t>
            </a:r>
            <a:r>
              <a:rPr lang="en-US" altLang="zh-CN" b="1"/>
              <a:t>2</a:t>
            </a:r>
            <a:r>
              <a:rPr lang="zh-CN" altLang="en-US" b="1"/>
              <a:t>只</a:t>
            </a:r>
            <a:endParaRPr lang="zh-CN" altLang="en-US" b="1"/>
          </a:p>
          <a:p>
            <a:pPr algn="ctr"/>
            <a:endParaRPr lang="zh-CN" altLang="en-US" b="1"/>
          </a:p>
          <a:p>
            <a:pPr algn="ctr"/>
            <a:r>
              <a:rPr lang="zh-CN" altLang="en-US" b="1"/>
              <a:t>或</a:t>
            </a:r>
            <a:r>
              <a:rPr lang="en-US" altLang="zh-CN" b="1"/>
              <a:t>2</a:t>
            </a:r>
            <a:r>
              <a:rPr lang="zh-CN" altLang="en-US" b="1"/>
              <a:t>成仓</a:t>
            </a:r>
            <a:r>
              <a:rPr lang="en-US" altLang="zh-CN" b="1"/>
              <a:t>1</a:t>
            </a:r>
            <a:r>
              <a:rPr lang="zh-CN" altLang="en-US" b="1"/>
              <a:t>只</a:t>
            </a:r>
            <a:endParaRPr lang="zh-CN" altLang="en-US" b="1"/>
          </a:p>
        </p:txBody>
      </p:sp>
    </p:spTree>
    <p:custDataLst>
      <p:tags r:id="rId4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809365" y="1133475"/>
            <a:ext cx="4573905" cy="7581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 sz="2400" b="1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686435" y="865505"/>
            <a:ext cx="4908550" cy="561784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4" name="图片 3"/>
          <p:cNvPicPr/>
          <p:nvPr/>
        </p:nvPicPr>
        <p:blipFill>
          <a:blip r:embed="rId3"/>
          <a:stretch>
            <a:fillRect/>
          </a:stretch>
        </p:blipFill>
        <p:spPr>
          <a:xfrm>
            <a:off x="5856605" y="1737360"/>
            <a:ext cx="5939155" cy="348424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6508115" y="5699125"/>
            <a:ext cx="463550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/>
              <a:t>个股历史涨幅不预示其未来表现，亦不代表未来收益承诺</a:t>
            </a:r>
            <a:endParaRPr lang="zh-CN" altLang="en-US" sz="1400"/>
          </a:p>
        </p:txBody>
      </p:sp>
    </p:spTree>
    <p:custDataLst>
      <p:tags r:id="rId4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809365" y="1133475"/>
            <a:ext cx="4573905" cy="7581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 sz="2400" b="1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7440" y="870585"/>
            <a:ext cx="9978390" cy="561276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2415" y="914400"/>
            <a:ext cx="5278120" cy="144653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0425" y="2610485"/>
            <a:ext cx="4102735" cy="370967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3630" y="2611120"/>
            <a:ext cx="4876165" cy="370903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3" name="文本框 12"/>
          <p:cNvSpPr txBox="1"/>
          <p:nvPr userDrawn="1">
            <p:custDataLst>
              <p:tags r:id="rId4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43600" y="914400"/>
            <a:ext cx="5769610" cy="144653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6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4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43.xml><?xml version="1.0" encoding="utf-8"?>
<p:tagLst xmlns:p="http://schemas.openxmlformats.org/presentationml/2006/main">
  <p:tag name="KSO_WM_BEAUTIFY_FLAG" val=""/>
</p:tagLst>
</file>

<file path=ppt/tags/tag44.xml><?xml version="1.0" encoding="utf-8"?>
<p:tagLst xmlns:p="http://schemas.openxmlformats.org/presentationml/2006/main">
  <p:tag name="KSO_WM_BEAUTIFY_FLAG" val=""/>
</p:tagLst>
</file>

<file path=ppt/tags/tag4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4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47.xml><?xml version="1.0" encoding="utf-8"?>
<p:tagLst xmlns:p="http://schemas.openxmlformats.org/presentationml/2006/main">
  <p:tag name="KSO_WM_BEAUTIFY_FLAG" val=""/>
</p:tagLst>
</file>

<file path=ppt/tags/tag48.xml><?xml version="1.0" encoding="utf-8"?>
<p:tagLst xmlns:p="http://schemas.openxmlformats.org/presentationml/2006/main">
  <p:tag name="KSO_WM_BEAUTIFY_FLAG" val=""/>
</p:tagLst>
</file>

<file path=ppt/tags/tag49.xml><?xml version="1.0" encoding="utf-8"?>
<p:tagLst xmlns:p="http://schemas.openxmlformats.org/presentationml/2006/main">
  <p:tag name="TABLE_ENDDRAG_ORIGIN_RECT" val="280*387"/>
  <p:tag name="TABLE_ENDDRAG_RECT" val="34*117*280*387"/>
</p:tagLst>
</file>

<file path=ppt/tags/tag5.xml><?xml version="1.0" encoding="utf-8"?>
<p:tagLst xmlns:p="http://schemas.openxmlformats.org/presentationml/2006/main">
  <p:tag name="KSO_WM_BEAUTIFY_FLAG" val=""/>
</p:tagLst>
</file>

<file path=ppt/tags/tag5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51.xml><?xml version="1.0" encoding="utf-8"?>
<p:tagLst xmlns:p="http://schemas.openxmlformats.org/presentationml/2006/main">
  <p:tag name="KSO_WM_BEAUTIFY_FLAG" val=""/>
</p:tagLst>
</file>

<file path=ppt/tags/tag52.xml><?xml version="1.0" encoding="utf-8"?>
<p:tagLst xmlns:p="http://schemas.openxmlformats.org/presentationml/2006/main">
  <p:tag name="KSO_WM_BEAUTIFY_FLAG" val=""/>
</p:tagLst>
</file>

<file path=ppt/tags/tag5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54.xml><?xml version="1.0" encoding="utf-8"?>
<p:tagLst xmlns:p="http://schemas.openxmlformats.org/presentationml/2006/main">
  <p:tag name="KSO_WM_BEAUTIFY_FLAG" val=""/>
</p:tagLst>
</file>

<file path=ppt/tags/tag55.xml><?xml version="1.0" encoding="utf-8"?>
<p:tagLst xmlns:p="http://schemas.openxmlformats.org/presentationml/2006/main">
  <p:tag name="KSO_WM_BEAUTIFY_FLAG" val=""/>
</p:tagLst>
</file>

<file path=ppt/tags/tag5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57.xml><?xml version="1.0" encoding="utf-8"?>
<p:tagLst xmlns:p="http://schemas.openxmlformats.org/presentationml/2006/main">
  <p:tag name="KSO_WM_BEAUTIFY_FLAG" val=""/>
</p:tagLst>
</file>

<file path=ppt/tags/tag5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59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61.xml><?xml version="1.0" encoding="utf-8"?>
<p:tagLst xmlns:p="http://schemas.openxmlformats.org/presentationml/2006/main">
  <p:tag name="KSO_WM_BEAUTIFY_FLAG" val=""/>
</p:tagLst>
</file>

<file path=ppt/tags/tag6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6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64.xml><?xml version="1.0" encoding="utf-8"?>
<p:tagLst xmlns:p="http://schemas.openxmlformats.org/presentationml/2006/main">
  <p:tag name="KSO_WM_BEAUTIFY_FLAG" val=""/>
</p:tagLst>
</file>

<file path=ppt/tags/tag65.xml><?xml version="1.0" encoding="utf-8"?>
<p:tagLst xmlns:p="http://schemas.openxmlformats.org/presentationml/2006/main">
  <p:tag name="KSO_WM_BEAUTIFY_FLAG" val=""/>
</p:tagLst>
</file>

<file path=ppt/tags/tag66.xml><?xml version="1.0" encoding="utf-8"?>
<p:tagLst xmlns:p="http://schemas.openxmlformats.org/presentationml/2006/main">
  <p:tag name="KSO_WM_UNIT_PLACING_PICTURE_USER_VIEWPORT" val="{&quot;height&quot;:1539,&quot;width&quot;:39003}"/>
  <p:tag name="KSO_WM_BEAUTIFY_FLAG" val=""/>
</p:tagLst>
</file>

<file path=ppt/tags/tag67.xml><?xml version="1.0" encoding="utf-8"?>
<p:tagLst xmlns:p="http://schemas.openxmlformats.org/presentationml/2006/main">
  <p:tag name="KSO_WM_BEAUTIFY_FLAG" val=""/>
</p:tagLst>
</file>

<file path=ppt/tags/tag6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69.xml><?xml version="1.0" encoding="utf-8"?>
<p:tagLst xmlns:p="http://schemas.openxmlformats.org/presentationml/2006/main">
  <p:tag name="commondata" val="eyJoZGlkIjoiOTQ1ZjcwNmNkMTFhMjA1Zjg5NzQyMTQ1MGUxYmIzMWEifQ=="/>
  <p:tag name="KSO_WPP_MARK_KEY" val="6cc4ece7-e633-44fb-a42a-42e090ec11f6"/>
  <p:tag name="COMMONDATA" val="eyJoZGlkIjoiN2FmMTg0ODVkMjQ5YWI5OWQ3MWYzZjIwZDI4YWFkN2QifQ=="/>
  <p:tag name="resource_record_key" val="{&quot;13&quot;:[4685217,4428820,4712228,4722044]}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2831</Words>
  <Application>WPS 演示</Application>
  <PresentationFormat>宽屏</PresentationFormat>
  <Paragraphs>818</Paragraphs>
  <Slides>11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24" baseType="lpstr">
      <vt:lpstr>Arial</vt:lpstr>
      <vt:lpstr>宋体</vt:lpstr>
      <vt:lpstr>Wingdings</vt:lpstr>
      <vt:lpstr>Wingdings</vt:lpstr>
      <vt:lpstr>思源黑体 CN Light</vt:lpstr>
      <vt:lpstr>黑体</vt:lpstr>
      <vt:lpstr>思源黑体 CN Medium</vt:lpstr>
      <vt:lpstr>思源黑体 CN Normal</vt:lpstr>
      <vt:lpstr>思源黑体 CN Bold</vt:lpstr>
      <vt:lpstr>微软雅黑</vt:lpstr>
      <vt:lpstr>Arial Unicode MS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>Administrator</dc:creator>
  <cp:lastModifiedBy>A陈小渊</cp:lastModifiedBy>
  <cp:revision>238</cp:revision>
  <dcterms:created xsi:type="dcterms:W3CDTF">2019-06-19T02:08:00Z</dcterms:created>
  <dcterms:modified xsi:type="dcterms:W3CDTF">2024-10-18T06:54:08Z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2052-12.1.0.18276</vt:lpwstr>
  </property>
  <property fmtid="{D5CDD505-2E9C-101B-9397-08002B2CF9AE}" pid="3" name="ICV">
    <vt:lpwstr>ABABD6D49D814675839486C9AC48253D_13</vt:lpwstr>
  </property>
</Properties>
</file>