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568" r:id="rId5"/>
    <p:sldId id="706" r:id="rId6"/>
    <p:sldId id="705" r:id="rId8"/>
    <p:sldId id="707" r:id="rId9"/>
    <p:sldId id="736" r:id="rId10"/>
    <p:sldId id="280" r:id="rId11"/>
    <p:sldId id="729" r:id="rId12"/>
    <p:sldId id="730" r:id="rId13"/>
    <p:sldId id="733" r:id="rId14"/>
    <p:sldId id="734" r:id="rId15"/>
    <p:sldId id="735" r:id="rId16"/>
    <p:sldId id="26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9.xml"/><Relationship Id="rId2" Type="http://schemas.openxmlformats.org/officeDocument/2006/relationships/image" Target="../media/image14.png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8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image" Target="../media/image9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image" Target="../media/image11.png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7031" t="238" r="29640"/>
          <a:stretch>
            <a:fillRect/>
          </a:stretch>
        </p:blipFill>
        <p:spPr>
          <a:xfrm>
            <a:off x="730885" y="857250"/>
            <a:ext cx="5736590" cy="5626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790690" y="5595620"/>
            <a:ext cx="4771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单篇</a:t>
            </a:r>
            <a:r>
              <a:rPr lang="en-US" altLang="zh-CN" sz="1600"/>
              <a:t>18.8</a:t>
            </a:r>
            <a:r>
              <a:rPr lang="zh-CN" altLang="en-US" sz="1600"/>
              <a:t>元，每周</a:t>
            </a:r>
            <a:r>
              <a:rPr lang="en-US" altLang="zh-CN" sz="1600"/>
              <a:t>5</a:t>
            </a:r>
            <a:r>
              <a:rPr lang="zh-CN" altLang="en-US" sz="1600"/>
              <a:t>篇策略，平均</a:t>
            </a:r>
            <a:r>
              <a:rPr lang="en-US" altLang="zh-CN" sz="1600"/>
              <a:t>13.42</a:t>
            </a:r>
            <a:r>
              <a:rPr lang="zh-CN" altLang="en-US" sz="1600"/>
              <a:t>元</a:t>
            </a:r>
            <a:r>
              <a:rPr lang="en-US" altLang="zh-CN" sz="1600"/>
              <a:t>/</a:t>
            </a:r>
            <a:r>
              <a:rPr lang="zh-CN" altLang="en-US" sz="1600"/>
              <a:t>天</a:t>
            </a:r>
            <a:endParaRPr lang="zh-CN" altLang="en-US" sz="1600"/>
          </a:p>
          <a:p>
            <a:endParaRPr lang="en-US" altLang="zh-CN" sz="1600"/>
          </a:p>
          <a:p>
            <a:r>
              <a:rPr lang="en-US" altLang="zh-CN" sz="1600"/>
              <a:t>10</a:t>
            </a:r>
            <a:r>
              <a:rPr lang="zh-CN" altLang="en-US" sz="1600"/>
              <a:t>月</a:t>
            </a:r>
            <a:r>
              <a:rPr lang="en-US" altLang="zh-CN" sz="1600"/>
              <a:t>23</a:t>
            </a:r>
            <a:r>
              <a:rPr lang="zh-CN" altLang="en-US" sz="1600"/>
              <a:t>日前解锁半年报尊享</a:t>
            </a:r>
            <a:r>
              <a:rPr lang="en-US" altLang="zh-CN" sz="1600" b="1">
                <a:solidFill>
                  <a:srgbClr val="FF0000"/>
                </a:solidFill>
              </a:rPr>
              <a:t>6.5</a:t>
            </a:r>
            <a:r>
              <a:rPr lang="zh-CN" altLang="en-US" sz="1600" b="1">
                <a:solidFill>
                  <a:srgbClr val="FF0000"/>
                </a:solidFill>
              </a:rPr>
              <a:t>折</a:t>
            </a:r>
            <a:r>
              <a:rPr lang="zh-CN" altLang="en-US" sz="1600"/>
              <a:t>还能</a:t>
            </a:r>
            <a:r>
              <a:rPr lang="zh-CN" altLang="en-US" sz="1600" b="1">
                <a:solidFill>
                  <a:srgbClr val="FF0000"/>
                </a:solidFill>
              </a:rPr>
              <a:t>加送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个月</a:t>
            </a:r>
            <a:r>
              <a:rPr lang="zh-CN" altLang="en-US" sz="1600"/>
              <a:t>！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3724275" y="130810"/>
            <a:ext cx="5172710" cy="573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bg1"/>
                </a:solidFill>
              </a:rPr>
              <a:t>《明日专栏》开启优惠福利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90" y="894080"/>
            <a:ext cx="3999865" cy="45123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85940" y="5240655"/>
            <a:ext cx="426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单篇</a:t>
            </a:r>
            <a:r>
              <a:rPr lang="en-US" altLang="zh-CN" sz="1600"/>
              <a:t>18.8</a:t>
            </a:r>
            <a:r>
              <a:rPr lang="zh-CN" altLang="en-US" sz="1600"/>
              <a:t>元，每周</a:t>
            </a:r>
            <a:r>
              <a:rPr lang="en-US" altLang="zh-CN" sz="1600"/>
              <a:t>5</a:t>
            </a:r>
            <a:r>
              <a:rPr lang="zh-CN" altLang="en-US" sz="1600"/>
              <a:t>篇策略，平均</a:t>
            </a:r>
            <a:r>
              <a:rPr lang="en-US" altLang="zh-CN" sz="1600"/>
              <a:t>13.42</a:t>
            </a:r>
            <a:r>
              <a:rPr lang="zh-CN" altLang="en-US" sz="1600"/>
              <a:t>元</a:t>
            </a:r>
            <a:r>
              <a:rPr lang="en-US" altLang="zh-CN" sz="1600"/>
              <a:t>/</a:t>
            </a:r>
            <a:r>
              <a:rPr lang="zh-CN" altLang="en-US" sz="1600"/>
              <a:t>天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95" y="-33020"/>
            <a:ext cx="12315825" cy="6924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85940" y="5240655"/>
            <a:ext cx="426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单篇</a:t>
            </a:r>
            <a:r>
              <a:rPr lang="en-US" altLang="zh-CN" sz="1600"/>
              <a:t>18.8</a:t>
            </a:r>
            <a:r>
              <a:rPr lang="zh-CN" altLang="en-US" sz="1600"/>
              <a:t>元，每周</a:t>
            </a:r>
            <a:r>
              <a:rPr lang="en-US" altLang="zh-CN" sz="1600"/>
              <a:t>5</a:t>
            </a:r>
            <a:r>
              <a:rPr lang="zh-CN" altLang="en-US" sz="1600"/>
              <a:t>篇策略，平均</a:t>
            </a:r>
            <a:r>
              <a:rPr lang="en-US" altLang="zh-CN" sz="1600"/>
              <a:t>13.42</a:t>
            </a:r>
            <a:r>
              <a:rPr lang="zh-CN" altLang="en-US" sz="1600"/>
              <a:t>元</a:t>
            </a:r>
            <a:r>
              <a:rPr lang="en-US" altLang="zh-CN" sz="1600"/>
              <a:t>/</a:t>
            </a:r>
            <a:r>
              <a:rPr lang="zh-CN" altLang="en-US" sz="1600"/>
              <a:t>天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95" y="-33020"/>
            <a:ext cx="12315825" cy="6924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-4445"/>
            <a:ext cx="12287250" cy="6867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85940" y="5240655"/>
            <a:ext cx="426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单篇</a:t>
            </a:r>
            <a:r>
              <a:rPr lang="en-US" altLang="zh-CN" sz="1600"/>
              <a:t>18.8</a:t>
            </a:r>
            <a:r>
              <a:rPr lang="zh-CN" altLang="en-US" sz="1600"/>
              <a:t>元，每周</a:t>
            </a:r>
            <a:r>
              <a:rPr lang="en-US" altLang="zh-CN" sz="1600"/>
              <a:t>5</a:t>
            </a:r>
            <a:r>
              <a:rPr lang="zh-CN" altLang="en-US" sz="1600"/>
              <a:t>篇策略，平均</a:t>
            </a:r>
            <a:r>
              <a:rPr lang="en-US" altLang="zh-CN" sz="1600"/>
              <a:t>13.42</a:t>
            </a:r>
            <a:r>
              <a:rPr lang="zh-CN" altLang="en-US" sz="1600"/>
              <a:t>元</a:t>
            </a:r>
            <a:r>
              <a:rPr lang="en-US" altLang="zh-CN" sz="1600"/>
              <a:t>/</a:t>
            </a:r>
            <a:r>
              <a:rPr lang="zh-CN" altLang="en-US" sz="1600"/>
              <a:t>天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95" y="-33020"/>
            <a:ext cx="12315825" cy="6924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5" y="-4445"/>
            <a:ext cx="12287250" cy="6867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545" y="-28575"/>
            <a:ext cx="12277725" cy="69151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竞价策略：大市低吸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6921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9.02-10.21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案例统计（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82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只）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395" y="861060"/>
            <a:ext cx="810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/>
              <a:t>隔日收盘卖出收益</a:t>
            </a:r>
            <a:r>
              <a:rPr lang="zh-CN" altLang="en-US" sz="1600" b="1">
                <a:solidFill>
                  <a:srgbClr val="FF0000"/>
                </a:solidFill>
              </a:rPr>
              <a:t>大于5%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28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r>
              <a:rPr lang="en-US" altLang="zh-CN" sz="1600" b="1">
                <a:solidFill>
                  <a:srgbClr val="FF0000"/>
                </a:solidFill>
              </a:rPr>
              <a:t> </a:t>
            </a:r>
            <a:r>
              <a:rPr lang="en-US" altLang="zh-CN" sz="1600"/>
              <a:t>          </a:t>
            </a:r>
            <a:r>
              <a:rPr lang="zh-CN" altLang="en-US" sz="1600"/>
              <a:t>隔日收盘卖出</a:t>
            </a:r>
            <a:r>
              <a:rPr lang="zh-CN" altLang="en-US" sz="1600" b="1">
                <a:solidFill>
                  <a:srgbClr val="00B050"/>
                </a:solidFill>
              </a:rPr>
              <a:t>亏损大于-5%</a:t>
            </a:r>
            <a:r>
              <a:rPr lang="zh-CN" altLang="en-US" sz="1600"/>
              <a:t>的：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只</a:t>
            </a:r>
            <a:endParaRPr lang="zh-CN" altLang="en-US" sz="1600" b="1">
              <a:solidFill>
                <a:srgbClr val="FF0000"/>
              </a:solidFill>
            </a:endParaRPr>
          </a:p>
          <a:p>
            <a:pPr algn="l"/>
            <a:r>
              <a:rPr lang="zh-CN" altLang="en-US" sz="1600">
                <a:solidFill>
                  <a:schemeClr val="tx1"/>
                </a:solidFill>
              </a:rPr>
              <a:t>当天实体涨幅为正的占比：</a:t>
            </a:r>
            <a:r>
              <a:rPr lang="en-US" altLang="zh-CN" sz="1600" b="1">
                <a:solidFill>
                  <a:srgbClr val="FF0000"/>
                </a:solidFill>
              </a:rPr>
              <a:t>66.67%</a:t>
            </a:r>
            <a:r>
              <a:rPr lang="en-US" altLang="zh-CN" sz="1600">
                <a:solidFill>
                  <a:schemeClr val="tx1"/>
                </a:solidFill>
              </a:rPr>
              <a:t>            </a:t>
            </a:r>
            <a:r>
              <a:rPr lang="zh-CN" altLang="en-US" sz="1600">
                <a:solidFill>
                  <a:schemeClr val="tx1"/>
                </a:solidFill>
              </a:rPr>
              <a:t>隔日收盘卖出平均收益率：</a:t>
            </a:r>
            <a:r>
              <a:rPr lang="en-US" altLang="zh-CN" sz="1600" b="1">
                <a:solidFill>
                  <a:srgbClr val="FF0000"/>
                </a:solidFill>
              </a:rPr>
              <a:t>6.37%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4210" y="972820"/>
            <a:ext cx="3164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以下为特定时间下的全部案例统计，不代表普遍现象，历史涨幅不代表未来收益。股市有风险，投资需谨慎</a:t>
            </a:r>
            <a:endParaRPr lang="zh-CN" altLang="en-US" sz="1000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522605" y="1483360"/>
          <a:ext cx="3640455" cy="4965065"/>
        </p:xfrm>
        <a:graphic>
          <a:graphicData uri="http://schemas.openxmlformats.org/drawingml/2006/table">
            <a:tbl>
              <a:tblPr/>
              <a:tblGrid>
                <a:gridCol w="1087120"/>
                <a:gridCol w="655955"/>
                <a:gridCol w="949325"/>
                <a:gridCol w="948055"/>
              </a:tblGrid>
              <a:tr h="187960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8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财富趋势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国泰君安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-1.64%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昆仑万维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同花顺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旋极信息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5.14%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14.50%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小商品城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诚益通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-0.56%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赛微电子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6.66%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岩石股份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浪潮信息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0.52%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新易盛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-1.21%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小商品城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-4.09%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0.87%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中信证券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1.15%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湖南黄金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-0.56%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中国交建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-3.08%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-2.88%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中国海油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-1.46%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-1.08%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中国银河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-1.53%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-5.26%</a:t>
                      </a:r>
                      <a:endParaRPr lang="en-US" altLang="zh-CN" sz="8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中金公司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-4.79%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-9.13%</a:t>
                      </a:r>
                      <a:endParaRPr lang="en-US" altLang="zh-CN" sz="8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中油资本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14.77%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26.29%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新易盛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4.46%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20.83%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太平洋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10.39%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指南针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18.70%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42.44%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15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香溢融通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13.45%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16.70%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351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国投资本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7.63%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13.28%</a:t>
                      </a:r>
                      <a:endParaRPr lang="en-US" altLang="zh-CN" sz="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4326890" y="1462913"/>
          <a:ext cx="3514725" cy="5003800"/>
        </p:xfrm>
        <a:graphic>
          <a:graphicData uri="http://schemas.openxmlformats.org/drawingml/2006/table">
            <a:tbl>
              <a:tblPr/>
              <a:tblGrid>
                <a:gridCol w="1104900"/>
                <a:gridCol w="667385"/>
                <a:gridCol w="964565"/>
                <a:gridCol w="963930"/>
              </a:tblGrid>
              <a:tr h="1924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12.44%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18.91%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张江高科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波导股份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1.56%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索菱股份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2.88%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3.33%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14.74%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广哈通信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东土科技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3.67%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南威软件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中海达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天茂集团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美利云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4.81%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张江高科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8.45%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中交地产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23.04%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美的集团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中交地产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6.44%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空港股份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3.13%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博彦科技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0.60%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2.16%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澳柯玛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4.71%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11.57%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2.24%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0.82%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金圆股份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天风证券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-4.26%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5.32%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天茂集团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16.98%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28.68%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外服控股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-2.12%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保变电气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16.94%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28.57%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3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哈焊华通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4"/>
            </p:custDataLst>
          </p:nvPr>
        </p:nvGraphicFramePr>
        <p:xfrm>
          <a:off x="8191500" y="1450975"/>
          <a:ext cx="3865880" cy="4568190"/>
        </p:xfrm>
        <a:graphic>
          <a:graphicData uri="http://schemas.openxmlformats.org/drawingml/2006/table">
            <a:tbl>
              <a:tblPr/>
              <a:tblGrid>
                <a:gridCol w="1154430"/>
                <a:gridCol w="697230"/>
                <a:gridCol w="1007110"/>
                <a:gridCol w="1007110"/>
              </a:tblGrid>
              <a:tr h="183515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隔日收盘收益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2D529F"/>
                    </a:solidFill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信雅达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-3.28%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-4.12%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中国银河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0.80%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天风证券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13.33%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合众思壮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-0.98%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-1.63%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47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华懋科技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13.98%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14.34%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深赛格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10.07%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21.04%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-3.47%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-2.67%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丰元股份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-4.31%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-2.99%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东峰集团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-3.19%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-2.77%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47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伟时电子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20.19%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32.23%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川发龙蟒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-0.67%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4.66%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冠石科技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-4.73%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-2.43%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锦富科技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-3.55%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47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-3.38%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-4.16%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中光学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10.75%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1.79%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-4.62%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胜利精密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2.22%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-1.11%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东方中科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3.24%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-2.17%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47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泰嘉股份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3.44%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佳云科技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0.91%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10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中央商场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4874CB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" y="4664075"/>
            <a:ext cx="4714875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/>
              <a:t>1</a:t>
            </a:r>
            <a:r>
              <a:rPr lang="zh-CN" altLang="en-US"/>
              <a:t>成仓</a:t>
            </a:r>
            <a:r>
              <a:rPr lang="en-US" altLang="zh-CN"/>
              <a:t>2</a:t>
            </a:r>
            <a:r>
              <a:rPr lang="zh-CN" altLang="en-US"/>
              <a:t>只</a:t>
            </a:r>
            <a:r>
              <a:rPr lang="en-US" altLang="zh-CN"/>
              <a:t> </a:t>
            </a:r>
            <a:r>
              <a:rPr lang="zh-CN" altLang="en-US"/>
              <a:t>或</a:t>
            </a:r>
            <a:r>
              <a:rPr lang="en-US" altLang="zh-CN"/>
              <a:t> 2</a:t>
            </a:r>
            <a:r>
              <a:rPr lang="zh-CN" altLang="en-US"/>
              <a:t>成仓</a:t>
            </a:r>
            <a:r>
              <a:rPr lang="en-US" altLang="zh-CN"/>
              <a:t>1</a:t>
            </a:r>
            <a:r>
              <a:rPr lang="zh-CN" altLang="en-US"/>
              <a:t>只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26425" y="2623185"/>
            <a:ext cx="31737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b="1"/>
              <a:t>抓大放小：</a:t>
            </a:r>
            <a:endParaRPr lang="zh-CN" b="1"/>
          </a:p>
          <a:p>
            <a:pPr algn="l"/>
            <a:endParaRPr lang="zh-CN" b="1"/>
          </a:p>
          <a:p>
            <a:pPr algn="l"/>
            <a:r>
              <a:rPr lang="zh-CN"/>
              <a:t>对日内的小波动（非重大利空），不需要太过频繁操作，</a:t>
            </a:r>
            <a:endParaRPr lang="zh-CN"/>
          </a:p>
          <a:p>
            <a:pPr algn="l"/>
            <a:r>
              <a:rPr lang="zh-CN"/>
              <a:t>坚持拿到冲高或隔日收盘</a:t>
            </a:r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" y="1170305"/>
            <a:ext cx="7290435" cy="5046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6435" y="865505"/>
            <a:ext cx="4908550" cy="5617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08115" y="5699125"/>
            <a:ext cx="4635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个股历史涨幅不预示其未来表现，亦不代表未来收益承诺</a:t>
            </a:r>
            <a:endParaRPr lang="zh-CN" altLang="en-US" sz="1400"/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5867400" y="1464310"/>
          <a:ext cx="5689600" cy="3623945"/>
        </p:xfrm>
        <a:graphic>
          <a:graphicData uri="http://schemas.openxmlformats.org/drawingml/2006/table">
            <a:tbl>
              <a:tblPr/>
              <a:tblGrid>
                <a:gridCol w="1064260"/>
                <a:gridCol w="931545"/>
                <a:gridCol w="1203325"/>
                <a:gridCol w="1222375"/>
                <a:gridCol w="1268095"/>
              </a:tblGrid>
              <a:tr h="459740"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日期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当天实体涨幅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隔日冲高收益率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隔日平均收益率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19.38%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30.46%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22.62%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神宇股份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15.00%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7.76%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-0.67%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-1.00%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京北方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-0.75%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B05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-3.22%</a:t>
                      </a:r>
                      <a:endParaRPr lang="en-US" altLang="zh-CN" sz="1100" b="1" i="0">
                        <a:solidFill>
                          <a:srgbClr val="00B05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中天精装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10.32%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16.97%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天亿马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21.70%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20.52%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14.80%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19.01%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30.94%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22.27%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19.28%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9.64%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宝塔实业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10.93%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22.04%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13.39%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岭南股份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16.42%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28.36%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20.90%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常山北明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22.43%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15.75%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84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哈焊华通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9.11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11.89%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6.87%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24320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宝丽迪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12.26%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11.48%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6.65%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051175" y="121285"/>
            <a:ext cx="699897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solidFill>
                  <a:schemeClr val="bg2"/>
                </a:solidFill>
              </a:rPr>
              <a:t>分歧龙头</a:t>
            </a:r>
            <a:r>
              <a:rPr lang="en-US" altLang="zh-CN" sz="2800" b="1">
                <a:solidFill>
                  <a:schemeClr val="bg2"/>
                </a:solidFill>
              </a:rPr>
              <a:t>-</a:t>
            </a:r>
            <a:r>
              <a:rPr lang="zh-CN" altLang="en-US" sz="2800" b="1">
                <a:solidFill>
                  <a:schemeClr val="bg2"/>
                </a:solidFill>
              </a:rPr>
              <a:t>低开反包案例回顾</a:t>
            </a:r>
            <a:endParaRPr lang="zh-CN" altLang="en-US" sz="2800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870585"/>
            <a:ext cx="9978390" cy="5612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ABLE_ENDDRAG_ORIGIN_RECT" val="286*390"/>
  <p:tag name="TABLE_ENDDRAG_RECT" val="41*116*286*390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ABLE_ENDDRAG_ORIGIN_RECT" val="304*360"/>
  <p:tag name="TABLE_ENDDRAG_RECT" val="645*113*304*360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ABLE_ENDDRAG_ORIGIN_RECT" val="447*285"/>
  <p:tag name="TABLE_ENDDRAG_RECT" val="462*115*448*285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3193</Words>
  <Application>WPS 演示</Application>
  <PresentationFormat>宽屏</PresentationFormat>
  <Paragraphs>826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239</cp:revision>
  <dcterms:created xsi:type="dcterms:W3CDTF">2019-06-19T02:08:00Z</dcterms:created>
  <dcterms:modified xsi:type="dcterms:W3CDTF">2024-10-21T06:37:06Z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930B963ED79A4AFAA9E2A83C4EE13A13_13</vt:lpwstr>
  </property>
</Properties>
</file>