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00" r:id="rId3"/>
    <p:sldId id="257" r:id="rId4"/>
    <p:sldId id="756" r:id="rId5"/>
    <p:sldId id="568" r:id="rId7"/>
    <p:sldId id="740" r:id="rId8"/>
    <p:sldId id="705" r:id="rId9"/>
    <p:sldId id="729" r:id="rId10"/>
    <p:sldId id="741" r:id="rId11"/>
    <p:sldId id="719" r:id="rId12"/>
    <p:sldId id="730" r:id="rId13"/>
    <p:sldId id="731" r:id="rId14"/>
    <p:sldId id="718" r:id="rId15"/>
    <p:sldId id="712" r:id="rId16"/>
    <p:sldId id="713" r:id="rId17"/>
    <p:sldId id="774" r:id="rId18"/>
    <p:sldId id="280" r:id="rId19"/>
    <p:sldId id="616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4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21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2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3.png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0" Type="http://schemas.openxmlformats.org/officeDocument/2006/relationships/notesSlide" Target="../notesSlides/notesSlide13.xml"/><Relationship Id="rId2" Type="http://schemas.openxmlformats.org/officeDocument/2006/relationships/image" Target="../media/image25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5.xml"/><Relationship Id="rId5" Type="http://schemas.openxmlformats.org/officeDocument/2006/relationships/image" Target="../media/image2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8.xml"/><Relationship Id="rId4" Type="http://schemas.openxmlformats.org/officeDocument/2006/relationships/image" Target="../media/image7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8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2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龙头反包③：竞价确认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97240" y="2045335"/>
            <a:ext cx="35325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 b="1">
                <a:solidFill>
                  <a:srgbClr val="FF0000"/>
                </a:solidFill>
              </a:rPr>
              <a:t>竞价金额接近或大于</a:t>
            </a:r>
            <a:r>
              <a:rPr lang="en-US" altLang="zh-CN" b="1">
                <a:solidFill>
                  <a:srgbClr val="FF0000"/>
                </a:solidFill>
              </a:rPr>
              <a:t>1000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/>
              <a:t>低开幅度最好低于</a:t>
            </a:r>
            <a:r>
              <a:rPr lang="en-US" altLang="zh-CN"/>
              <a:t>-2%</a:t>
            </a:r>
            <a:r>
              <a:rPr lang="zh-CN" altLang="en-US"/>
              <a:t>，且能低开</a:t>
            </a:r>
            <a:r>
              <a:rPr lang="zh-CN"/>
              <a:t>至趋势线和大阳线的</a:t>
            </a:r>
            <a:r>
              <a:rPr lang="zh-CN" b="1">
                <a:solidFill>
                  <a:srgbClr val="FF0000"/>
                </a:solidFill>
              </a:rPr>
              <a:t>共同支撑位附近</a:t>
            </a:r>
            <a:r>
              <a:rPr lang="zh-CN"/>
              <a:t>（创业板偏差</a:t>
            </a:r>
            <a:r>
              <a:rPr lang="en-US" altLang="zh-CN"/>
              <a:t>2-3</a:t>
            </a:r>
            <a:r>
              <a:rPr lang="zh-CN" altLang="en-US"/>
              <a:t>个点，主板偏差</a:t>
            </a:r>
            <a:r>
              <a:rPr lang="en-US" altLang="zh-CN"/>
              <a:t>1-2</a:t>
            </a:r>
            <a:r>
              <a:rPr lang="zh-CN" altLang="en-US"/>
              <a:t>个点）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能出现在</a:t>
            </a:r>
            <a:r>
              <a:rPr lang="zh-CN" altLang="en-US" b="1">
                <a:solidFill>
                  <a:srgbClr val="FF0000"/>
                </a:solidFill>
              </a:rPr>
              <a:t>竞价狙击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lang="zh-CN" altLang="en-US" b="1">
                <a:solidFill>
                  <a:srgbClr val="FF0000"/>
                </a:solidFill>
              </a:rPr>
              <a:t>涨停回马枪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主力诱空战法</a:t>
            </a:r>
            <a:r>
              <a:rPr lang="zh-CN" altLang="en-US">
                <a:solidFill>
                  <a:schemeClr val="tx1"/>
                </a:solidFill>
              </a:rPr>
              <a:t>形成叠加的</a:t>
            </a:r>
            <a:r>
              <a:rPr lang="zh-CN" altLang="en-US"/>
              <a:t>，表现会更加强势（加分项，非必需条件）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7135"/>
          <a:stretch>
            <a:fillRect/>
          </a:stretch>
        </p:blipFill>
        <p:spPr>
          <a:xfrm>
            <a:off x="447040" y="1414780"/>
            <a:ext cx="7695565" cy="4557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47040" y="555434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龙头反包③：竞价确认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40065" y="2045335"/>
            <a:ext cx="37896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en-US" altLang="zh-CN" b="1">
                <a:solidFill>
                  <a:srgbClr val="FF0000"/>
                </a:solidFill>
              </a:rPr>
              <a:t>9:25</a:t>
            </a:r>
            <a:r>
              <a:rPr lang="zh-CN" altLang="en-US" b="1">
                <a:solidFill>
                  <a:srgbClr val="FF0000"/>
                </a:solidFill>
              </a:rPr>
              <a:t>竞价金额、</a:t>
            </a:r>
            <a:r>
              <a:rPr lang="zh-CN" b="1">
                <a:solidFill>
                  <a:srgbClr val="FF0000"/>
                </a:solidFill>
              </a:rPr>
              <a:t>大额净买都大于</a:t>
            </a:r>
            <a:r>
              <a:rPr lang="en-US" altLang="zh-CN" b="1">
                <a:solidFill>
                  <a:srgbClr val="FF0000"/>
                </a:solidFill>
              </a:rPr>
              <a:t>1000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/>
              <a:t>竞价出现过小抢筹</a:t>
            </a:r>
            <a:endParaRPr lang="zh-CN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/>
              <a:t>板块前一天是流动资金翻红的调整</a:t>
            </a:r>
            <a:r>
              <a:rPr lang="en-US" altLang="zh-CN"/>
              <a:t>K</a:t>
            </a:r>
            <a:r>
              <a:rPr lang="zh-CN" altLang="en-US"/>
              <a:t>线（小阴线、上影线、十字星等）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仓位相比于普通模式要控制一下，</a:t>
            </a:r>
            <a:r>
              <a:rPr lang="en-US" altLang="zh-CN"/>
              <a:t>1-1.5</a:t>
            </a:r>
            <a:r>
              <a:rPr lang="zh-CN" altLang="en-US"/>
              <a:t>成仓左右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28000" y="12903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变式：抢筹高开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1114425"/>
            <a:ext cx="7496175" cy="2314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" y="3429000"/>
            <a:ext cx="3972560" cy="2826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435" y="3429000"/>
            <a:ext cx="3523615" cy="2826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54050" y="601027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24875" y="1663700"/>
            <a:ext cx="31076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/>
              <a:t>开盘价在支撑位（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日线、辅助线）附近，如果在支撑上方，可以直接挂单，委托价比开盘价高</a:t>
            </a:r>
            <a:r>
              <a:rPr lang="en-US" altLang="zh-CN"/>
              <a:t>1</a:t>
            </a:r>
            <a:r>
              <a:rPr lang="zh-CN" altLang="en-US"/>
              <a:t>个点左右，仓位</a:t>
            </a:r>
            <a:r>
              <a:rPr lang="en-US" altLang="zh-CN"/>
              <a:t>1-2</a:t>
            </a:r>
            <a:r>
              <a:rPr lang="zh-CN" altLang="en-US"/>
              <a:t>成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如果在支撑位下方，需要开盘秒拉过最近的支撑均线表态，</a:t>
            </a:r>
            <a:r>
              <a:rPr lang="zh-CN" altLang="en-US" b="1">
                <a:solidFill>
                  <a:srgbClr val="FF0000"/>
                </a:solidFill>
              </a:rPr>
              <a:t>委托价比突破的支撑高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个点左右，</a:t>
            </a:r>
            <a:r>
              <a:rPr lang="zh-CN" altLang="en-US" b="1">
                <a:solidFill>
                  <a:srgbClr val="FF0000"/>
                </a:solidFill>
              </a:rPr>
              <a:t>仓位</a:t>
            </a:r>
            <a:r>
              <a:rPr lang="en-US" altLang="zh-CN" b="1">
                <a:solidFill>
                  <a:srgbClr val="FF0000"/>
                </a:solidFill>
              </a:rPr>
              <a:t>1-2</a:t>
            </a:r>
            <a:r>
              <a:rPr lang="zh-CN" altLang="en-US" b="1">
                <a:solidFill>
                  <a:srgbClr val="FF0000"/>
                </a:solidFill>
              </a:rPr>
              <a:t>成</a:t>
            </a:r>
            <a:r>
              <a:rPr lang="zh-CN" altLang="en-US"/>
              <a:t>（成功</a:t>
            </a:r>
            <a:r>
              <a:rPr lang="en-US" altLang="zh-CN"/>
              <a:t>5</a:t>
            </a:r>
            <a:r>
              <a:rPr lang="zh-CN" altLang="en-US"/>
              <a:t>次以上熟悉模式后，对于看好的个股或节点可以提高到</a:t>
            </a:r>
            <a:r>
              <a:rPr lang="en-US" altLang="zh-CN"/>
              <a:t>3</a:t>
            </a:r>
            <a:r>
              <a:rPr lang="zh-CN" altLang="en-US"/>
              <a:t>成）</a:t>
            </a:r>
            <a:endParaRPr lang="zh-CN" altLang="en-US"/>
          </a:p>
          <a:p>
            <a:pPr algn="l"/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258570"/>
            <a:ext cx="4200525" cy="4503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05" y="1258570"/>
            <a:ext cx="3827780" cy="4504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46405" y="5517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1222375"/>
            <a:ext cx="9009380" cy="4942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趋势线防守，强留弱走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6710" y="2254250"/>
            <a:ext cx="2955290" cy="1682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600"/>
              <a:t>①</a:t>
            </a:r>
            <a:r>
              <a:rPr lang="zh-CN" sz="1600"/>
              <a:t>有浮盈先部分高抛</a:t>
            </a:r>
            <a:r>
              <a:rPr lang="en-US" altLang="zh-CN" sz="1600"/>
              <a:t>T</a:t>
            </a:r>
            <a:r>
              <a:rPr lang="zh-CN" altLang="en-US" sz="1600"/>
              <a:t>低成本</a:t>
            </a:r>
            <a:endParaRPr lang="zh-CN" altLang="en-US" sz="1600"/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②趋势线防守等待盘中脉冲（偏离分时均线</a:t>
            </a:r>
            <a:r>
              <a:rPr lang="en-US" altLang="zh-CN" sz="1600"/>
              <a:t>4%</a:t>
            </a:r>
            <a:r>
              <a:rPr lang="zh-CN" altLang="en-US" sz="1600"/>
              <a:t>的无量冲高），如无脉冲尽量尾盘离场</a:t>
            </a:r>
            <a:endParaRPr lang="zh-CN" altLang="en-US" sz="1600"/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③如果属于资金和趋势都强势的风口主题，可以保留</a:t>
            </a:r>
            <a:r>
              <a:rPr lang="en-US" altLang="zh-CN" sz="1600"/>
              <a:t>1/3</a:t>
            </a:r>
            <a:r>
              <a:rPr lang="zh-CN" altLang="en-US" sz="1600"/>
              <a:t>的底仓沿着</a:t>
            </a:r>
            <a:r>
              <a:rPr lang="en-US" altLang="zh-CN" sz="1600"/>
              <a:t>5</a:t>
            </a:r>
            <a:r>
              <a:rPr lang="zh-CN" altLang="en-US" sz="1600"/>
              <a:t>日线看趋势</a:t>
            </a:r>
            <a:endParaRPr lang="zh-CN" altLang="en-US" sz="16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995" y="618299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破位止损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60715" y="2632710"/>
            <a:ext cx="3642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①</a:t>
            </a:r>
            <a:r>
              <a:rPr lang="zh-CN"/>
              <a:t>走势不及预期优先考虑止损</a:t>
            </a:r>
            <a:endParaRPr lang="zh-CN"/>
          </a:p>
          <a:p>
            <a:pPr algn="l"/>
            <a:endParaRPr lang="zh-CN" altLang="en-US"/>
          </a:p>
          <a:p>
            <a:pPr algn="l"/>
            <a:r>
              <a:rPr lang="zh-CN" altLang="en-US"/>
              <a:t>②减仓后看盘中有无脉冲翻红的离场机会，如无脉冲尽量尾盘离场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" y="1264920"/>
            <a:ext cx="7922895" cy="5034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66370" y="605409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急跌处理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7910" y="2700655"/>
            <a:ext cx="36429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如果当天遭遇急跌（市场弱势或买到不符合模式的个股）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en-US" altLang="zh-CN" b="1">
                <a:solidFill>
                  <a:srgbClr val="FF0000"/>
                </a:solidFill>
              </a:rPr>
              <a:t>10</a:t>
            </a:r>
            <a:r>
              <a:rPr lang="zh-CN" altLang="en-US" b="1">
                <a:solidFill>
                  <a:srgbClr val="FF0000"/>
                </a:solidFill>
              </a:rPr>
              <a:t>日线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实体大阳线的启动位</a:t>
            </a:r>
            <a:r>
              <a:rPr lang="zh-CN" altLang="en-US"/>
              <a:t>是最后的防守底线，等待支撑位的</a:t>
            </a:r>
            <a:r>
              <a:rPr lang="en-US" altLang="zh-CN"/>
              <a:t>60</a:t>
            </a:r>
            <a:r>
              <a:rPr lang="zh-CN" altLang="en-US"/>
              <a:t>分钟反抽，如果跌破无条件止损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660" y="620903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271270"/>
            <a:ext cx="6225540" cy="4908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5" y="883285"/>
            <a:ext cx="9855835" cy="55441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1037590"/>
            <a:ext cx="9639300" cy="5422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4704715"/>
            <a:ext cx="1431290" cy="143129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-66040" y="2391410"/>
            <a:ext cx="2248535" cy="1092200"/>
            <a:chOff x="2251" y="2393"/>
            <a:chExt cx="3541" cy="1720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53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10.00%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42545" y="3623310"/>
            <a:ext cx="2139950" cy="1066165"/>
            <a:chOff x="7350" y="2393"/>
            <a:chExt cx="3370" cy="1679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13.87%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0" y="4785360"/>
            <a:ext cx="2379345" cy="1066800"/>
            <a:chOff x="12272" y="2393"/>
            <a:chExt cx="3747" cy="1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9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20.99%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015" y="120586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</p:spTree>
    <p:custDataLst>
      <p:tags r:id="rId1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882015"/>
            <a:ext cx="6958965" cy="5596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85025" y="4437380"/>
            <a:ext cx="50069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流动资金翻红的</a:t>
            </a:r>
            <a:r>
              <a:rPr lang="en-US" altLang="zh-CN"/>
              <a:t>60</a:t>
            </a:r>
            <a:r>
              <a:rPr lang="zh-CN" altLang="en-US"/>
              <a:t>分钟死叉：</a:t>
            </a:r>
            <a:endParaRPr lang="zh-CN" altLang="en-US"/>
          </a:p>
          <a:p>
            <a:r>
              <a:rPr lang="zh-CN" altLang="en-US"/>
              <a:t>回档关注竞价低吸节点，仓位</a:t>
            </a:r>
            <a:r>
              <a:rPr lang="en-US" altLang="zh-CN"/>
              <a:t>5-6</a:t>
            </a:r>
            <a:r>
              <a:rPr lang="zh-CN" altLang="en-US"/>
              <a:t>成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题材：</a:t>
            </a:r>
            <a:endParaRPr lang="zh-CN" altLang="en-US"/>
          </a:p>
          <a:p>
            <a:r>
              <a:rPr lang="zh-CN" altLang="en-US"/>
              <a:t>短线防守题材（农业、稀土、消费、金融）</a:t>
            </a:r>
            <a:endParaRPr lang="zh-CN" altLang="en-US"/>
          </a:p>
          <a:p>
            <a:r>
              <a:rPr lang="zh-CN" altLang="en-US"/>
              <a:t>风险释放后继续关注资金新高的泛科技方向（芯片、华为手机、信创）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90" y="876935"/>
            <a:ext cx="3927475" cy="35445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竞价策略：龙头反包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28000" y="154241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800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259205"/>
            <a:ext cx="7785100" cy="4782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270" y="57969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3、前一天的流动资金和主力净买额都要翻红，</a:t>
            </a:r>
            <a:r>
              <a:rPr lang="zh-CN" altLang="en-US" b="1">
                <a:solidFill>
                  <a:srgbClr val="FF0000"/>
                </a:solidFill>
              </a:rPr>
              <a:t>主力净买额大于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en-US" altLang="zh-CN" b="1">
                <a:solidFill>
                  <a:srgbClr val="FF0000"/>
                </a:solidFill>
              </a:rPr>
              <a:t>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r>
              <a:rPr lang="zh-CN" altLang="en-US"/>
              <a:t>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的倒锤头线，最好是阴线（要杀得透，不能有拉尾盘），且最好回补了高开缺口，剔除高位连板股的首根断板阴线；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，低开幅度最好低于</a:t>
            </a:r>
            <a:r>
              <a:rPr lang="en-US" altLang="zh-CN"/>
              <a:t>-2</a:t>
            </a:r>
            <a:r>
              <a:rPr lang="zh-CN" altLang="en-US"/>
              <a:t>%，开盘价距离前一天最高点的空间最好要接近或超过15%；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</a:t>
            </a:r>
            <a:r>
              <a:rPr lang="zh-CN" altLang="en-US" b="1">
                <a:solidFill>
                  <a:srgbClr val="FF0000"/>
                </a:solidFill>
              </a:rPr>
              <a:t>竞价战法为短线交易战法，如果出现-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%以上的浮亏无条件止损一半，如果出现7%以上的浮盈无条件减一半做低成本</a:t>
            </a:r>
            <a:r>
              <a:rPr lang="zh-CN" altLang="en-US"/>
              <a:t>，非连板涨停个股尽量在隔日内完成止盈止损（针对没太多时间看盘或者短线操作不熟练的朋友，如果有比较好的看盘技术和盘感，再考虑按照自身节奏灵活操作）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龙头反包①：选分歧龙头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" y="1232535"/>
            <a:ext cx="6700520" cy="4408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273175" y="5838190"/>
            <a:ext cx="9898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盘后选出猎手当天的</a:t>
            </a:r>
            <a:r>
              <a:rPr lang="zh-CN" altLang="en-US" b="1">
                <a:solidFill>
                  <a:srgbClr val="FF0000"/>
                </a:solidFill>
              </a:rPr>
              <a:t>分歧龙头（高人气、弹性大、资金强）</a:t>
            </a:r>
            <a:r>
              <a:rPr lang="zh-CN" altLang="en-US"/>
              <a:t>，添加自选后按照智能盯盘条件进行初步筛选，如果没有猎手可以直接按照同样的智能盯盘条件对沪深</a:t>
            </a:r>
            <a:r>
              <a:rPr lang="en-US" altLang="zh-CN"/>
              <a:t>A</a:t>
            </a:r>
            <a:r>
              <a:rPr lang="zh-CN" altLang="en-US"/>
              <a:t>股进行筛选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8966"/>
          <a:stretch>
            <a:fillRect/>
          </a:stretch>
        </p:blipFill>
        <p:spPr>
          <a:xfrm>
            <a:off x="6983095" y="1230630"/>
            <a:ext cx="2414270" cy="441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365" y="1232535"/>
            <a:ext cx="2521585" cy="4408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龙头反包①：选龙头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9152255" y="2649855"/>
            <a:ext cx="276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通过智能盯盘条件，对分歧龙头完成第一轮筛选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5" y="979805"/>
            <a:ext cx="8677910" cy="5269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256405" y="592772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龙头反包②：选反包图形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94270" y="172148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/>
              <a:t>选出早盘放量冲高，午后跳水杀跌至尾盘的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en-US" altLang="zh-CN" b="1">
                <a:solidFill>
                  <a:srgbClr val="FF0000"/>
                </a:solidFill>
              </a:rPr>
              <a:t>1-2</a:t>
            </a:r>
            <a:r>
              <a:rPr lang="zh-CN" altLang="en-US" b="1">
                <a:solidFill>
                  <a:srgbClr val="FF0000"/>
                </a:solidFill>
              </a:rPr>
              <a:t>天内出现过实体大阳线</a:t>
            </a:r>
            <a:r>
              <a:rPr lang="zh-CN" altLang="en-US"/>
              <a:t>，且大阳线支撑位（实体一半或启动位）能与趋势线（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日线或辅助线）形成共同短线支撑点位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 </a:t>
            </a:r>
            <a:r>
              <a:rPr lang="zh-CN" altLang="en-US" b="1">
                <a:solidFill>
                  <a:srgbClr val="FF0000"/>
                </a:solidFill>
              </a:rPr>
              <a:t>当天已经回补了高开缺口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排除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连板及以上的连板股</a:t>
            </a:r>
            <a:r>
              <a:rPr lang="zh-CN" altLang="en-US"/>
              <a:t>断板后的上影线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5" y="903605"/>
            <a:ext cx="5997575" cy="552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995045" y="618299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87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88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89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1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2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93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4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5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6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97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98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99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2825</Words>
  <Application>WPS 演示</Application>
  <PresentationFormat>宽屏</PresentationFormat>
  <Paragraphs>187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240</cp:revision>
  <dcterms:created xsi:type="dcterms:W3CDTF">2019-06-19T02:08:00Z</dcterms:created>
  <dcterms:modified xsi:type="dcterms:W3CDTF">2024-11-08T06:46:16Z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60F282E631114E60B161C51629333B4A_13</vt:lpwstr>
  </property>
</Properties>
</file>