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568" r:id="rId5"/>
    <p:sldId id="706" r:id="rId6"/>
    <p:sldId id="705" r:id="rId8"/>
    <p:sldId id="707" r:id="rId9"/>
    <p:sldId id="736" r:id="rId10"/>
    <p:sldId id="744" r:id="rId11"/>
    <p:sldId id="745" r:id="rId12"/>
    <p:sldId id="735" r:id="rId13"/>
    <p:sldId id="263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7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2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8.xml"/><Relationship Id="rId3" Type="http://schemas.openxmlformats.org/officeDocument/2006/relationships/image" Target="../media/image8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3.xml"/><Relationship Id="rId2" Type="http://schemas.openxmlformats.org/officeDocument/2006/relationships/image" Target="../media/image10.png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0" Type="http://schemas.openxmlformats.org/officeDocument/2006/relationships/notesSlide" Target="../notesSlides/notesSlide5.xml"/><Relationship Id="rId2" Type="http://schemas.openxmlformats.org/officeDocument/2006/relationships/image" Target="../media/image12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95" y="950595"/>
            <a:ext cx="4558030" cy="5532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0" y="951230"/>
            <a:ext cx="5436870" cy="5532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5730240" y="5773420"/>
            <a:ext cx="3164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以上为特定时间下的部分案例统计，不代表普遍现象，历史涨幅不代表未来收益。股市有风险，投资需谨慎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竞价策略：大市低吸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692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10.11-11.21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案例统计（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75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只）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5195" y="972820"/>
            <a:ext cx="810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/>
              <a:t>隔日收盘卖出收益</a:t>
            </a:r>
            <a:r>
              <a:rPr lang="zh-CN" altLang="en-US" sz="1600" b="1">
                <a:solidFill>
                  <a:srgbClr val="FF0000"/>
                </a:solidFill>
              </a:rPr>
              <a:t>大于5%</a:t>
            </a:r>
            <a:r>
              <a:rPr lang="zh-CN" altLang="en-US" sz="1600"/>
              <a:t>的：</a:t>
            </a:r>
            <a:r>
              <a:rPr lang="en-US" altLang="zh-CN" sz="1600" b="1">
                <a:solidFill>
                  <a:srgbClr val="FF0000"/>
                </a:solidFill>
              </a:rPr>
              <a:t>16 </a:t>
            </a:r>
            <a:r>
              <a:rPr lang="zh-CN" altLang="en-US" sz="1600" b="1">
                <a:solidFill>
                  <a:srgbClr val="FF0000"/>
                </a:solidFill>
              </a:rPr>
              <a:t>只</a:t>
            </a:r>
            <a:r>
              <a:rPr lang="en-US" altLang="zh-CN" sz="1600" b="1">
                <a:solidFill>
                  <a:srgbClr val="FF0000"/>
                </a:solidFill>
              </a:rPr>
              <a:t> </a:t>
            </a:r>
            <a:r>
              <a:rPr lang="en-US" altLang="zh-CN" sz="1600"/>
              <a:t>          </a:t>
            </a:r>
            <a:r>
              <a:rPr lang="zh-CN" altLang="en-US" sz="1600"/>
              <a:t>隔日收盘卖出</a:t>
            </a:r>
            <a:r>
              <a:rPr lang="zh-CN" altLang="en-US" sz="1600" b="1">
                <a:solidFill>
                  <a:srgbClr val="00B050"/>
                </a:solidFill>
              </a:rPr>
              <a:t>亏损大于-5%</a:t>
            </a:r>
            <a:r>
              <a:rPr lang="zh-CN" altLang="en-US" sz="1600"/>
              <a:t>的：</a:t>
            </a:r>
            <a:r>
              <a:rPr lang="en-US" altLang="zh-CN" sz="1600" b="1">
                <a:solidFill>
                  <a:srgbClr val="FF0000"/>
                </a:solidFill>
              </a:rPr>
              <a:t>5</a:t>
            </a:r>
            <a:r>
              <a:rPr lang="en-US" altLang="zh-CN" sz="1600" b="1">
                <a:solidFill>
                  <a:srgbClr val="FF0000"/>
                </a:solidFill>
              </a:rPr>
              <a:t> </a:t>
            </a:r>
            <a:r>
              <a:rPr lang="zh-CN" altLang="en-US" sz="1600" b="1">
                <a:solidFill>
                  <a:srgbClr val="FF0000"/>
                </a:solidFill>
              </a:rPr>
              <a:t>只</a:t>
            </a:r>
            <a:endParaRPr lang="zh-CN" altLang="en-US" sz="1600" b="1">
              <a:solidFill>
                <a:srgbClr val="FF0000"/>
              </a:solidFill>
            </a:endParaRPr>
          </a:p>
          <a:p>
            <a:pPr algn="l"/>
            <a:r>
              <a:rPr lang="en-US" altLang="zh-CN" sz="1600">
                <a:solidFill>
                  <a:schemeClr val="tx1"/>
                </a:solidFill>
              </a:rPr>
              <a:t>  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84210" y="972820"/>
            <a:ext cx="3164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以下为特定时间下的全部案例统计，不代表普遍现象，历史涨幅不代表未来收益。股市有风险，投资需谨慎</a:t>
            </a:r>
            <a:endParaRPr lang="zh-CN" altLang="en-US" sz="1000"/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361315" y="1456055"/>
          <a:ext cx="4011295" cy="4646295"/>
        </p:xfrm>
        <a:graphic>
          <a:graphicData uri="http://schemas.openxmlformats.org/drawingml/2006/table">
            <a:tbl>
              <a:tblPr/>
              <a:tblGrid>
                <a:gridCol w="587375"/>
                <a:gridCol w="1630045"/>
                <a:gridCol w="734060"/>
                <a:gridCol w="1059815"/>
              </a:tblGrid>
              <a:tr h="21717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隔日收盘收益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江特电机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深城交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3.05%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-0.70%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交运股份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8.42%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-2.11%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中储股份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7.73%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物产中大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中国联通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-2.84%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-2.84%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上汽集团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13.27%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江淮汽车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-5.35%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-6.51%</a:t>
                      </a:r>
                      <a:endParaRPr lang="en-US" altLang="zh-CN" sz="11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中国联通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2.82%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9.21%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天华新能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-5.55%</a:t>
                      </a:r>
                      <a:endParaRPr lang="en-US" altLang="zh-CN" sz="11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中微公司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-2.08%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中芯国际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-1.45%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-3.37%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寒武纪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赛力斯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中信证券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3.96%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飞乐音响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上海机电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3.87%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-0.79%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农发种业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-0.80%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中北通信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9.31%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通威股份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华泰证券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3.66%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恒生电子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9.76%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华友钴业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新余国科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-1.94%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-6.39%</a:t>
                      </a:r>
                      <a:endParaRPr lang="en-US" altLang="zh-CN" sz="11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永辉超市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-2.67%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4501515" y="1451610"/>
          <a:ext cx="3782695" cy="4650740"/>
        </p:xfrm>
        <a:graphic>
          <a:graphicData uri="http://schemas.openxmlformats.org/drawingml/2006/table">
            <a:tbl>
              <a:tblPr/>
              <a:tblGrid>
                <a:gridCol w="553720"/>
                <a:gridCol w="1537335"/>
                <a:gridCol w="692150"/>
                <a:gridCol w="999490"/>
              </a:tblGrid>
              <a:tr h="22161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隔日收盘收益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盛和资源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12.92%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13.33%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中国稀土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14.01%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三六零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6.81%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罗博特科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-2.28%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紫光股份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-3.97%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浙江鼎力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-0.49%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正海磁材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4.90%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25.90%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天孚通信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-2.27%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特变电工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闻泰科技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-0.88%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6.70%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洪都航空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-2.38%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祥龙电业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-3.66%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广济药业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5.87%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罗博特科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4.59%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宋城演艺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-0.10%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吉视传媒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模塑科技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3.64%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中油资本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3.70%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盐湖股份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-1.31%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-2.41%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-2.41%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寒武纪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4.73%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3.91%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神州泰岳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-3.33%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洪都航空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6.43%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-3.18%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中芯国际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-0.78%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5"/>
            </p:custDataLst>
          </p:nvPr>
        </p:nvGraphicFramePr>
        <p:xfrm>
          <a:off x="8476615" y="1456055"/>
          <a:ext cx="3602355" cy="4646295"/>
        </p:xfrm>
        <a:graphic>
          <a:graphicData uri="http://schemas.openxmlformats.org/drawingml/2006/table">
            <a:tbl>
              <a:tblPr/>
              <a:tblGrid>
                <a:gridCol w="527685"/>
                <a:gridCol w="1463675"/>
                <a:gridCol w="659130"/>
                <a:gridCol w="951865"/>
              </a:tblGrid>
              <a:tr h="21717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隔日收盘收益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海光信息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-2.33%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张江高科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-3.88%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寒武纪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-2.10%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-2.56%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海通证券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-0.83%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中科曙光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-0.98%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财富趋势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-0.46%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国泰君安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-1.79%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-2.46%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昆仑万维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6.67%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同花顺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-0.14%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旋极信息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22.96%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小商品城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7.71%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诚益通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-3.06%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-0.56%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赛微电子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-0.81%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岩石股份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3.35%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浪潮信息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新易盛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-1.88%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-1.21%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小商品城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-4.00%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中油资本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-3.00%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中信证券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中国交建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-3.08%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-2.88%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中国海油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-1.46%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-1.09%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中金公司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-4.79%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-9.13%</a:t>
                      </a:r>
                      <a:endParaRPr lang="en-US" altLang="zh-CN" sz="11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中国银河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-5.26%</a:t>
                      </a:r>
                      <a:endParaRPr lang="en-US" altLang="zh-CN" sz="11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中油资本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14.77%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26.29%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94460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上升通道（开盘价在辅助线上方，辅助线黄线高于红线），剔除ST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" y="4664075"/>
            <a:ext cx="4714875" cy="1097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069975"/>
            <a:ext cx="818959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716010" y="2413635"/>
            <a:ext cx="31737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仓位：</a:t>
            </a:r>
            <a:endParaRPr lang="zh-CN" altLang="en-US" b="1"/>
          </a:p>
          <a:p>
            <a:pPr algn="l"/>
            <a:r>
              <a:rPr lang="en-US" altLang="zh-CN"/>
              <a:t>1</a:t>
            </a:r>
            <a:r>
              <a:rPr lang="zh-CN" altLang="en-US"/>
              <a:t>成仓</a:t>
            </a:r>
            <a:r>
              <a:rPr lang="en-US" altLang="zh-CN"/>
              <a:t>2</a:t>
            </a:r>
            <a:r>
              <a:rPr lang="zh-CN" altLang="en-US"/>
              <a:t>只</a:t>
            </a:r>
            <a:r>
              <a:rPr lang="en-US" altLang="zh-CN"/>
              <a:t> </a:t>
            </a:r>
            <a:r>
              <a:rPr lang="zh-CN" altLang="en-US"/>
              <a:t>或</a:t>
            </a:r>
            <a:r>
              <a:rPr lang="en-US" altLang="zh-CN"/>
              <a:t> 2</a:t>
            </a:r>
            <a:r>
              <a:rPr lang="zh-CN" altLang="en-US"/>
              <a:t>成仓</a:t>
            </a:r>
            <a:r>
              <a:rPr lang="en-US" altLang="zh-CN"/>
              <a:t>1</a:t>
            </a:r>
            <a:r>
              <a:rPr lang="zh-CN" altLang="en-US"/>
              <a:t>只</a:t>
            </a:r>
            <a:endParaRPr lang="zh-CN" altLang="en-US"/>
          </a:p>
          <a:p>
            <a:pPr algn="l"/>
            <a:r>
              <a:rPr lang="zh-CN" altLang="en-US"/>
              <a:t>（死叉期间仓位适当减一点）</a:t>
            </a:r>
            <a:endParaRPr lang="zh-CN" altLang="en-US" b="1"/>
          </a:p>
          <a:p>
            <a:pPr algn="l"/>
            <a:endParaRPr lang="zh-CN" altLang="en-US" b="1"/>
          </a:p>
          <a:p>
            <a:pPr algn="l"/>
            <a:r>
              <a:rPr lang="zh-CN" altLang="en-US" b="1"/>
              <a:t>操作模式：</a:t>
            </a:r>
            <a:endParaRPr lang="zh-CN" altLang="en-US" b="1"/>
          </a:p>
          <a:p>
            <a:pPr algn="l"/>
            <a:r>
              <a:rPr lang="zh-CN" altLang="en-US"/>
              <a:t>开盘进场（挂单比开盘价高五档左右），拿到隔日收盘离场</a:t>
            </a:r>
            <a:endParaRPr lang="zh-CN" altLang="en-US"/>
          </a:p>
          <a:p>
            <a:pPr algn="l"/>
            <a:r>
              <a:rPr lang="zh-CN" altLang="en-US"/>
              <a:t>，盘中如果有大幅冲高，浮盈接近</a:t>
            </a:r>
            <a:r>
              <a:rPr lang="en-US" altLang="zh-CN"/>
              <a:t>10%</a:t>
            </a:r>
            <a:r>
              <a:rPr lang="zh-CN" altLang="en-US"/>
              <a:t>也可以直接高抛落袋为安</a:t>
            </a:r>
            <a:endParaRPr lang="zh-CN" altLang="en-US" b="1"/>
          </a:p>
          <a:p>
            <a:pPr algn="l"/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6425" y="2623185"/>
            <a:ext cx="31737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b="1"/>
              <a:t>抓大放小：</a:t>
            </a:r>
            <a:endParaRPr lang="zh-CN" b="1"/>
          </a:p>
          <a:p>
            <a:pPr algn="l"/>
            <a:endParaRPr lang="zh-CN" b="1"/>
          </a:p>
          <a:p>
            <a:pPr algn="l"/>
            <a:r>
              <a:rPr lang="zh-CN"/>
              <a:t>对日内的小波动（非重大利空），不需要太过频繁操作，</a:t>
            </a:r>
            <a:endParaRPr lang="zh-CN"/>
          </a:p>
          <a:p>
            <a:pPr algn="l"/>
            <a:r>
              <a:rPr lang="zh-CN"/>
              <a:t>坚持拿到冲高或隔日收盘</a:t>
            </a:r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" y="1170305"/>
            <a:ext cx="7290435" cy="5046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70" y="954405"/>
            <a:ext cx="9726930" cy="5471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1595" y="1118235"/>
            <a:ext cx="9372600" cy="52184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05" y="4793615"/>
            <a:ext cx="1317625" cy="131762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-66040" y="2391410"/>
            <a:ext cx="2248535" cy="1092200"/>
            <a:chOff x="2251" y="2393"/>
            <a:chExt cx="3541" cy="1720"/>
          </a:xfrm>
        </p:grpSpPr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2251" y="2393"/>
              <a:ext cx="3541" cy="920"/>
              <a:chOff x="2251" y="2393"/>
              <a:chExt cx="3541" cy="920"/>
            </a:xfrm>
          </p:grpSpPr>
          <p:sp>
            <p:nvSpPr>
              <p:cNvPr id="3" name="圆角矩形 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2544" y="319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251" y="2393"/>
                <a:ext cx="35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/>
                  <a:t>平均</a:t>
                </a:r>
                <a:r>
                  <a:t>3日最高涨幅</a:t>
                </a:r>
              </a:p>
            </p:txBody>
          </p:sp>
        </p:grp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2681" y="353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10.00%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9"/>
            </p:custDataLst>
          </p:nvPr>
        </p:nvGrpSpPr>
        <p:grpSpPr>
          <a:xfrm>
            <a:off x="42545" y="3623310"/>
            <a:ext cx="2139950" cy="1066165"/>
            <a:chOff x="7350" y="2393"/>
            <a:chExt cx="3370" cy="1679"/>
          </a:xfrm>
        </p:grpSpPr>
        <p:grpSp>
          <p:nvGrpSpPr>
            <p:cNvPr id="7" name="组合 6"/>
            <p:cNvGrpSpPr/>
            <p:nvPr>
              <p:custDataLst>
                <p:tags r:id="rId10"/>
              </p:custDataLst>
            </p:nvPr>
          </p:nvGrpSpPr>
          <p:grpSpPr>
            <a:xfrm>
              <a:off x="7350" y="2393"/>
              <a:ext cx="3370" cy="845"/>
              <a:chOff x="2129" y="2393"/>
              <a:chExt cx="3370" cy="845"/>
            </a:xfrm>
          </p:grpSpPr>
          <p:sp>
            <p:nvSpPr>
              <p:cNvPr id="8" name="圆角矩形 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2251" y="3118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29" y="2393"/>
                <a:ext cx="337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5</a:t>
                </a:r>
                <a:r>
                  <a:t>日最高涨幅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7609" y="3492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13.87%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0" y="4785360"/>
            <a:ext cx="2379345" cy="1066800"/>
            <a:chOff x="12272" y="2393"/>
            <a:chExt cx="3747" cy="168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272" y="2393"/>
              <a:ext cx="3747" cy="880"/>
              <a:chOff x="2062" y="2393"/>
              <a:chExt cx="3747" cy="880"/>
            </a:xfrm>
          </p:grpSpPr>
          <p:sp>
            <p:nvSpPr>
              <p:cNvPr id="12" name="圆角矩形 11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2251" y="315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62" y="2393"/>
                <a:ext cx="3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10</a:t>
                </a:r>
                <a:r>
                  <a:t>日最高涨幅</a:t>
                </a: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12598" y="349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20.99%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015" y="1205865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栏目</a:t>
            </a:r>
            <a:r>
              <a:rPr lang="en-US" altLang="zh-CN" sz="2400" b="1">
                <a:solidFill>
                  <a:srgbClr val="FF0000"/>
                </a:solidFill>
              </a:rPr>
              <a:t>10</a:t>
            </a:r>
            <a:r>
              <a:rPr lang="zh-CN" altLang="en-US" sz="2400" b="1">
                <a:solidFill>
                  <a:srgbClr val="FF0000"/>
                </a:solidFill>
              </a:rPr>
              <a:t>月入选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个股市场表现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80" y="5947410"/>
            <a:ext cx="2241550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/>
              <a:t>数据来源：经传多赢股票，以上为特定条件、区间下的数据统计，历史数据仅供参考，不代表未来收益承诺</a:t>
            </a:r>
            <a:endParaRPr lang="zh-CN" altLang="en-US" sz="1000"/>
          </a:p>
        </p:txBody>
      </p:sp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ABLE_ENDDRAG_ORIGIN_RECT" val="315*357"/>
  <p:tag name="TABLE_ENDDRAG_RECT" val="28*122*315*357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ABLE_ENDDRAG_ORIGIN_RECT" val="297*364"/>
  <p:tag name="TABLE_ENDDRAG_RECT" val="361*122*297*364"/>
</p:tagLst>
</file>

<file path=ppt/tags/tag51.xml><?xml version="1.0" encoding="utf-8"?>
<p:tagLst xmlns:p="http://schemas.openxmlformats.org/presentationml/2006/main">
  <p:tag name="TABLE_ENDDRAG_ORIGIN_RECT" val="283*357"/>
  <p:tag name="TABLE_ENDDRAG_RECT" val="667*122*283*357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66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67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68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69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71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72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73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74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75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76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77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78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2787</Words>
  <Application>WPS 演示</Application>
  <PresentationFormat>宽屏</PresentationFormat>
  <Paragraphs>715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240</cp:revision>
  <dcterms:created xsi:type="dcterms:W3CDTF">2019-06-19T02:08:00Z</dcterms:created>
  <dcterms:modified xsi:type="dcterms:W3CDTF">2024-11-22T06:40:44Z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E0AF095D1BAB43F1AAE5E036F55EAA65_13</vt:lpwstr>
  </property>
</Properties>
</file>