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568" r:id="rId5"/>
    <p:sldId id="740" r:id="rId6"/>
    <p:sldId id="705" r:id="rId8"/>
    <p:sldId id="811" r:id="rId9"/>
    <p:sldId id="804" r:id="rId10"/>
    <p:sldId id="828" r:id="rId11"/>
    <p:sldId id="791" r:id="rId12"/>
    <p:sldId id="803" r:id="rId13"/>
    <p:sldId id="741" r:id="rId14"/>
    <p:sldId id="812" r:id="rId15"/>
    <p:sldId id="813" r:id="rId16"/>
    <p:sldId id="814" r:id="rId17"/>
    <p:sldId id="263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15E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4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98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6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0.xml"/><Relationship Id="rId3" Type="http://schemas.openxmlformats.org/officeDocument/2006/relationships/image" Target="../media/image14.png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72.xml"/><Relationship Id="rId2" Type="http://schemas.openxmlformats.org/officeDocument/2006/relationships/image" Target="../media/image15.png"/><Relationship Id="rId1" Type="http://schemas.openxmlformats.org/officeDocument/2006/relationships/tags" Target="../tags/tag71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0" Type="http://schemas.openxmlformats.org/officeDocument/2006/relationships/notesSlide" Target="../notesSlides/notesSlide9.xml"/><Relationship Id="rId2" Type="http://schemas.openxmlformats.org/officeDocument/2006/relationships/image" Target="../media/image17.png"/><Relationship Id="rId19" Type="http://schemas.openxmlformats.org/officeDocument/2006/relationships/slideLayout" Target="../slideLayouts/slideLayout3.xml"/><Relationship Id="rId18" Type="http://schemas.openxmlformats.org/officeDocument/2006/relationships/tags" Target="../tags/tag88.xml"/><Relationship Id="rId17" Type="http://schemas.openxmlformats.org/officeDocument/2006/relationships/tags" Target="../tags/tag87.xml"/><Relationship Id="rId16" Type="http://schemas.openxmlformats.org/officeDocument/2006/relationships/tags" Target="../tags/tag86.xml"/><Relationship Id="rId15" Type="http://schemas.openxmlformats.org/officeDocument/2006/relationships/tags" Target="../tags/tag85.xml"/><Relationship Id="rId14" Type="http://schemas.openxmlformats.org/officeDocument/2006/relationships/tags" Target="../tags/tag84.xml"/><Relationship Id="rId13" Type="http://schemas.openxmlformats.org/officeDocument/2006/relationships/tags" Target="../tags/tag83.xml"/><Relationship Id="rId12" Type="http://schemas.openxmlformats.org/officeDocument/2006/relationships/tags" Target="../tags/tag82.xml"/><Relationship Id="rId11" Type="http://schemas.openxmlformats.org/officeDocument/2006/relationships/tags" Target="../tags/tag81.xml"/><Relationship Id="rId10" Type="http://schemas.openxmlformats.org/officeDocument/2006/relationships/tags" Target="../tags/tag80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image" Target="../media/image18.png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7.xml"/><Relationship Id="rId5" Type="http://schemas.openxmlformats.org/officeDocument/2006/relationships/image" Target="../media/image2.png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image" Target="../media/image6.png"/><Relationship Id="rId1" Type="http://schemas.openxmlformats.org/officeDocument/2006/relationships/tags" Target="../tags/tag4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8.xml"/><Relationship Id="rId3" Type="http://schemas.openxmlformats.org/officeDocument/2006/relationships/image" Target="../media/image8.png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买点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543925" y="1052830"/>
            <a:ext cx="3107690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/>
              <a:t>开盘价在支撑位（</a:t>
            </a:r>
            <a:r>
              <a:rPr lang="en-US" altLang="zh-CN"/>
              <a:t>5</a:t>
            </a:r>
            <a:r>
              <a:rPr lang="zh-CN" altLang="en-US"/>
              <a:t>日线、</a:t>
            </a:r>
            <a:r>
              <a:rPr lang="en-US" altLang="zh-CN"/>
              <a:t>10</a:t>
            </a:r>
            <a:r>
              <a:rPr lang="zh-CN" altLang="en-US"/>
              <a:t>日线、辅助线）附近，如果在支撑上方，可以直接挂单，委托价比开盘价高</a:t>
            </a:r>
            <a:r>
              <a:rPr lang="en-US" altLang="zh-CN"/>
              <a:t>1</a:t>
            </a:r>
            <a:r>
              <a:rPr lang="zh-CN" altLang="en-US"/>
              <a:t>个点左右，仓位</a:t>
            </a:r>
            <a:r>
              <a:rPr lang="en-US" altLang="zh-CN"/>
              <a:t>1-2</a:t>
            </a:r>
            <a:r>
              <a:rPr lang="zh-CN" altLang="en-US"/>
              <a:t>成</a:t>
            </a:r>
            <a:endParaRPr lang="zh-CN" altLang="en-US"/>
          </a:p>
          <a:p>
            <a:pPr algn="l"/>
            <a:endParaRPr lang="zh-CN" altLang="en-US"/>
          </a:p>
          <a:p>
            <a:pPr algn="l"/>
            <a:r>
              <a:rPr lang="zh-CN" altLang="en-US"/>
              <a:t>如果在支撑位下方，需要开盘秒拉过最近的支撑均线表态，</a:t>
            </a:r>
            <a:r>
              <a:rPr lang="zh-CN" altLang="en-US" b="1">
                <a:solidFill>
                  <a:srgbClr val="FF0000"/>
                </a:solidFill>
              </a:rPr>
              <a:t>委托价比突破的支撑高</a:t>
            </a:r>
            <a:r>
              <a:rPr lang="en-US" altLang="zh-CN" b="1">
                <a:solidFill>
                  <a:srgbClr val="FF0000"/>
                </a:solidFill>
              </a:rPr>
              <a:t>1</a:t>
            </a:r>
            <a:r>
              <a:rPr lang="zh-CN" altLang="en-US" b="1">
                <a:solidFill>
                  <a:srgbClr val="FF0000"/>
                </a:solidFill>
              </a:rPr>
              <a:t>个点左右，</a:t>
            </a:r>
            <a:r>
              <a:rPr lang="zh-CN" altLang="en-US" b="1">
                <a:solidFill>
                  <a:srgbClr val="FF0000"/>
                </a:solidFill>
              </a:rPr>
              <a:t>仓位</a:t>
            </a:r>
            <a:r>
              <a:rPr lang="en-US" altLang="zh-CN" b="1">
                <a:solidFill>
                  <a:srgbClr val="FF0000"/>
                </a:solidFill>
              </a:rPr>
              <a:t>1-2</a:t>
            </a:r>
            <a:r>
              <a:rPr lang="zh-CN" altLang="en-US" b="1">
                <a:solidFill>
                  <a:srgbClr val="FF0000"/>
                </a:solidFill>
              </a:rPr>
              <a:t>成</a:t>
            </a:r>
            <a:r>
              <a:rPr lang="zh-CN" altLang="en-US"/>
              <a:t>（成功</a:t>
            </a:r>
            <a:r>
              <a:rPr lang="en-US" altLang="zh-CN"/>
              <a:t>5</a:t>
            </a:r>
            <a:r>
              <a:rPr lang="zh-CN" altLang="en-US"/>
              <a:t>次以上熟悉模式后，对于看好的个股或节点可以提高到</a:t>
            </a:r>
            <a:r>
              <a:rPr lang="en-US" altLang="zh-CN"/>
              <a:t>3</a:t>
            </a:r>
            <a:r>
              <a:rPr lang="zh-CN" altLang="en-US"/>
              <a:t>成）</a:t>
            </a:r>
            <a:endParaRPr lang="zh-CN" altLang="en-US"/>
          </a:p>
          <a:p>
            <a:pPr algn="l"/>
            <a:endParaRPr lang="zh-CN" altLang="en-US"/>
          </a:p>
          <a:p>
            <a:pPr algn="l"/>
            <a:r>
              <a:rPr lang="zh-CN" altLang="en-US" b="1">
                <a:solidFill>
                  <a:srgbClr val="FF0000"/>
                </a:solidFill>
              </a:rPr>
              <a:t>如果没低开到支撑位（抢修复）</a:t>
            </a:r>
            <a:r>
              <a:rPr lang="zh-CN" altLang="en-US"/>
              <a:t>：①</a:t>
            </a:r>
            <a:r>
              <a:rPr lang="en-US" altLang="zh-CN"/>
              <a:t>L2</a:t>
            </a:r>
            <a:r>
              <a:rPr lang="zh-CN" altLang="en-US"/>
              <a:t>大额净买大于</a:t>
            </a:r>
            <a:r>
              <a:rPr lang="en-US" altLang="zh-CN"/>
              <a:t>1000</a:t>
            </a:r>
            <a:r>
              <a:rPr lang="zh-CN" altLang="en-US"/>
              <a:t>万可以</a:t>
            </a:r>
            <a:r>
              <a:rPr lang="zh-CN"/>
              <a:t>控制仓位</a:t>
            </a:r>
            <a:r>
              <a:rPr lang="zh-CN" altLang="en-US"/>
              <a:t>尝试；</a:t>
            </a:r>
            <a:endParaRPr lang="zh-CN" altLang="en-US"/>
          </a:p>
          <a:p>
            <a:pPr algn="l"/>
            <a:r>
              <a:rPr lang="zh-CN" altLang="en-US"/>
              <a:t>②开盘小跳水下探支撑位可以控制仓位低吸</a:t>
            </a:r>
            <a:endParaRPr lang="zh-CN" altLang="en-US"/>
          </a:p>
          <a:p>
            <a:pPr algn="l"/>
            <a:endParaRPr lang="zh-CN" altLang="en-US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95" y="807720"/>
            <a:ext cx="4200525" cy="45034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405" y="807720"/>
            <a:ext cx="3827780" cy="45040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375920" y="5807075"/>
            <a:ext cx="134112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个股只作为案例教学展示，不构成任何买卖或指导建议</a:t>
            </a:r>
            <a:endParaRPr lang="zh-CN" altLang="en-US" sz="10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2780" y="5440045"/>
            <a:ext cx="6415405" cy="10045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卖点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3505" y="6186805"/>
            <a:ext cx="40640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个股只作为案例教学展示，不构成任何买卖或指导建议</a:t>
            </a:r>
            <a:endParaRPr lang="zh-CN" altLang="en-US" sz="10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05" y="1047750"/>
            <a:ext cx="11984990" cy="508698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790" y="865505"/>
            <a:ext cx="9893935" cy="55657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4730" y="843915"/>
            <a:ext cx="9828530" cy="55289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175" y="4224655"/>
            <a:ext cx="1162050" cy="1162050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-66040" y="658241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grpSp>
        <p:nvGrpSpPr>
          <p:cNvPr id="21" name="组合 20"/>
          <p:cNvGrpSpPr/>
          <p:nvPr>
            <p:custDataLst>
              <p:tags r:id="rId4"/>
            </p:custDataLst>
          </p:nvPr>
        </p:nvGrpSpPr>
        <p:grpSpPr>
          <a:xfrm>
            <a:off x="-66040" y="2294890"/>
            <a:ext cx="2248535" cy="1341755"/>
            <a:chOff x="2251" y="2393"/>
            <a:chExt cx="3541" cy="2113"/>
          </a:xfrm>
        </p:grpSpPr>
        <p:grpSp>
          <p:nvGrpSpPr>
            <p:cNvPr id="6" name="组合 5"/>
            <p:cNvGrpSpPr/>
            <p:nvPr>
              <p:custDataLst>
                <p:tags r:id="rId5"/>
              </p:custDataLst>
            </p:nvPr>
          </p:nvGrpSpPr>
          <p:grpSpPr>
            <a:xfrm>
              <a:off x="2251" y="2393"/>
              <a:ext cx="3541" cy="920"/>
              <a:chOff x="2251" y="2393"/>
              <a:chExt cx="3541" cy="920"/>
            </a:xfrm>
          </p:grpSpPr>
          <p:sp>
            <p:nvSpPr>
              <p:cNvPr id="3" name="圆角矩形 2"/>
              <p:cNvSpPr/>
              <p:nvPr>
                <p:custDataLst>
                  <p:tags r:id="rId6"/>
                </p:custDataLst>
              </p:nvPr>
            </p:nvSpPr>
            <p:spPr>
              <a:xfrm flipV="1">
                <a:off x="2544" y="3193"/>
                <a:ext cx="2913" cy="120"/>
              </a:xfrm>
              <a:prstGeom prst="roundRect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" name="文本框 4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2251" y="2393"/>
                <a:ext cx="3541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/>
                  <a:t>平均</a:t>
                </a:r>
                <a:r>
                  <a:t>3日最高涨幅</a:t>
                </a:r>
              </a:p>
            </p:txBody>
          </p:sp>
        </p:grpSp>
        <p:sp>
          <p:nvSpPr>
            <p:cNvPr id="17" name="文本框 16"/>
            <p:cNvSpPr txBox="1"/>
            <p:nvPr>
              <p:custDataLst>
                <p:tags r:id="rId8"/>
              </p:custDataLst>
            </p:nvPr>
          </p:nvSpPr>
          <p:spPr>
            <a:xfrm>
              <a:off x="2681" y="3490"/>
              <a:ext cx="260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b="1">
                  <a:solidFill>
                    <a:srgbClr val="FF0000"/>
                  </a:solidFill>
                </a:rPr>
                <a:t>9.71%</a:t>
              </a:r>
              <a:endParaRPr lang="en-US" altLang="zh-CN" b="1">
                <a:solidFill>
                  <a:srgbClr val="FF0000"/>
                </a:solidFill>
              </a:endParaRPr>
            </a:p>
            <a:p>
              <a:pPr algn="ctr"/>
              <a:endParaRPr lang="en-US" altLang="zh-CN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组合 19"/>
          <p:cNvGrpSpPr/>
          <p:nvPr>
            <p:custDataLst>
              <p:tags r:id="rId9"/>
            </p:custDataLst>
          </p:nvPr>
        </p:nvGrpSpPr>
        <p:grpSpPr>
          <a:xfrm>
            <a:off x="42545" y="3526790"/>
            <a:ext cx="2139950" cy="1343025"/>
            <a:chOff x="7350" y="2393"/>
            <a:chExt cx="3370" cy="2115"/>
          </a:xfrm>
        </p:grpSpPr>
        <p:grpSp>
          <p:nvGrpSpPr>
            <p:cNvPr id="7" name="组合 6"/>
            <p:cNvGrpSpPr/>
            <p:nvPr>
              <p:custDataLst>
                <p:tags r:id="rId10"/>
              </p:custDataLst>
            </p:nvPr>
          </p:nvGrpSpPr>
          <p:grpSpPr>
            <a:xfrm>
              <a:off x="7350" y="2393"/>
              <a:ext cx="3370" cy="845"/>
              <a:chOff x="2129" y="2393"/>
              <a:chExt cx="3370" cy="845"/>
            </a:xfrm>
          </p:grpSpPr>
          <p:sp>
            <p:nvSpPr>
              <p:cNvPr id="8" name="圆角矩形 7"/>
              <p:cNvSpPr/>
              <p:nvPr>
                <p:custDataLst>
                  <p:tags r:id="rId11"/>
                </p:custDataLst>
              </p:nvPr>
            </p:nvSpPr>
            <p:spPr>
              <a:xfrm flipV="1">
                <a:off x="2251" y="3118"/>
                <a:ext cx="2913" cy="120"/>
              </a:xfrm>
              <a:prstGeom prst="roundRect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0" name="文本框 9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2129" y="2393"/>
                <a:ext cx="3370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>
                    <a:sym typeface="+mn-ea"/>
                  </a:rPr>
                  <a:t>平均</a:t>
                </a:r>
                <a:r>
                  <a:rPr lang="en-US"/>
                  <a:t>5</a:t>
                </a:r>
                <a:r>
                  <a:t>日最高涨幅</a:t>
                </a:r>
              </a:p>
            </p:txBody>
          </p:sp>
        </p:grpSp>
        <p:sp>
          <p:nvSpPr>
            <p:cNvPr id="18" name="文本框 17"/>
            <p:cNvSpPr txBox="1"/>
            <p:nvPr>
              <p:custDataLst>
                <p:tags r:id="rId13"/>
              </p:custDataLst>
            </p:nvPr>
          </p:nvSpPr>
          <p:spPr>
            <a:xfrm>
              <a:off x="7609" y="3492"/>
              <a:ext cx="260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b="1">
                  <a:solidFill>
                    <a:srgbClr val="FF0000"/>
                  </a:solidFill>
                </a:rPr>
                <a:t>11.48%</a:t>
              </a:r>
              <a:endParaRPr lang="en-US" altLang="zh-CN" b="1">
                <a:solidFill>
                  <a:srgbClr val="FF0000"/>
                </a:solidFill>
              </a:endParaRPr>
            </a:p>
            <a:p>
              <a:pPr algn="ctr"/>
              <a:endParaRPr lang="en-US" altLang="zh-CN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组合 21"/>
          <p:cNvGrpSpPr/>
          <p:nvPr>
            <p:custDataLst>
              <p:tags r:id="rId14"/>
            </p:custDataLst>
          </p:nvPr>
        </p:nvGrpSpPr>
        <p:grpSpPr>
          <a:xfrm>
            <a:off x="0" y="4688840"/>
            <a:ext cx="2379345" cy="1322070"/>
            <a:chOff x="12272" y="2393"/>
            <a:chExt cx="3747" cy="2082"/>
          </a:xfrm>
        </p:grpSpPr>
        <p:grpSp>
          <p:nvGrpSpPr>
            <p:cNvPr id="11" name="组合 10"/>
            <p:cNvGrpSpPr/>
            <p:nvPr/>
          </p:nvGrpSpPr>
          <p:grpSpPr>
            <a:xfrm>
              <a:off x="12272" y="2393"/>
              <a:ext cx="3747" cy="880"/>
              <a:chOff x="2062" y="2393"/>
              <a:chExt cx="3747" cy="880"/>
            </a:xfrm>
          </p:grpSpPr>
          <p:sp>
            <p:nvSpPr>
              <p:cNvPr id="12" name="圆角矩形 11"/>
              <p:cNvSpPr/>
              <p:nvPr>
                <p:custDataLst>
                  <p:tags r:id="rId15"/>
                </p:custDataLst>
              </p:nvPr>
            </p:nvSpPr>
            <p:spPr>
              <a:xfrm flipV="1">
                <a:off x="2251" y="3153"/>
                <a:ext cx="2913" cy="120"/>
              </a:xfrm>
              <a:prstGeom prst="roundRect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" name="文本框 1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2062" y="2393"/>
                <a:ext cx="3747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>
                    <a:sym typeface="+mn-ea"/>
                  </a:rPr>
                  <a:t>平均</a:t>
                </a:r>
                <a:r>
                  <a:rPr lang="en-US"/>
                  <a:t>10</a:t>
                </a:r>
                <a:r>
                  <a:t>日最高涨幅</a:t>
                </a:r>
              </a:p>
            </p:txBody>
          </p:sp>
        </p:grpSp>
        <p:sp>
          <p:nvSpPr>
            <p:cNvPr id="19" name="文本框 18"/>
            <p:cNvSpPr txBox="1"/>
            <p:nvPr>
              <p:custDataLst>
                <p:tags r:id="rId17"/>
              </p:custDataLst>
            </p:nvPr>
          </p:nvSpPr>
          <p:spPr>
            <a:xfrm>
              <a:off x="12598" y="3453"/>
              <a:ext cx="2603" cy="102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ctr"/>
              <a:r>
                <a:rPr lang="en-US" altLang="zh-CN" b="1">
                  <a:solidFill>
                    <a:srgbClr val="FF0000"/>
                  </a:solidFill>
                </a:rPr>
                <a:t>16.70%</a:t>
              </a:r>
              <a:endParaRPr lang="en-US" altLang="zh-CN" b="1">
                <a:solidFill>
                  <a:srgbClr val="FF0000"/>
                </a:solidFill>
              </a:endParaRPr>
            </a:p>
            <a:p>
              <a:pPr algn="ctr"/>
              <a:endParaRPr lang="en-US" altLang="zh-CN" b="1">
                <a:solidFill>
                  <a:srgbClr val="FF0000"/>
                </a:solidFill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20015" y="1109345"/>
            <a:ext cx="21647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栏目</a:t>
            </a:r>
            <a:r>
              <a:rPr lang="en-US" altLang="zh-CN" sz="2400" b="1">
                <a:solidFill>
                  <a:srgbClr val="FF0000"/>
                </a:solidFill>
              </a:rPr>
              <a:t>11</a:t>
            </a:r>
            <a:r>
              <a:rPr lang="zh-CN" altLang="en-US" sz="2400" b="1">
                <a:solidFill>
                  <a:srgbClr val="FF0000"/>
                </a:solidFill>
              </a:rPr>
              <a:t>月入选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个股市场表现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3180" y="5947410"/>
            <a:ext cx="2241550" cy="311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000"/>
              <a:t>数据来源：经传多赢股票，以上为特定条件、区间下的数据统计，历史数据仅供参考，不代表未来收益承诺</a:t>
            </a:r>
            <a:endParaRPr lang="zh-CN" altLang="en-US" sz="1000"/>
          </a:p>
        </p:txBody>
      </p:sp>
      <p:sp>
        <p:nvSpPr>
          <p:cNvPr id="4" name="文本框 3"/>
          <p:cNvSpPr txBox="1"/>
          <p:nvPr/>
        </p:nvSpPr>
        <p:spPr>
          <a:xfrm>
            <a:off x="13376910" y="509079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  <p:custDataLst>
      <p:tags r:id="rId18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-66040" y="658241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graphicFrame>
        <p:nvGraphicFramePr>
          <p:cNvPr id="8" name="表格 7"/>
          <p:cNvGraphicFramePr/>
          <p:nvPr>
            <p:custDataLst>
              <p:tags r:id="rId2"/>
            </p:custDataLst>
          </p:nvPr>
        </p:nvGraphicFramePr>
        <p:xfrm>
          <a:off x="5251450" y="812165"/>
          <a:ext cx="5492115" cy="4268470"/>
        </p:xfrm>
        <a:graphic>
          <a:graphicData uri="http://schemas.openxmlformats.org/drawingml/2006/table">
            <a:tbl>
              <a:tblPr/>
              <a:tblGrid>
                <a:gridCol w="876935"/>
                <a:gridCol w="876935"/>
                <a:gridCol w="876300"/>
                <a:gridCol w="2861945"/>
              </a:tblGrid>
              <a:tr h="690245">
                <a:tc gridSpan="4">
                  <a:txBody>
                    <a:bodyPr/>
                    <a:p>
                      <a:pPr algn="ctr" fontAlgn="ctr"/>
                      <a:r>
                        <a:rPr lang="en-US" altLang="zh-CN" sz="14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《</a:t>
                      </a:r>
                      <a:r>
                        <a:rPr lang="zh-CN" altLang="en-US" sz="14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明日前瞻</a:t>
                      </a:r>
                      <a:r>
                        <a:rPr lang="en-US" altLang="zh-CN" sz="14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》</a:t>
                      </a:r>
                      <a:r>
                        <a:rPr lang="zh-CN" altLang="en-US" sz="14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擒获翻倍（或接近翻倍）的个股统计（</a:t>
                      </a:r>
                      <a:r>
                        <a:rPr lang="en-US" altLang="zh-CN" sz="14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10-11</a:t>
                      </a:r>
                      <a:r>
                        <a:rPr lang="zh-CN" altLang="en-US" sz="14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月）</a:t>
                      </a:r>
                      <a:endParaRPr lang="zh-CN" altLang="en-US" sz="14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66090"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月份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发布时间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最大上涨幅度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14655">
                <a:tc rowSpan="4"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常山北明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10.09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132.08%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</a:tr>
              <a:tr h="41402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青岛金王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10.16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192.63%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</a:tr>
              <a:tr h="41402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跃岭股份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10.16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94.79%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</a:tr>
              <a:tr h="41465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中国长城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10.24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105.66%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</a:tr>
              <a:tr h="414020">
                <a:tc rowSpan="2"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大东方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11.19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95.38%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</a:tr>
              <a:tr h="41402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利欧股份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11.21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130.36%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</a:tr>
              <a:tr h="386080">
                <a:tc gridSpan="4">
                  <a:txBody>
                    <a:bodyPr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以上为特定条件、特定时间区间下的部分案例展示，不代表普遍现象，个股历史涨幅不预示其未来表现，过往收益亦不代表未来收益承诺。市场有风险，投资需谨慎！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450" y="4839970"/>
            <a:ext cx="5491480" cy="17964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8927465" y="547751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E615E9"/>
                </a:solidFill>
              </a:rPr>
              <a:t>单篇策略</a:t>
            </a:r>
            <a:r>
              <a:rPr lang="en-US" altLang="zh-CN" sz="1400" b="1">
                <a:solidFill>
                  <a:srgbClr val="E615E9"/>
                </a:solidFill>
              </a:rPr>
              <a:t>4</a:t>
            </a:r>
            <a:r>
              <a:rPr lang="zh-CN" altLang="en-US" sz="1400" b="1">
                <a:solidFill>
                  <a:srgbClr val="E615E9"/>
                </a:solidFill>
              </a:rPr>
              <a:t>只个股全部</a:t>
            </a:r>
            <a:endParaRPr lang="zh-CN" altLang="en-US" sz="1400" b="1">
              <a:solidFill>
                <a:srgbClr val="E615E9"/>
              </a:solidFill>
            </a:endParaRPr>
          </a:p>
          <a:p>
            <a:r>
              <a:rPr lang="zh-CN" altLang="en-US" sz="1400" b="1">
                <a:solidFill>
                  <a:srgbClr val="E615E9"/>
                </a:solidFill>
              </a:rPr>
              <a:t>出现短线强势异动</a:t>
            </a:r>
            <a:endParaRPr lang="zh-CN" altLang="en-US" sz="1400" b="1">
              <a:solidFill>
                <a:srgbClr val="E615E9"/>
              </a:solidFill>
            </a:endParaRPr>
          </a:p>
        </p:txBody>
      </p:sp>
      <p:graphicFrame>
        <p:nvGraphicFramePr>
          <p:cNvPr id="11" name="表格 10"/>
          <p:cNvGraphicFramePr/>
          <p:nvPr>
            <p:custDataLst>
              <p:tags r:id="rId4"/>
            </p:custDataLst>
          </p:nvPr>
        </p:nvGraphicFramePr>
        <p:xfrm>
          <a:off x="560070" y="812165"/>
          <a:ext cx="4373245" cy="5809615"/>
        </p:xfrm>
        <a:graphic>
          <a:graphicData uri="http://schemas.openxmlformats.org/drawingml/2006/table">
            <a:tbl>
              <a:tblPr/>
              <a:tblGrid>
                <a:gridCol w="490220"/>
                <a:gridCol w="490220"/>
                <a:gridCol w="490855"/>
                <a:gridCol w="1601470"/>
                <a:gridCol w="1300480"/>
              </a:tblGrid>
              <a:tr h="309880">
                <a:tc gridSpan="5"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11.17-12.03《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明日前瞻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》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（共提及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34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只个股）市场表现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76860">
                <a:tc gridSpan="5"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8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日内出现</a:t>
                      </a:r>
                      <a:br>
                        <a:rPr lang="zh-CN" altLang="en-US" sz="8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8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日内冲高超</a:t>
                      </a:r>
                      <a:r>
                        <a:rPr lang="en-US" altLang="zh-CN" sz="8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8%</a:t>
                      </a:r>
                      <a:r>
                        <a:rPr lang="zh-CN" altLang="en-US" sz="8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的异动个股</a:t>
                      </a:r>
                      <a:endParaRPr lang="zh-CN" altLang="en-US" sz="8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53695"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7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发布时间</a:t>
                      </a:r>
                      <a:endParaRPr lang="zh-CN" altLang="en-US" sz="7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7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短线上涨异动</a:t>
                      </a:r>
                      <a:endParaRPr lang="zh-CN" altLang="en-US" sz="7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7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日内最大低吸涨幅</a:t>
                      </a:r>
                      <a:br>
                        <a:rPr lang="zh-CN" altLang="en-US" sz="7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7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（发布后首日的最低价，到发布后第</a:t>
                      </a:r>
                      <a:r>
                        <a:rPr lang="en-US" altLang="zh-CN" sz="7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7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7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7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天内最高价的涨幅）</a:t>
                      </a:r>
                      <a:endParaRPr lang="zh-CN" altLang="en-US" sz="7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5100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12.03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供销大集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12.05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11.90%</a:t>
                      </a:r>
                      <a:endParaRPr lang="en-US" altLang="zh-CN" sz="7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64465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12.03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全聚德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12.06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11.13%</a:t>
                      </a:r>
                      <a:endParaRPr lang="en-US" altLang="zh-CN" sz="7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65100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12.02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中储股份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12.03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18.24%</a:t>
                      </a:r>
                      <a:endParaRPr lang="en-US" altLang="zh-CN" sz="7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65100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11.30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东方钽业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12.02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盘中冲高超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10.76%</a:t>
                      </a:r>
                      <a:endParaRPr lang="en-US" altLang="zh-CN" sz="7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65100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11.28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淳中科技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12.06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2.49%</a:t>
                      </a:r>
                      <a:endParaRPr lang="en-US" altLang="zh-CN" sz="7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63830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11.27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大连圣亚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12.02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盘中冲高超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8%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12.05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5.33%</a:t>
                      </a:r>
                      <a:endParaRPr lang="en-US" altLang="zh-CN" sz="7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65100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11.27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中储股份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11.29</a:t>
                      </a:r>
                      <a:r>
                        <a:rPr lang="zh-CN" altLang="en-US" sz="7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二连板</a:t>
                      </a:r>
                      <a:endParaRPr lang="zh-CN" altLang="en-US" sz="7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19.19%</a:t>
                      </a:r>
                      <a:endParaRPr lang="en-US" altLang="zh-CN" sz="7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65735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11.26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东方锆业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11.28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触及涨停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29.50%</a:t>
                      </a:r>
                      <a:endParaRPr lang="en-US" altLang="zh-CN" sz="7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65100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11.26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东方智造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11.27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15.78%</a:t>
                      </a:r>
                      <a:endParaRPr lang="en-US" altLang="zh-CN" sz="7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63830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11.26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勤上股份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11.27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28.10%</a:t>
                      </a:r>
                      <a:endParaRPr lang="en-US" altLang="zh-CN" sz="7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65100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11.25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东方碳素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11.27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涨超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19.27%</a:t>
                      </a:r>
                      <a:endParaRPr lang="en-US" altLang="zh-CN" sz="7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65735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11.25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和顺石油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12.05 </a:t>
                      </a:r>
                      <a:r>
                        <a:rPr lang="zh-CN" altLang="en-US" sz="7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二连板</a:t>
                      </a:r>
                      <a:endParaRPr lang="zh-CN" altLang="en-US" sz="7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0.83%</a:t>
                      </a:r>
                      <a:endParaRPr lang="en-US" altLang="zh-CN" sz="7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65100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11.24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汤姆猫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11.27 20cm</a:t>
                      </a:r>
                      <a:r>
                        <a:rPr lang="zh-CN" altLang="en-US" sz="7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7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26.94%</a:t>
                      </a:r>
                      <a:endParaRPr lang="en-US" altLang="zh-CN" sz="7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64465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11.24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恒信东方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11.28 </a:t>
                      </a:r>
                      <a:r>
                        <a:rPr lang="zh-CN" altLang="en-US" sz="7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</a:t>
                      </a:r>
                      <a:r>
                        <a:rPr lang="en-US" altLang="zh-CN" sz="7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20cm</a:t>
                      </a:r>
                      <a:r>
                        <a:rPr lang="zh-CN" altLang="en-US" sz="7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二连板</a:t>
                      </a:r>
                      <a:endParaRPr lang="zh-CN" altLang="en-US" sz="7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22.92%</a:t>
                      </a:r>
                      <a:endParaRPr lang="en-US" altLang="zh-CN" sz="7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64465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11.24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长江投资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11.26</a:t>
                      </a:r>
                      <a:r>
                        <a:rPr lang="zh-CN" altLang="en-US" sz="7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触及二连板</a:t>
                      </a:r>
                      <a:endParaRPr lang="zh-CN" altLang="en-US" sz="7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26.09%</a:t>
                      </a:r>
                      <a:endParaRPr lang="en-US" altLang="zh-CN" sz="7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65735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11.24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大连友谊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12.02 </a:t>
                      </a:r>
                      <a:r>
                        <a:rPr lang="zh-CN" altLang="en-US" sz="7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触及二连板</a:t>
                      </a:r>
                      <a:endParaRPr lang="zh-CN" altLang="en-US" sz="7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10.48%</a:t>
                      </a:r>
                      <a:endParaRPr lang="en-US" altLang="zh-CN" sz="7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64465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11.21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利欧股份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12.05 10</a:t>
                      </a:r>
                      <a:r>
                        <a:rPr lang="zh-CN" altLang="en-US" sz="7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  <a:r>
                        <a:rPr lang="en-US" altLang="zh-CN" sz="7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r>
                        <a:rPr lang="zh-CN" altLang="en-US" sz="7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板</a:t>
                      </a:r>
                      <a:endParaRPr lang="zh-CN" altLang="en-US" sz="7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36.10%</a:t>
                      </a:r>
                      <a:endParaRPr lang="en-US" altLang="zh-CN" sz="7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65100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11.21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红豆股份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11.26 </a:t>
                      </a:r>
                      <a:r>
                        <a:rPr lang="zh-CN" altLang="en-US" sz="7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触及二连板</a:t>
                      </a:r>
                      <a:endParaRPr lang="zh-CN" altLang="en-US" sz="7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20.86%</a:t>
                      </a:r>
                      <a:endParaRPr lang="en-US" altLang="zh-CN" sz="7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64465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19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11.20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中一科技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11.25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盘中冲高超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15.31%</a:t>
                      </a:r>
                      <a:endParaRPr lang="en-US" altLang="zh-CN" sz="7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65735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11.20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洲际油气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11.22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盘中冲高超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9.34%</a:t>
                      </a:r>
                      <a:endParaRPr lang="en-US" altLang="zh-CN" sz="7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64465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11.19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大东方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12.03 10</a:t>
                      </a:r>
                      <a:r>
                        <a:rPr lang="zh-CN" altLang="en-US" sz="7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  <a:r>
                        <a:rPr lang="en-US" altLang="zh-CN" sz="7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r>
                        <a:rPr lang="zh-CN" altLang="en-US" sz="7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板</a:t>
                      </a:r>
                      <a:endParaRPr lang="zh-CN" altLang="en-US" sz="7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34.37%</a:t>
                      </a:r>
                      <a:endParaRPr lang="en-US" altLang="zh-CN" sz="7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65100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11.18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三六零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11.21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22.22%</a:t>
                      </a:r>
                      <a:endParaRPr lang="en-US" altLang="zh-CN" sz="7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64465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23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11.17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易点天下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11.22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冲击涨停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41.78%</a:t>
                      </a:r>
                      <a:endParaRPr lang="en-US" altLang="zh-CN" sz="7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96545">
                <a:tc gridSpan="5">
                  <a:txBody>
                    <a:bodyPr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7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日内出现</a:t>
                      </a:r>
                      <a:br>
                        <a:rPr lang="zh-CN" altLang="en-US" sz="7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7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日内跌幅超</a:t>
                      </a:r>
                      <a:r>
                        <a:rPr lang="en-US" altLang="zh-CN" sz="7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r>
                        <a:rPr lang="zh-CN" altLang="en-US" sz="7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的部分个股</a:t>
                      </a:r>
                      <a:endParaRPr lang="zh-CN" altLang="en-US" sz="7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84785"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7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发布时间</a:t>
                      </a:r>
                      <a:endParaRPr lang="zh-CN" altLang="en-US" sz="7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7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短线调整异动</a:t>
                      </a:r>
                      <a:endParaRPr lang="zh-CN" altLang="en-US" sz="7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</a:t>
                      </a:r>
                      <a:r>
                        <a:rPr lang="en-US" altLang="zh-CN" sz="7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7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日跌幅</a:t>
                      </a:r>
                      <a:endParaRPr lang="zh-CN" altLang="en-US" sz="7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</a:tr>
              <a:tr h="185420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11.19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维信诺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11.21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跌超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588E3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-15.33%</a:t>
                      </a:r>
                      <a:endParaRPr lang="en-US" altLang="zh-CN" sz="700" b="1" i="0">
                        <a:solidFill>
                          <a:srgbClr val="588E3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184785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11.21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实达集团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11.26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跌超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1" i="0">
                          <a:solidFill>
                            <a:srgbClr val="588E3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-9.95%</a:t>
                      </a:r>
                      <a:endParaRPr lang="en-US" altLang="zh-CN" sz="700" b="1" i="0">
                        <a:solidFill>
                          <a:srgbClr val="588E3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224790">
                <a:tc gridSpan="5">
                  <a:txBody>
                    <a:bodyPr/>
                    <a:p>
                      <a:pPr algn="l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以上为特定条件、特定时间区间下的部分案例展示，不代表普遍现象，个股历史涨幅不预示其未来表现，过往收益亦不代表未来收益承诺。市场有风险，投资需谨慎！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92545" y="390334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65145" y="4786630"/>
            <a:ext cx="6237713" cy="1546225"/>
            <a:chOff x="4791" y="7208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208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竞价策略：低开反包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情绪选股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低开反包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1" name="文本框 10"/>
          <p:cNvSpPr txBox="1"/>
          <p:nvPr/>
        </p:nvSpPr>
        <p:spPr>
          <a:xfrm>
            <a:off x="8128000" y="1383665"/>
            <a:ext cx="406400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情绪交易模型（短周期）：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人气股低开后引发资金抄底进场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</a:rPr>
              <a:t>适用范围：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非牛线下移阶段，指数出现阴线调整或十字星后的隔日竞价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128000" y="4447540"/>
            <a:ext cx="407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核心逻辑</a:t>
            </a:r>
            <a:r>
              <a:rPr lang="zh-CN" altLang="en-US" b="1">
                <a:solidFill>
                  <a:srgbClr val="FF0000"/>
                </a:solidFill>
              </a:rPr>
              <a:t>：</a:t>
            </a:r>
            <a:endParaRPr lang="zh-CN" altLang="en-US" b="1">
              <a:solidFill>
                <a:srgbClr val="FF0000"/>
              </a:solidFill>
            </a:endParaRPr>
          </a:p>
          <a:p>
            <a:pPr algn="l"/>
            <a:r>
              <a:rPr lang="zh-CN"/>
              <a:t>突破失败的主力主动洗盘，大幅低开制造恐慌，迫使散户割肉。随后主力扫货</a:t>
            </a:r>
            <a:r>
              <a:rPr lang="en-US" altLang="zh-CN"/>
              <a:t>“</a:t>
            </a:r>
            <a:r>
              <a:rPr lang="zh-CN" altLang="en-US"/>
              <a:t>便宜</a:t>
            </a:r>
            <a:r>
              <a:rPr lang="en-US" altLang="zh-CN"/>
              <a:t>”</a:t>
            </a:r>
            <a:r>
              <a:rPr lang="zh-CN" altLang="en-US"/>
              <a:t>筹码，低开高走拉升完成自救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5921"/>
          <a:stretch>
            <a:fillRect/>
          </a:stretch>
        </p:blipFill>
        <p:spPr>
          <a:xfrm>
            <a:off x="255270" y="1358900"/>
            <a:ext cx="7785100" cy="44996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635" y="63976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5270" y="5796915"/>
            <a:ext cx="40640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个股只作为案例教学展示，不构成任何买卖或指导建议</a:t>
            </a:r>
            <a:endParaRPr lang="zh-CN" altLang="en-US" sz="1000"/>
          </a:p>
        </p:txBody>
      </p:sp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低开反包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选股条件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028700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2" name="文本框 1"/>
          <p:cNvSpPr txBox="1"/>
          <p:nvPr/>
        </p:nvSpPr>
        <p:spPr>
          <a:xfrm>
            <a:off x="962660" y="1028700"/>
            <a:ext cx="10267950" cy="508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/>
              <a:t>通过</a:t>
            </a:r>
            <a:r>
              <a:rPr lang="zh-CN" altLang="en-US" b="1">
                <a:solidFill>
                  <a:srgbClr val="FF0000"/>
                </a:solidFill>
              </a:rPr>
              <a:t>竞价狙击-竞价战法</a:t>
            </a:r>
            <a:r>
              <a:rPr lang="zh-CN" altLang="en-US"/>
              <a:t>（早盘9:25更新），选出近期人气股急跌低开后的反包机会，条件：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1、将个股按昨日换手排序，选出换手在</a:t>
            </a:r>
            <a:r>
              <a:rPr lang="zh-CN" altLang="en-US" b="1">
                <a:solidFill>
                  <a:srgbClr val="FF0000"/>
                </a:solidFill>
              </a:rPr>
              <a:t>10%-50%</a:t>
            </a:r>
            <a:r>
              <a:rPr lang="zh-CN" altLang="en-US"/>
              <a:t>的个股（有换手代表个股前一天有新主力进场）；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2、选出竞价金额</a:t>
            </a:r>
            <a:r>
              <a:rPr lang="zh-CN" altLang="en-US" b="1">
                <a:solidFill>
                  <a:srgbClr val="FF0000"/>
                </a:solidFill>
              </a:rPr>
              <a:t>接近或大于1000万</a:t>
            </a:r>
            <a:r>
              <a:rPr lang="zh-CN" altLang="en-US"/>
              <a:t>的个股（竞价金额太小的话个股人气不足，量越大越好）；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3、前一天的流动资金和主力净买额都要翻红，</a:t>
            </a:r>
            <a:r>
              <a:rPr lang="zh-CN" altLang="en-US" b="1">
                <a:solidFill>
                  <a:srgbClr val="FF0000"/>
                </a:solidFill>
              </a:rPr>
              <a:t>主力净买额大于</a:t>
            </a:r>
            <a:r>
              <a:rPr lang="en-US" altLang="zh-CN" b="1">
                <a:solidFill>
                  <a:srgbClr val="FF0000"/>
                </a:solidFill>
              </a:rPr>
              <a:t>2</a:t>
            </a:r>
            <a:r>
              <a:rPr lang="en-US" altLang="zh-CN" b="1">
                <a:solidFill>
                  <a:srgbClr val="FF0000"/>
                </a:solidFill>
              </a:rPr>
              <a:t>000</a:t>
            </a:r>
            <a:r>
              <a:rPr lang="zh-CN" altLang="en-US" b="1">
                <a:solidFill>
                  <a:srgbClr val="FF0000"/>
                </a:solidFill>
              </a:rPr>
              <a:t>万</a:t>
            </a:r>
            <a:r>
              <a:rPr lang="zh-CN" altLang="en-US"/>
              <a:t>（有资金流入的调整，隔日修复的概率才更大）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4、前一天的K线要求：</a:t>
            </a:r>
            <a:r>
              <a:rPr lang="zh-CN" altLang="en-US" b="1">
                <a:solidFill>
                  <a:srgbClr val="FF0000"/>
                </a:solidFill>
              </a:rPr>
              <a:t>早盘冲高、尾盘跳水</a:t>
            </a:r>
            <a:r>
              <a:rPr lang="zh-CN" altLang="en-US"/>
              <a:t>的倒锤头线，最好是阴线（要杀得透，不能有拉尾盘），且最好回补了高开缺口，剔除高位连板股的首根断板阴线；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5、</a:t>
            </a:r>
            <a:r>
              <a:rPr lang="zh-CN" altLang="en-US" b="1">
                <a:solidFill>
                  <a:srgbClr val="FF0000"/>
                </a:solidFill>
              </a:rPr>
              <a:t>开盘价要在重要支撑附近（5日线或辅助线）</a:t>
            </a:r>
            <a:r>
              <a:rPr lang="zh-CN" altLang="en-US"/>
              <a:t>，低开幅度最好低于</a:t>
            </a:r>
            <a:r>
              <a:rPr lang="en-US" altLang="zh-CN"/>
              <a:t>-2</a:t>
            </a:r>
            <a:r>
              <a:rPr lang="zh-CN" altLang="en-US"/>
              <a:t>%，开盘价距离前一天最高点的空间最好要接近或超过15%；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6、</a:t>
            </a:r>
            <a:r>
              <a:rPr lang="zh-CN" altLang="en-US" b="1">
                <a:solidFill>
                  <a:srgbClr val="FF0000"/>
                </a:solidFill>
              </a:rPr>
              <a:t>竞价战法为短线交易战法，如果出现-</a:t>
            </a:r>
            <a:r>
              <a:rPr lang="en-US" altLang="zh-CN" b="1">
                <a:solidFill>
                  <a:srgbClr val="FF0000"/>
                </a:solidFill>
              </a:rPr>
              <a:t>3</a:t>
            </a:r>
            <a:r>
              <a:rPr lang="zh-CN" altLang="en-US" b="1">
                <a:solidFill>
                  <a:srgbClr val="FF0000"/>
                </a:solidFill>
              </a:rPr>
              <a:t>%以上的浮亏无条件止损一半，如果出现7%以上的浮盈无条件减一半做低成本</a:t>
            </a:r>
            <a:r>
              <a:rPr lang="zh-CN" altLang="en-US"/>
              <a:t>，非连板涨停个股尽量在隔日内完成止盈止损（针对没太多时间看盘或者短线操作不熟练的朋友，如果有比较好的看盘技术和盘感，再考虑按照自身节奏灵活操作）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395" y="1209040"/>
            <a:ext cx="6418580" cy="518858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低开反包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635" y="63976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42260" y="6085840"/>
            <a:ext cx="40640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个股只作为案例教学展示，不构成任何买卖或指导建议</a:t>
            </a:r>
            <a:endParaRPr lang="zh-CN" altLang="en-US" sz="1000"/>
          </a:p>
        </p:txBody>
      </p:sp>
      <p:sp>
        <p:nvSpPr>
          <p:cNvPr id="7" name="文本框 6"/>
          <p:cNvSpPr txBox="1"/>
          <p:nvPr/>
        </p:nvSpPr>
        <p:spPr>
          <a:xfrm>
            <a:off x="3495040" y="5476240"/>
            <a:ext cx="3902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11.29</a:t>
            </a:r>
            <a:r>
              <a:rPr lang="zh-CN" altLang="en-US" b="1">
                <a:solidFill>
                  <a:srgbClr val="FF0000"/>
                </a:solidFill>
              </a:rPr>
              <a:t>分歧人气股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575550" y="2413635"/>
            <a:ext cx="40640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sym typeface="+mn-ea"/>
              </a:rPr>
              <a:t>提前选出可能低开的上影线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第一轮筛选：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/>
              <a:t>按照智能盯盘的条件，</a:t>
            </a:r>
            <a:r>
              <a:rPr lang="en-US" altLang="zh-CN"/>
              <a:t>L2</a:t>
            </a:r>
            <a:r>
              <a:rPr lang="zh-CN" altLang="en-US"/>
              <a:t>的主力变紫和主力爆量换着选，选两次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低开反包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3976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0750" y="5907405"/>
            <a:ext cx="40640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个股只作为案例教学展示，不构成任何买卖或指导建议</a:t>
            </a:r>
            <a:endParaRPr lang="zh-CN" altLang="en-US" sz="1000"/>
          </a:p>
        </p:txBody>
      </p:sp>
      <p:sp>
        <p:nvSpPr>
          <p:cNvPr id="6" name="矩形 5"/>
          <p:cNvSpPr/>
          <p:nvPr/>
        </p:nvSpPr>
        <p:spPr>
          <a:xfrm>
            <a:off x="3155950" y="4997450"/>
            <a:ext cx="2781300" cy="31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632575" y="1569085"/>
            <a:ext cx="495490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sym typeface="+mn-ea"/>
              </a:rPr>
              <a:t>第二轮筛选：</a:t>
            </a:r>
            <a:endParaRPr lang="zh-CN" altLang="en-US" b="1">
              <a:solidFill>
                <a:srgbClr val="FF0000"/>
              </a:solidFill>
              <a:sym typeface="+mn-ea"/>
            </a:endParaRPr>
          </a:p>
          <a:p>
            <a:r>
              <a:rPr lang="zh-CN" altLang="en-US">
                <a:sym typeface="+mn-ea"/>
              </a:rPr>
              <a:t>选出</a:t>
            </a:r>
            <a:r>
              <a:rPr lang="en-US" altLang="zh-CN">
                <a:sym typeface="+mn-ea"/>
              </a:rPr>
              <a:t>1-2</a:t>
            </a:r>
            <a:r>
              <a:rPr lang="zh-CN" altLang="en-US">
                <a:sym typeface="+mn-ea"/>
              </a:rPr>
              <a:t>天内出现过实体大阳线，且大阳线的支撑位（实体一半或启动位）要能和趋势线（</a:t>
            </a:r>
            <a:r>
              <a:rPr lang="en-US" altLang="zh-CN">
                <a:sym typeface="+mn-ea"/>
              </a:rPr>
              <a:t>5</a:t>
            </a:r>
            <a:r>
              <a:rPr lang="zh-CN" altLang="en-US">
                <a:sym typeface="+mn-ea"/>
              </a:rPr>
              <a:t>日线、</a:t>
            </a:r>
            <a:r>
              <a:rPr lang="en-US" altLang="zh-CN">
                <a:sym typeface="+mn-ea"/>
              </a:rPr>
              <a:t>10</a:t>
            </a:r>
            <a:r>
              <a:rPr lang="zh-CN" altLang="en-US">
                <a:sym typeface="+mn-ea"/>
              </a:rPr>
              <a:t>日线或辅助线）形成共同支撑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上影线回补了高开缺口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早盘放量突破阶段性新高下午跳水杀跌至尾盘的倒锤头线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收盘涨幅最好不要太大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剔除高位连板（</a:t>
            </a:r>
            <a:r>
              <a:rPr lang="en-US" altLang="zh-CN">
                <a:sym typeface="+mn-ea"/>
              </a:rPr>
              <a:t>10cm4</a:t>
            </a:r>
            <a:r>
              <a:rPr lang="zh-CN" altLang="en-US">
                <a:sym typeface="+mn-ea"/>
              </a:rPr>
              <a:t>连板及以上，</a:t>
            </a:r>
            <a:r>
              <a:rPr lang="en-US" altLang="zh-CN">
                <a:sym typeface="+mn-ea"/>
              </a:rPr>
              <a:t>20cm2</a:t>
            </a:r>
            <a:r>
              <a:rPr lang="zh-CN" altLang="en-US">
                <a:sym typeface="+mn-ea"/>
              </a:rPr>
              <a:t>连板及以上）后的断板上影线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65" y="1569085"/>
            <a:ext cx="6190615" cy="42456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6615" y="1133475"/>
            <a:ext cx="6197600" cy="51339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低开反包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竞价确认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635" y="63976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1050" y="5907405"/>
            <a:ext cx="40640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个股只作为案例教学展示，不构成任何买卖或指导建议</a:t>
            </a:r>
            <a:endParaRPr lang="zh-CN" altLang="en-US" sz="1000"/>
          </a:p>
        </p:txBody>
      </p:sp>
      <p:sp>
        <p:nvSpPr>
          <p:cNvPr id="7" name="文本框 6"/>
          <p:cNvSpPr txBox="1"/>
          <p:nvPr/>
        </p:nvSpPr>
        <p:spPr>
          <a:xfrm>
            <a:off x="7489825" y="2270125"/>
            <a:ext cx="406400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竞价确认三要素：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①竞价金额大于</a:t>
            </a:r>
            <a:r>
              <a:rPr lang="en-US" altLang="zh-CN"/>
              <a:t>1000</a:t>
            </a:r>
            <a:r>
              <a:rPr lang="zh-CN" altLang="en-US"/>
              <a:t>万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②出现在竞价狙击的涨停回马枪或主力诱空策略（爆发力更强）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③开盘价能直接低开到双重支撑位附近（如果没能低开到位，需要看到</a:t>
            </a:r>
            <a:r>
              <a:rPr lang="en-US" altLang="zh-CN"/>
              <a:t>9:25</a:t>
            </a:r>
            <a:r>
              <a:rPr lang="zh-CN" altLang="en-US"/>
              <a:t>时</a:t>
            </a:r>
            <a:r>
              <a:rPr lang="en-US" altLang="zh-CN"/>
              <a:t>L2</a:t>
            </a:r>
            <a:r>
              <a:rPr lang="zh-CN" altLang="en-US"/>
              <a:t>大额净买大于</a:t>
            </a:r>
            <a:r>
              <a:rPr lang="en-US" altLang="zh-CN"/>
              <a:t>1000</a:t>
            </a:r>
            <a:r>
              <a:rPr lang="zh-CN" altLang="en-US"/>
              <a:t>万的大单确认）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010" y="967105"/>
            <a:ext cx="11578590" cy="53676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低开反包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竞价确认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635" y="63976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48600" y="6152515"/>
            <a:ext cx="40640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个股只作为案例教学展示，不构成任何买卖或指导建议</a:t>
            </a:r>
            <a:endParaRPr lang="zh-CN" altLang="en-US" sz="1000"/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DIAGRAM_VIRTUALLY_FRAME" val="{&quot;height&quot;:356.6,&quot;left&quot;:-5.2,&quot;top&quot;:119.65,&quot;width&quot;:824.25}"/>
</p:tagLst>
</file>

<file path=ppt/tags/tag75.xml><?xml version="1.0" encoding="utf-8"?>
<p:tagLst xmlns:p="http://schemas.openxmlformats.org/presentationml/2006/main">
  <p:tag name="KSO_WM_DIAGRAM_VIRTUALLY_FRAME" val="{&quot;height&quot;:97.8,&quot;left&quot;:112.55,&quot;top&quot;:119.65,&quot;width&quot;:581.05}"/>
</p:tagLst>
</file>

<file path=ppt/tags/tag76.xml><?xml version="1.0" encoding="utf-8"?>
<p:tagLst xmlns:p="http://schemas.openxmlformats.org/presentationml/2006/main">
  <p:tag name="KSO_WM_DIAGRAM_VIRTUALLY_FRAME" val="{&quot;height&quot;:356.6,&quot;left&quot;:-5.2,&quot;top&quot;:119.65,&quot;width&quot;:824.25}"/>
</p:tagLst>
</file>

<file path=ppt/tags/tag77.xml><?xml version="1.0" encoding="utf-8"?>
<p:tagLst xmlns:p="http://schemas.openxmlformats.org/presentationml/2006/main">
  <p:tag name="KSO_WM_DIAGRAM_VIRTUALLY_FRAME" val="{&quot;height&quot;:356.6,&quot;left&quot;:-5.2,&quot;top&quot;:119.65,&quot;width&quot;:824.25}"/>
</p:tagLst>
</file>

<file path=ppt/tags/tag78.xml><?xml version="1.0" encoding="utf-8"?>
<p:tagLst xmlns:p="http://schemas.openxmlformats.org/presentationml/2006/main">
  <p:tag name="KSO_WM_DIAGRAM_VIRTUALLY_FRAME" val="{&quot;height&quot;:356.6,&quot;left&quot;:-5.2,&quot;top&quot;:119.65,&quot;width&quot;:824.25}"/>
</p:tagLst>
</file>

<file path=ppt/tags/tag79.xml><?xml version="1.0" encoding="utf-8"?>
<p:tagLst xmlns:p="http://schemas.openxmlformats.org/presentationml/2006/main">
  <p:tag name="KSO_WM_DIAGRAM_VIRTUALLY_FRAME" val="{&quot;height&quot;:356.6,&quot;left&quot;:-5.2,&quot;top&quot;:119.65,&quot;width&quot;:824.25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DIAGRAM_VIRTUALLY_FRAME" val="{&quot;height&quot;:97.8,&quot;left&quot;:112.55,&quot;top&quot;:119.65,&quot;width&quot;:581.05}"/>
</p:tagLst>
</file>

<file path=ppt/tags/tag81.xml><?xml version="1.0" encoding="utf-8"?>
<p:tagLst xmlns:p="http://schemas.openxmlformats.org/presentationml/2006/main">
  <p:tag name="KSO_WM_DIAGRAM_VIRTUALLY_FRAME" val="{&quot;height&quot;:356.6,&quot;left&quot;:-5.2,&quot;top&quot;:119.65,&quot;width&quot;:824.25}"/>
</p:tagLst>
</file>

<file path=ppt/tags/tag82.xml><?xml version="1.0" encoding="utf-8"?>
<p:tagLst xmlns:p="http://schemas.openxmlformats.org/presentationml/2006/main">
  <p:tag name="KSO_WM_DIAGRAM_VIRTUALLY_FRAME" val="{&quot;height&quot;:356.6,&quot;left&quot;:-5.2,&quot;top&quot;:119.65,&quot;width&quot;:824.25}"/>
</p:tagLst>
</file>

<file path=ppt/tags/tag83.xml><?xml version="1.0" encoding="utf-8"?>
<p:tagLst xmlns:p="http://schemas.openxmlformats.org/presentationml/2006/main">
  <p:tag name="KSO_WM_DIAGRAM_VIRTUALLY_FRAME" val="{&quot;height&quot;:356.6,&quot;left&quot;:-5.2,&quot;top&quot;:119.65,&quot;width&quot;:824.25}"/>
</p:tagLst>
</file>

<file path=ppt/tags/tag84.xml><?xml version="1.0" encoding="utf-8"?>
<p:tagLst xmlns:p="http://schemas.openxmlformats.org/presentationml/2006/main">
  <p:tag name="KSO_WM_DIAGRAM_VIRTUALLY_FRAME" val="{&quot;height&quot;:356.6,&quot;left&quot;:-5.2,&quot;top&quot;:119.65,&quot;width&quot;:824.25}"/>
</p:tagLst>
</file>

<file path=ppt/tags/tag85.xml><?xml version="1.0" encoding="utf-8"?>
<p:tagLst xmlns:p="http://schemas.openxmlformats.org/presentationml/2006/main">
  <p:tag name="KSO_WM_DIAGRAM_VIRTUALLY_FRAME" val="{&quot;height&quot;:356.6,&quot;left&quot;:-5.2,&quot;top&quot;:119.65,&quot;width&quot;:824.25}"/>
</p:tagLst>
</file>

<file path=ppt/tags/tag86.xml><?xml version="1.0" encoding="utf-8"?>
<p:tagLst xmlns:p="http://schemas.openxmlformats.org/presentationml/2006/main">
  <p:tag name="KSO_WM_DIAGRAM_VIRTUALLY_FRAME" val="{&quot;height&quot;:356.6,&quot;left&quot;:-5.2,&quot;top&quot;:119.65,&quot;width&quot;:824.25}"/>
</p:tagLst>
</file>

<file path=ppt/tags/tag87.xml><?xml version="1.0" encoding="utf-8"?>
<p:tagLst xmlns:p="http://schemas.openxmlformats.org/presentationml/2006/main">
  <p:tag name="KSO_WM_DIAGRAM_VIRTUALLY_FRAME" val="{&quot;height&quot;:356.6,&quot;left&quot;:-5.2,&quot;top&quot;:119.65,&quot;width&quot;:824.25}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TABLE_ENDDRAG_ORIGIN_RECT" val="432*336"/>
  <p:tag name="TABLE_ENDDRAG_RECT" val="357*98*432*336"/>
</p:tagLst>
</file>

<file path=ppt/tags/tag91.xml><?xml version="1.0" encoding="utf-8"?>
<p:tagLst xmlns:p="http://schemas.openxmlformats.org/presentationml/2006/main">
  <p:tag name="TABLE_ENDDRAG_ORIGIN_RECT" val="344*457"/>
  <p:tag name="TABLE_ENDDRAG_RECT" val="44*63*344*457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8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4215</Words>
  <Application>WPS 演示</Application>
  <PresentationFormat>宽屏</PresentationFormat>
  <Paragraphs>538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254</cp:revision>
  <dcterms:created xsi:type="dcterms:W3CDTF">2019-06-19T02:08:00Z</dcterms:created>
  <dcterms:modified xsi:type="dcterms:W3CDTF">2024-12-09T06:45:12Z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CB7D523E76B34DE8A740A087B846C810_13</vt:lpwstr>
  </property>
</Properties>
</file>