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400" r:id="rId3"/>
    <p:sldId id="257" r:id="rId4"/>
    <p:sldId id="838" r:id="rId5"/>
    <p:sldId id="837" r:id="rId6"/>
    <p:sldId id="855" r:id="rId8"/>
    <p:sldId id="568" r:id="rId9"/>
    <p:sldId id="740" r:id="rId10"/>
    <p:sldId id="705" r:id="rId11"/>
    <p:sldId id="811" r:id="rId12"/>
    <p:sldId id="804" r:id="rId13"/>
    <p:sldId id="828" r:id="rId14"/>
    <p:sldId id="791" r:id="rId15"/>
    <p:sldId id="803" r:id="rId16"/>
    <p:sldId id="741" r:id="rId17"/>
    <p:sldId id="812" r:id="rId18"/>
    <p:sldId id="813" r:id="rId19"/>
    <p:sldId id="814" r:id="rId20"/>
    <p:sldId id="839" r:id="rId21"/>
    <p:sldId id="263" r:id="rId22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15E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48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105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3.xml"/><Relationship Id="rId3" Type="http://schemas.openxmlformats.org/officeDocument/2006/relationships/image" Target="../media/image12.png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6.xml"/><Relationship Id="rId4" Type="http://schemas.openxmlformats.org/officeDocument/2006/relationships/image" Target="../media/image14.png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7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5.xml"/><Relationship Id="rId3" Type="http://schemas.openxmlformats.org/officeDocument/2006/relationships/image" Target="../media/image19.png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77.xml"/><Relationship Id="rId2" Type="http://schemas.openxmlformats.org/officeDocument/2006/relationships/image" Target="../media/image20.png"/><Relationship Id="rId1" Type="http://schemas.openxmlformats.org/officeDocument/2006/relationships/tags" Target="../tags/tag76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tags" Target="../tags/tag83.xml"/><Relationship Id="rId7" Type="http://schemas.openxmlformats.org/officeDocument/2006/relationships/tags" Target="../tags/tag82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0" Type="http://schemas.openxmlformats.org/officeDocument/2006/relationships/notesSlide" Target="../notesSlides/notesSlide11.xml"/><Relationship Id="rId2" Type="http://schemas.openxmlformats.org/officeDocument/2006/relationships/image" Target="../media/image22.png"/><Relationship Id="rId19" Type="http://schemas.openxmlformats.org/officeDocument/2006/relationships/slideLayout" Target="../slideLayouts/slideLayout3.xml"/><Relationship Id="rId18" Type="http://schemas.openxmlformats.org/officeDocument/2006/relationships/tags" Target="../tags/tag93.xml"/><Relationship Id="rId17" Type="http://schemas.openxmlformats.org/officeDocument/2006/relationships/tags" Target="../tags/tag92.xml"/><Relationship Id="rId16" Type="http://schemas.openxmlformats.org/officeDocument/2006/relationships/tags" Target="../tags/tag91.xml"/><Relationship Id="rId15" Type="http://schemas.openxmlformats.org/officeDocument/2006/relationships/tags" Target="../tags/tag90.xml"/><Relationship Id="rId14" Type="http://schemas.openxmlformats.org/officeDocument/2006/relationships/tags" Target="../tags/tag89.xml"/><Relationship Id="rId13" Type="http://schemas.openxmlformats.org/officeDocument/2006/relationships/tags" Target="../tags/tag88.xml"/><Relationship Id="rId12" Type="http://schemas.openxmlformats.org/officeDocument/2006/relationships/tags" Target="../tags/tag87.xml"/><Relationship Id="rId11" Type="http://schemas.openxmlformats.org/officeDocument/2006/relationships/tags" Target="../tags/tag86.xml"/><Relationship Id="rId10" Type="http://schemas.openxmlformats.org/officeDocument/2006/relationships/tags" Target="../tags/tag85.xml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3" Type="http://schemas.openxmlformats.org/officeDocument/2006/relationships/image" Target="../media/image23.png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99.xml"/><Relationship Id="rId2" Type="http://schemas.openxmlformats.org/officeDocument/2006/relationships/image" Target="../media/image24.png"/><Relationship Id="rId1" Type="http://schemas.openxmlformats.org/officeDocument/2006/relationships/tags" Target="../tags/tag98.xml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04.xml"/><Relationship Id="rId5" Type="http://schemas.openxmlformats.org/officeDocument/2006/relationships/image" Target="../media/image2.png"/><Relationship Id="rId4" Type="http://schemas.openxmlformats.org/officeDocument/2006/relationships/tags" Target="../tags/tag103.xml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6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48.xml"/><Relationship Id="rId3" Type="http://schemas.openxmlformats.org/officeDocument/2006/relationships/image" Target="../media/image7.png"/><Relationship Id="rId2" Type="http://schemas.openxmlformats.org/officeDocument/2006/relationships/tags" Target="../tags/tag47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0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4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1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image" Target="../media/image10.png"/><Relationship Id="rId1" Type="http://schemas.openxmlformats.org/officeDocument/2006/relationships/tags" Target="../tags/tag5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00890" cy="68446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低开反包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选股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3976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0750" y="5907405"/>
            <a:ext cx="406400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个股只作为案例教学展示，不构成任何买卖或指导建议</a:t>
            </a:r>
            <a:endParaRPr lang="zh-CN" altLang="en-US" sz="1000"/>
          </a:p>
        </p:txBody>
      </p:sp>
      <p:sp>
        <p:nvSpPr>
          <p:cNvPr id="6" name="矩形 5"/>
          <p:cNvSpPr/>
          <p:nvPr/>
        </p:nvSpPr>
        <p:spPr>
          <a:xfrm>
            <a:off x="3155950" y="4997450"/>
            <a:ext cx="2781300" cy="317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632575" y="1569085"/>
            <a:ext cx="495490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sym typeface="+mn-ea"/>
              </a:rPr>
              <a:t>第二轮筛选：</a:t>
            </a:r>
            <a:endParaRPr lang="zh-CN" altLang="en-US" b="1">
              <a:solidFill>
                <a:srgbClr val="FF0000"/>
              </a:solidFill>
              <a:sym typeface="+mn-ea"/>
            </a:endParaRPr>
          </a:p>
          <a:p>
            <a:r>
              <a:rPr lang="zh-CN" altLang="en-US">
                <a:sym typeface="+mn-ea"/>
              </a:rPr>
              <a:t>选出</a:t>
            </a:r>
            <a:r>
              <a:rPr lang="en-US" altLang="zh-CN">
                <a:sym typeface="+mn-ea"/>
              </a:rPr>
              <a:t>1-2</a:t>
            </a:r>
            <a:r>
              <a:rPr lang="zh-CN" altLang="en-US">
                <a:sym typeface="+mn-ea"/>
              </a:rPr>
              <a:t>天内出现过实体大阳线，且大阳线的支撑位（实体一半或启动位）要能和趋势线（</a:t>
            </a:r>
            <a:r>
              <a:rPr lang="en-US" altLang="zh-CN">
                <a:sym typeface="+mn-ea"/>
              </a:rPr>
              <a:t>5</a:t>
            </a:r>
            <a:r>
              <a:rPr lang="zh-CN" altLang="en-US">
                <a:sym typeface="+mn-ea"/>
              </a:rPr>
              <a:t>日线、</a:t>
            </a:r>
            <a:r>
              <a:rPr lang="en-US" altLang="zh-CN">
                <a:sym typeface="+mn-ea"/>
              </a:rPr>
              <a:t>10</a:t>
            </a:r>
            <a:r>
              <a:rPr lang="zh-CN" altLang="en-US">
                <a:sym typeface="+mn-ea"/>
              </a:rPr>
              <a:t>日线或辅助线）形成共同支撑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上影线回补了高开缺口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早盘放量突破阶段性新高下午跳水杀跌至尾盘的倒锤头线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收盘涨幅最好不要太大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剔除高位连板（</a:t>
            </a:r>
            <a:r>
              <a:rPr lang="en-US" altLang="zh-CN">
                <a:sym typeface="+mn-ea"/>
              </a:rPr>
              <a:t>10cm4</a:t>
            </a:r>
            <a:r>
              <a:rPr lang="zh-CN" altLang="en-US">
                <a:sym typeface="+mn-ea"/>
              </a:rPr>
              <a:t>连板及以上，</a:t>
            </a:r>
            <a:r>
              <a:rPr lang="en-US" altLang="zh-CN">
                <a:sym typeface="+mn-ea"/>
              </a:rPr>
              <a:t>20cm2</a:t>
            </a:r>
            <a:r>
              <a:rPr lang="zh-CN" altLang="en-US">
                <a:sym typeface="+mn-ea"/>
              </a:rPr>
              <a:t>连板及以上）后的断板上影线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65" y="1569085"/>
            <a:ext cx="6190615" cy="424561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6615" y="1133475"/>
            <a:ext cx="6197600" cy="51339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低开反包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竞价确认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3"/>
            </p:custDataLst>
          </p:nvPr>
        </p:nvSpPr>
        <p:spPr>
          <a:xfrm>
            <a:off x="635" y="63976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81050" y="5907405"/>
            <a:ext cx="406400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个股只作为案例教学展示，不构成任何买卖或指导建议</a:t>
            </a:r>
            <a:endParaRPr lang="zh-CN" altLang="en-US" sz="1000"/>
          </a:p>
        </p:txBody>
      </p:sp>
      <p:sp>
        <p:nvSpPr>
          <p:cNvPr id="7" name="文本框 6"/>
          <p:cNvSpPr txBox="1"/>
          <p:nvPr/>
        </p:nvSpPr>
        <p:spPr>
          <a:xfrm>
            <a:off x="7489825" y="1603375"/>
            <a:ext cx="406400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竞价确认三要素：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①竞价金额大于</a:t>
            </a:r>
            <a:r>
              <a:rPr lang="en-US" altLang="zh-CN"/>
              <a:t>1000</a:t>
            </a:r>
            <a:r>
              <a:rPr lang="zh-CN" altLang="en-US"/>
              <a:t>万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②出现在竞价狙击的涨停回马枪或主力诱空策略（爆发力更强）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③开盘价能直接低开到双重支撑位附近（如果没能低开到位，需要看到</a:t>
            </a:r>
            <a:r>
              <a:rPr lang="en-US" altLang="zh-CN"/>
              <a:t>9:25</a:t>
            </a:r>
            <a:r>
              <a:rPr lang="zh-CN" altLang="en-US"/>
              <a:t>时</a:t>
            </a:r>
            <a:r>
              <a:rPr lang="en-US" altLang="zh-CN"/>
              <a:t>L2</a:t>
            </a:r>
            <a:r>
              <a:rPr lang="zh-CN" altLang="en-US"/>
              <a:t>大额净买大于</a:t>
            </a:r>
            <a:r>
              <a:rPr lang="en-US" altLang="zh-CN"/>
              <a:t>1000</a:t>
            </a:r>
            <a:r>
              <a:rPr lang="zh-CN" altLang="en-US"/>
              <a:t>万的大单确认）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6300" y="4771390"/>
            <a:ext cx="4877435" cy="8953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4010" y="967105"/>
            <a:ext cx="11578590" cy="53676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低开反包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竞价确认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3"/>
            </p:custDataLst>
          </p:nvPr>
        </p:nvSpPr>
        <p:spPr>
          <a:xfrm>
            <a:off x="635" y="63976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848600" y="6152515"/>
            <a:ext cx="406400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个股只作为案例教学展示，不构成任何买卖或指导建议</a:t>
            </a:r>
            <a:endParaRPr lang="zh-CN" altLang="en-US" sz="1000"/>
          </a:p>
        </p:txBody>
      </p:sp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买点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543925" y="1138555"/>
            <a:ext cx="3107690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/>
              <a:t>开盘价在支撑位（</a:t>
            </a:r>
            <a:r>
              <a:rPr lang="en-US" altLang="zh-CN"/>
              <a:t>5</a:t>
            </a:r>
            <a:r>
              <a:rPr lang="zh-CN" altLang="en-US"/>
              <a:t>日线、</a:t>
            </a:r>
            <a:r>
              <a:rPr lang="en-US" altLang="zh-CN"/>
              <a:t>10</a:t>
            </a:r>
            <a:r>
              <a:rPr lang="zh-CN" altLang="en-US"/>
              <a:t>日线、辅助线）附近，如果在支撑上方，具备走强预期，</a:t>
            </a:r>
            <a:endParaRPr lang="zh-CN" altLang="en-US"/>
          </a:p>
          <a:p>
            <a:pPr algn="l"/>
            <a:endParaRPr lang="zh-CN" altLang="en-US"/>
          </a:p>
          <a:p>
            <a:pPr algn="l"/>
            <a:r>
              <a:rPr lang="zh-CN" altLang="en-US"/>
              <a:t>如果在支撑位下方，需要开盘秒拉过最近的支撑均线表态</a:t>
            </a:r>
            <a:endParaRPr lang="zh-CN" altLang="en-US"/>
          </a:p>
          <a:p>
            <a:pPr algn="l"/>
            <a:endParaRPr lang="zh-CN" altLang="en-US"/>
          </a:p>
          <a:p>
            <a:pPr algn="l"/>
            <a:r>
              <a:rPr lang="zh-CN" altLang="en-US" b="1">
                <a:solidFill>
                  <a:srgbClr val="FF0000"/>
                </a:solidFill>
              </a:rPr>
              <a:t>如果没低开到支撑位（抢修复）</a:t>
            </a:r>
            <a:r>
              <a:rPr lang="zh-CN" altLang="en-US"/>
              <a:t>：①</a:t>
            </a:r>
            <a:r>
              <a:rPr lang="en-US" altLang="zh-CN"/>
              <a:t>L2</a:t>
            </a:r>
            <a:r>
              <a:rPr lang="zh-CN" altLang="en-US"/>
              <a:t>大额净买大于</a:t>
            </a:r>
            <a:r>
              <a:rPr lang="en-US" altLang="zh-CN"/>
              <a:t>1000</a:t>
            </a:r>
            <a:r>
              <a:rPr lang="zh-CN" altLang="en-US"/>
              <a:t>万可以</a:t>
            </a:r>
            <a:r>
              <a:rPr lang="zh-CN"/>
              <a:t>控制仓位</a:t>
            </a:r>
            <a:r>
              <a:rPr lang="zh-CN" altLang="en-US"/>
              <a:t>留意博弈机会</a:t>
            </a:r>
            <a:r>
              <a:rPr lang="zh-CN" altLang="en-US"/>
              <a:t>；②开盘小跳水下探支撑位可以控制仓位留意博弈机会</a:t>
            </a:r>
            <a:endParaRPr lang="zh-CN" altLang="en-US"/>
          </a:p>
          <a:p>
            <a:pPr algn="l"/>
            <a:endParaRPr lang="zh-CN" altLang="en-US"/>
          </a:p>
          <a:p>
            <a:pPr algn="l"/>
            <a:r>
              <a:rPr lang="zh-CN" altLang="en-US"/>
              <a:t>仓位：</a:t>
            </a:r>
            <a:r>
              <a:rPr lang="en-US" altLang="zh-CN" b="1">
                <a:solidFill>
                  <a:srgbClr val="FF0000"/>
                </a:solidFill>
              </a:rPr>
              <a:t>2</a:t>
            </a:r>
            <a:r>
              <a:rPr lang="zh-CN" altLang="en-US" b="1">
                <a:solidFill>
                  <a:srgbClr val="FF0000"/>
                </a:solidFill>
              </a:rPr>
              <a:t>成</a:t>
            </a:r>
            <a:r>
              <a:rPr lang="en-US" altLang="zh-CN" b="1">
                <a:solidFill>
                  <a:srgbClr val="FF0000"/>
                </a:solidFill>
              </a:rPr>
              <a:t>/</a:t>
            </a:r>
            <a:r>
              <a:rPr lang="zh-CN" altLang="en-US" b="1">
                <a:solidFill>
                  <a:srgbClr val="FF0000"/>
                </a:solidFill>
              </a:rPr>
              <a:t>只</a:t>
            </a:r>
            <a:r>
              <a:rPr lang="zh-CN" altLang="en-US"/>
              <a:t>，平均股价的智能辅助</a:t>
            </a:r>
            <a:r>
              <a:rPr lang="en-US" altLang="zh-CN"/>
              <a:t>S</a:t>
            </a:r>
            <a:r>
              <a:rPr lang="zh-CN" altLang="en-US"/>
              <a:t>点区域或捕捞季节死叉区间减半</a:t>
            </a:r>
            <a:endParaRPr lang="zh-CN" altLang="en-US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95" y="807720"/>
            <a:ext cx="4200525" cy="45034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0405" y="807720"/>
            <a:ext cx="3827780" cy="45040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375920" y="5807075"/>
            <a:ext cx="134112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个股只作为案例教学展示，不构成任何买卖或指导建议</a:t>
            </a:r>
            <a:endParaRPr lang="zh-CN" altLang="en-US" sz="10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2780" y="5440045"/>
            <a:ext cx="6415405" cy="10045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矩形 7"/>
          <p:cNvSpPr/>
          <p:nvPr/>
        </p:nvSpPr>
        <p:spPr>
          <a:xfrm>
            <a:off x="1133475" y="3395345"/>
            <a:ext cx="2743200" cy="333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995045" y="3319145"/>
            <a:ext cx="30206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E615E9"/>
                </a:solidFill>
              </a:rPr>
              <a:t>开在共同支撑位附近（</a:t>
            </a:r>
            <a:r>
              <a:rPr lang="zh-CN" b="1">
                <a:solidFill>
                  <a:srgbClr val="E615E9"/>
                </a:solidFill>
              </a:rPr>
              <a:t>均线</a:t>
            </a:r>
            <a:r>
              <a:rPr lang="zh-CN" altLang="en-US" b="1">
                <a:solidFill>
                  <a:srgbClr val="E615E9"/>
                </a:solidFill>
              </a:rPr>
              <a:t>上方），具备走强预期</a:t>
            </a:r>
            <a:endParaRPr lang="zh-CN" altLang="en-US" b="1">
              <a:solidFill>
                <a:srgbClr val="E615E9"/>
              </a:solidFill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卖点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3505" y="6186805"/>
            <a:ext cx="406400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个股只作为案例教学展示，不构成任何买卖或指导建议</a:t>
            </a:r>
            <a:endParaRPr lang="zh-CN" altLang="en-US" sz="10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05" y="1047750"/>
            <a:ext cx="11984990" cy="508698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790" y="865505"/>
            <a:ext cx="9893935" cy="55657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" name="图片 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4730" y="1109345"/>
            <a:ext cx="9489440" cy="53378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0210" y="4441190"/>
            <a:ext cx="1017905" cy="101790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3"/>
            </p:custDataLst>
          </p:nvPr>
        </p:nvSpPr>
        <p:spPr>
          <a:xfrm>
            <a:off x="-66040" y="658241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grpSp>
        <p:nvGrpSpPr>
          <p:cNvPr id="21" name="组合 20"/>
          <p:cNvGrpSpPr/>
          <p:nvPr>
            <p:custDataLst>
              <p:tags r:id="rId4"/>
            </p:custDataLst>
          </p:nvPr>
        </p:nvGrpSpPr>
        <p:grpSpPr>
          <a:xfrm>
            <a:off x="-66040" y="2294890"/>
            <a:ext cx="2248535" cy="1341755"/>
            <a:chOff x="2251" y="2393"/>
            <a:chExt cx="3541" cy="2113"/>
          </a:xfrm>
        </p:grpSpPr>
        <p:grpSp>
          <p:nvGrpSpPr>
            <p:cNvPr id="6" name="组合 5"/>
            <p:cNvGrpSpPr/>
            <p:nvPr>
              <p:custDataLst>
                <p:tags r:id="rId5"/>
              </p:custDataLst>
            </p:nvPr>
          </p:nvGrpSpPr>
          <p:grpSpPr>
            <a:xfrm>
              <a:off x="2251" y="2393"/>
              <a:ext cx="3541" cy="920"/>
              <a:chOff x="2251" y="2393"/>
              <a:chExt cx="3541" cy="920"/>
            </a:xfrm>
          </p:grpSpPr>
          <p:sp>
            <p:nvSpPr>
              <p:cNvPr id="3" name="圆角矩形 2"/>
              <p:cNvSpPr/>
              <p:nvPr>
                <p:custDataLst>
                  <p:tags r:id="rId6"/>
                </p:custDataLst>
              </p:nvPr>
            </p:nvSpPr>
            <p:spPr>
              <a:xfrm flipV="1">
                <a:off x="2544" y="3193"/>
                <a:ext cx="2913" cy="120"/>
              </a:xfrm>
              <a:prstGeom prst="roundRect">
                <a:avLst/>
              </a:prstGeom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" name="文本框 4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2251" y="2393"/>
                <a:ext cx="3541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/>
                  <a:t>平均</a:t>
                </a:r>
                <a:r>
                  <a:t>3日最高涨幅</a:t>
                </a:r>
              </a:p>
            </p:txBody>
          </p:sp>
        </p:grpSp>
        <p:sp>
          <p:nvSpPr>
            <p:cNvPr id="17" name="文本框 16"/>
            <p:cNvSpPr txBox="1"/>
            <p:nvPr>
              <p:custDataLst>
                <p:tags r:id="rId8"/>
              </p:custDataLst>
            </p:nvPr>
          </p:nvSpPr>
          <p:spPr>
            <a:xfrm>
              <a:off x="2681" y="3490"/>
              <a:ext cx="260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b="1">
                  <a:solidFill>
                    <a:srgbClr val="FF0000"/>
                  </a:solidFill>
                </a:rPr>
                <a:t>9.71%</a:t>
              </a:r>
              <a:endParaRPr lang="en-US" altLang="zh-CN" b="1">
                <a:solidFill>
                  <a:srgbClr val="FF0000"/>
                </a:solidFill>
              </a:endParaRPr>
            </a:p>
            <a:p>
              <a:pPr algn="ctr"/>
              <a:endParaRPr lang="en-US" altLang="zh-CN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组合 19"/>
          <p:cNvGrpSpPr/>
          <p:nvPr>
            <p:custDataLst>
              <p:tags r:id="rId9"/>
            </p:custDataLst>
          </p:nvPr>
        </p:nvGrpSpPr>
        <p:grpSpPr>
          <a:xfrm>
            <a:off x="42545" y="3526790"/>
            <a:ext cx="2139950" cy="1343025"/>
            <a:chOff x="7350" y="2393"/>
            <a:chExt cx="3370" cy="2115"/>
          </a:xfrm>
        </p:grpSpPr>
        <p:grpSp>
          <p:nvGrpSpPr>
            <p:cNvPr id="7" name="组合 6"/>
            <p:cNvGrpSpPr/>
            <p:nvPr>
              <p:custDataLst>
                <p:tags r:id="rId10"/>
              </p:custDataLst>
            </p:nvPr>
          </p:nvGrpSpPr>
          <p:grpSpPr>
            <a:xfrm>
              <a:off x="7350" y="2393"/>
              <a:ext cx="3370" cy="845"/>
              <a:chOff x="2129" y="2393"/>
              <a:chExt cx="3370" cy="845"/>
            </a:xfrm>
          </p:grpSpPr>
          <p:sp>
            <p:nvSpPr>
              <p:cNvPr id="8" name="圆角矩形 7"/>
              <p:cNvSpPr/>
              <p:nvPr>
                <p:custDataLst>
                  <p:tags r:id="rId11"/>
                </p:custDataLst>
              </p:nvPr>
            </p:nvSpPr>
            <p:spPr>
              <a:xfrm flipV="1">
                <a:off x="2251" y="3118"/>
                <a:ext cx="2913" cy="120"/>
              </a:xfrm>
              <a:prstGeom prst="roundRect">
                <a:avLst/>
              </a:prstGeom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0" name="文本框 9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2129" y="2393"/>
                <a:ext cx="3370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>
                    <a:sym typeface="+mn-ea"/>
                  </a:rPr>
                  <a:t>平均</a:t>
                </a:r>
                <a:r>
                  <a:rPr lang="en-US"/>
                  <a:t>5</a:t>
                </a:r>
                <a:r>
                  <a:t>日最高涨幅</a:t>
                </a:r>
              </a:p>
            </p:txBody>
          </p:sp>
        </p:grpSp>
        <p:sp>
          <p:nvSpPr>
            <p:cNvPr id="18" name="文本框 17"/>
            <p:cNvSpPr txBox="1"/>
            <p:nvPr>
              <p:custDataLst>
                <p:tags r:id="rId13"/>
              </p:custDataLst>
            </p:nvPr>
          </p:nvSpPr>
          <p:spPr>
            <a:xfrm>
              <a:off x="7609" y="3492"/>
              <a:ext cx="260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b="1">
                  <a:solidFill>
                    <a:srgbClr val="FF0000"/>
                  </a:solidFill>
                </a:rPr>
                <a:t>11.48%</a:t>
              </a:r>
              <a:endParaRPr lang="en-US" altLang="zh-CN" b="1">
                <a:solidFill>
                  <a:srgbClr val="FF0000"/>
                </a:solidFill>
              </a:endParaRPr>
            </a:p>
            <a:p>
              <a:pPr algn="ctr"/>
              <a:endParaRPr lang="en-US" altLang="zh-CN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组合 21"/>
          <p:cNvGrpSpPr/>
          <p:nvPr>
            <p:custDataLst>
              <p:tags r:id="rId14"/>
            </p:custDataLst>
          </p:nvPr>
        </p:nvGrpSpPr>
        <p:grpSpPr>
          <a:xfrm>
            <a:off x="0" y="4688840"/>
            <a:ext cx="2379345" cy="1322070"/>
            <a:chOff x="12272" y="2393"/>
            <a:chExt cx="3747" cy="2082"/>
          </a:xfrm>
        </p:grpSpPr>
        <p:grpSp>
          <p:nvGrpSpPr>
            <p:cNvPr id="11" name="组合 10"/>
            <p:cNvGrpSpPr/>
            <p:nvPr/>
          </p:nvGrpSpPr>
          <p:grpSpPr>
            <a:xfrm>
              <a:off x="12272" y="2393"/>
              <a:ext cx="3747" cy="880"/>
              <a:chOff x="2062" y="2393"/>
              <a:chExt cx="3747" cy="880"/>
            </a:xfrm>
          </p:grpSpPr>
          <p:sp>
            <p:nvSpPr>
              <p:cNvPr id="12" name="圆角矩形 11"/>
              <p:cNvSpPr/>
              <p:nvPr>
                <p:custDataLst>
                  <p:tags r:id="rId15"/>
                </p:custDataLst>
              </p:nvPr>
            </p:nvSpPr>
            <p:spPr>
              <a:xfrm flipV="1">
                <a:off x="2251" y="3153"/>
                <a:ext cx="2913" cy="120"/>
              </a:xfrm>
              <a:prstGeom prst="roundRect">
                <a:avLst/>
              </a:prstGeom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" name="文本框 1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2062" y="2393"/>
                <a:ext cx="3747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>
                    <a:sym typeface="+mn-ea"/>
                  </a:rPr>
                  <a:t>平均</a:t>
                </a:r>
                <a:r>
                  <a:rPr lang="en-US"/>
                  <a:t>10</a:t>
                </a:r>
                <a:r>
                  <a:t>日最高涨幅</a:t>
                </a:r>
              </a:p>
            </p:txBody>
          </p:sp>
        </p:grpSp>
        <p:sp>
          <p:nvSpPr>
            <p:cNvPr id="19" name="文本框 18"/>
            <p:cNvSpPr txBox="1"/>
            <p:nvPr>
              <p:custDataLst>
                <p:tags r:id="rId17"/>
              </p:custDataLst>
            </p:nvPr>
          </p:nvSpPr>
          <p:spPr>
            <a:xfrm>
              <a:off x="12598" y="3453"/>
              <a:ext cx="2603" cy="102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algn="ctr"/>
              <a:r>
                <a:rPr lang="en-US" altLang="zh-CN" b="1">
                  <a:solidFill>
                    <a:srgbClr val="FF0000"/>
                  </a:solidFill>
                </a:rPr>
                <a:t>16.70%</a:t>
              </a:r>
              <a:endParaRPr lang="en-US" altLang="zh-CN" b="1">
                <a:solidFill>
                  <a:srgbClr val="FF0000"/>
                </a:solidFill>
              </a:endParaRPr>
            </a:p>
            <a:p>
              <a:pPr algn="ctr"/>
              <a:endParaRPr lang="en-US" altLang="zh-CN" b="1">
                <a:solidFill>
                  <a:srgbClr val="FF0000"/>
                </a:solidFill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20015" y="1109345"/>
            <a:ext cx="21647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栏目</a:t>
            </a:r>
            <a:r>
              <a:rPr lang="en-US" altLang="zh-CN" sz="2400" b="1">
                <a:solidFill>
                  <a:srgbClr val="FF0000"/>
                </a:solidFill>
              </a:rPr>
              <a:t>11</a:t>
            </a:r>
            <a:r>
              <a:rPr lang="zh-CN" altLang="en-US" sz="2400" b="1">
                <a:solidFill>
                  <a:srgbClr val="FF0000"/>
                </a:solidFill>
              </a:rPr>
              <a:t>月入选</a:t>
            </a:r>
            <a:endParaRPr lang="zh-CN" altLang="en-US" sz="2400" b="1">
              <a:solidFill>
                <a:srgbClr val="FF0000"/>
              </a:solidFill>
            </a:endParaRPr>
          </a:p>
          <a:p>
            <a:r>
              <a:rPr lang="zh-CN" altLang="en-US" sz="2400" b="1">
                <a:solidFill>
                  <a:srgbClr val="FF0000"/>
                </a:solidFill>
              </a:rPr>
              <a:t>个股市场表现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3180" y="5947410"/>
            <a:ext cx="2241550" cy="3111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000"/>
              <a:t>数据来源：经传多赢股票，以上为特定条件、区间下的数据统计，历史数据仅供参考，不代表未来收益承诺</a:t>
            </a:r>
            <a:endParaRPr lang="zh-CN" altLang="en-US" sz="1000"/>
          </a:p>
        </p:txBody>
      </p:sp>
      <p:sp>
        <p:nvSpPr>
          <p:cNvPr id="4" name="文本框 3"/>
          <p:cNvSpPr txBox="1"/>
          <p:nvPr/>
        </p:nvSpPr>
        <p:spPr>
          <a:xfrm>
            <a:off x="13376910" y="509079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  <p:custDataLst>
      <p:tags r:id="rId18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-66040" y="658241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graphicFrame>
        <p:nvGraphicFramePr>
          <p:cNvPr id="8" name="表格 7"/>
          <p:cNvGraphicFramePr/>
          <p:nvPr>
            <p:custDataLst>
              <p:tags r:id="rId2"/>
            </p:custDataLst>
          </p:nvPr>
        </p:nvGraphicFramePr>
        <p:xfrm>
          <a:off x="5804535" y="812165"/>
          <a:ext cx="5492115" cy="4268470"/>
        </p:xfrm>
        <a:graphic>
          <a:graphicData uri="http://schemas.openxmlformats.org/drawingml/2006/table">
            <a:tbl>
              <a:tblPr/>
              <a:tblGrid>
                <a:gridCol w="876935"/>
                <a:gridCol w="876935"/>
                <a:gridCol w="876300"/>
                <a:gridCol w="2861945"/>
              </a:tblGrid>
              <a:tr h="690245">
                <a:tc gridSpan="4">
                  <a:txBody>
                    <a:bodyPr/>
                    <a:p>
                      <a:pPr algn="ctr" fontAlgn="ctr"/>
                      <a:r>
                        <a:rPr lang="en-US" altLang="zh-CN" sz="14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《</a:t>
                      </a:r>
                      <a:r>
                        <a:rPr lang="zh-CN" altLang="en-US" sz="14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明日前瞻</a:t>
                      </a:r>
                      <a:r>
                        <a:rPr lang="en-US" altLang="zh-CN" sz="14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》</a:t>
                      </a:r>
                      <a:r>
                        <a:rPr lang="zh-CN" altLang="en-US" sz="14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擒获翻倍（或接近翻倍）的个股统计（</a:t>
                      </a:r>
                      <a:r>
                        <a:rPr lang="en-US" altLang="zh-CN" sz="14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10-11</a:t>
                      </a:r>
                      <a:r>
                        <a:rPr lang="zh-CN" altLang="en-US" sz="14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月）</a:t>
                      </a:r>
                      <a:endParaRPr lang="zh-CN" altLang="en-US" sz="14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66090">
                <a:tc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月份</a:t>
                      </a:r>
                      <a:endParaRPr lang="zh-CN" altLang="en-US" sz="11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上市公司</a:t>
                      </a:r>
                      <a:endParaRPr lang="zh-CN" altLang="en-US" sz="11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发布时间</a:t>
                      </a:r>
                      <a:endParaRPr lang="zh-CN" altLang="en-US" sz="11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最大上涨幅度</a:t>
                      </a:r>
                      <a:endParaRPr lang="zh-CN" altLang="en-US" sz="11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14655">
                <a:tc rowSpan="4"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常山北明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10.09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132.08%</a:t>
                      </a:r>
                      <a:endParaRPr lang="en-US" altLang="zh-CN" sz="11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</a:tr>
              <a:tr h="41402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青岛金王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10.16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192.63%</a:t>
                      </a:r>
                      <a:endParaRPr lang="en-US" altLang="zh-CN" sz="11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</a:tr>
              <a:tr h="41402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跃岭股份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10.16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94.79%</a:t>
                      </a:r>
                      <a:endParaRPr lang="en-US" altLang="zh-CN" sz="11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</a:tr>
              <a:tr h="41465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中国长城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10.24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105.66%</a:t>
                      </a:r>
                      <a:endParaRPr lang="en-US" altLang="zh-CN" sz="11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</a:tr>
              <a:tr h="414020">
                <a:tc rowSpan="2"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大东方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11.19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95.38%</a:t>
                      </a:r>
                      <a:endParaRPr lang="en-US" altLang="zh-CN" sz="11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</a:tr>
              <a:tr h="41402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利欧股份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11.21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130.36%</a:t>
                      </a:r>
                      <a:endParaRPr lang="en-US" altLang="zh-CN" sz="11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</a:tr>
              <a:tr h="386080">
                <a:tc gridSpan="4">
                  <a:txBody>
                    <a:bodyPr/>
                    <a:p>
                      <a:pPr algn="l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以上为特定条件、特定时间区间下的部分案例展示，不代表普遍现象，个股历史涨幅不预示其未来表现，过往收益亦不代表未来收益承诺。市场有风险，投资需谨慎！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4535" y="4839970"/>
            <a:ext cx="5491480" cy="17964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文本框 9"/>
          <p:cNvSpPr txBox="1"/>
          <p:nvPr/>
        </p:nvSpPr>
        <p:spPr>
          <a:xfrm>
            <a:off x="8927465" y="547751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rgbClr val="E615E9"/>
                </a:solidFill>
              </a:rPr>
              <a:t>单篇策略</a:t>
            </a:r>
            <a:r>
              <a:rPr lang="en-US" altLang="zh-CN" sz="1400" b="1">
                <a:solidFill>
                  <a:srgbClr val="E615E9"/>
                </a:solidFill>
              </a:rPr>
              <a:t>4</a:t>
            </a:r>
            <a:r>
              <a:rPr lang="zh-CN" altLang="en-US" sz="1400" b="1">
                <a:solidFill>
                  <a:srgbClr val="E615E9"/>
                </a:solidFill>
              </a:rPr>
              <a:t>只个股全部</a:t>
            </a:r>
            <a:endParaRPr lang="zh-CN" altLang="en-US" sz="1400" b="1">
              <a:solidFill>
                <a:srgbClr val="E615E9"/>
              </a:solidFill>
            </a:endParaRPr>
          </a:p>
          <a:p>
            <a:r>
              <a:rPr lang="zh-CN" altLang="en-US" sz="1400" b="1">
                <a:solidFill>
                  <a:srgbClr val="E615E9"/>
                </a:solidFill>
              </a:rPr>
              <a:t>出现短线强势异动</a:t>
            </a:r>
            <a:endParaRPr lang="zh-CN" altLang="en-US" sz="1400" b="1">
              <a:solidFill>
                <a:srgbClr val="E615E9"/>
              </a:solidFill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4"/>
            </p:custDataLst>
          </p:nvPr>
        </p:nvGraphicFramePr>
        <p:xfrm>
          <a:off x="398780" y="812165"/>
          <a:ext cx="5318125" cy="6062980"/>
        </p:xfrm>
        <a:graphic>
          <a:graphicData uri="http://schemas.openxmlformats.org/drawingml/2006/table">
            <a:tbl>
              <a:tblPr/>
              <a:tblGrid>
                <a:gridCol w="551815"/>
                <a:gridCol w="553085"/>
                <a:gridCol w="552450"/>
                <a:gridCol w="1803400"/>
                <a:gridCol w="1857375"/>
              </a:tblGrid>
              <a:tr h="288290">
                <a:tc gridSpan="5">
                  <a:txBody>
                    <a:bodyPr/>
                    <a:p>
                      <a:pPr algn="ctr" fontAlgn="ctr"/>
                      <a:r>
                        <a:rPr lang="en-US" altLang="zh-CN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11.17-12.09《</a:t>
                      </a:r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明日前瞻</a:t>
                      </a:r>
                      <a:r>
                        <a:rPr lang="en-US" altLang="zh-CN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》</a:t>
                      </a:r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（共提及</a:t>
                      </a:r>
                      <a:r>
                        <a:rPr lang="en-US" altLang="zh-CN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48</a:t>
                      </a:r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只个股）市场表现</a:t>
                      </a:r>
                      <a:endParaRPr lang="zh-CN" altLang="en-US" sz="10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57810">
                <a:tc gridSpan="5">
                  <a:txBody>
                    <a:bodyPr/>
                    <a:p>
                      <a:pPr algn="ctr" fontAlgn="ctr"/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发布后周内出现</a:t>
                      </a:r>
                      <a:br>
                        <a:rPr lang="zh-CN" altLang="en-US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日内冲高超</a:t>
                      </a:r>
                      <a:r>
                        <a:rPr lang="en-US" altLang="zh-CN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8%</a:t>
                      </a:r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的异动个股</a:t>
                      </a:r>
                      <a:endParaRPr lang="zh-CN" altLang="en-US" sz="10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28295"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序号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发布时间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上市公司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短线上涨异动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日内最大低吸涨幅</a:t>
                      </a:r>
                      <a:b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（发布后首日的最低价，到发布后第</a:t>
                      </a:r>
                      <a:r>
                        <a:rPr lang="en-US" altLang="zh-CN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en-US" altLang="zh-CN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天内最高价的涨幅）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5367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12.09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粤传媒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12.10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12.67%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5240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12.08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罗平锌电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12.09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22.18%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5367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12.03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元隆雅图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12.09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盘中冲高超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9.20%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5367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12.03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供销大集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12.05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11.90%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5303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12.03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全聚德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12.06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11.13%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5367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12.02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中储股份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12.03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18.24%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5367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11.30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东方钽业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12.02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盘中冲高超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10.76%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5240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11.28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淳中科技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12.06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2.49%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5367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11.27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大连圣亚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12.02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盘中冲高超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8%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12.05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5.33%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5367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11.27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中储股份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11.29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二连板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19.19%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5303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11.26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东方锆业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11.28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触及涨停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29.50%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5367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11.26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东方智造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11.27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15.78%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5367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11.26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勤上股份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11.27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28.10%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5240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14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11.25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东方碳素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11.27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涨超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19.27%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5367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11.25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和顺石油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12.05 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二连板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0.83%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5367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16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11.24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汤姆猫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11.27 20cm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26.94%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5303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17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11.24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恒信东方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11.28 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触及</a:t>
                      </a:r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20cm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二连板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22.92%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5303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18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11.24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长江投资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11.26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触及二连板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26.09%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5367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19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11.24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大连友谊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12.02 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触及二连板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10.48%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5303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利欧股份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12.05 10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</a:t>
                      </a:r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板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36.10%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5367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红豆股份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11.26 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触及二连板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20.86%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5367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中一科技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11.25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盘中冲高超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14%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15.31%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5240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23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洲际油气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11.22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盘中冲高超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9.34%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5367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24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11.19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大东方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12.03 10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</a:t>
                      </a:r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板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34.37%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5367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25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11.18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三六零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11.21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22.22%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5303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26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11.17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易点天下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11.22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冲击涨停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41.78%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76225">
                <a:tc gridSpan="5"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发布后周内出现</a:t>
                      </a:r>
                      <a:b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日内跌幅超</a:t>
                      </a:r>
                      <a:r>
                        <a:rPr lang="en-US" altLang="zh-CN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5%</a:t>
                      </a: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的部分个股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序号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发布时间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上市公司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短线调整异动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发布后</a:t>
                      </a:r>
                      <a:r>
                        <a:rPr lang="en-US" altLang="zh-CN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日跌幅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</a:tr>
              <a:tr h="17272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11.19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维信诺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11.21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跌超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588E3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-15.33%</a:t>
                      </a:r>
                      <a:endParaRPr lang="en-US" altLang="zh-CN" sz="900" b="1" i="0">
                        <a:solidFill>
                          <a:srgbClr val="588E3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</a:tr>
              <a:tr h="17145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实达集团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11.26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跌超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588E3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-9.95%</a:t>
                      </a:r>
                      <a:endParaRPr lang="en-US" altLang="zh-CN" sz="900" b="1" i="0">
                        <a:solidFill>
                          <a:srgbClr val="588E3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</a:tr>
              <a:tr h="171450">
                <a:tc gridSpan="5">
                  <a:txBody>
                    <a:bodyPr/>
                    <a:p>
                      <a:pPr algn="l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以上为特定条件、特定时间区间下的部分案例展示，不代表普遍现象，个股历史涨幅不预示其未来表现，过往收益亦不代表未来收益承诺。市场有风险，投资需谨慎！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custDataLst>
      <p:tags r:id="rId5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-66040" y="658241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376910" y="509079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690" y="854710"/>
            <a:ext cx="10205720" cy="57410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211705" y="1743075"/>
            <a:ext cx="7670800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altLang="en-US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!</a:t>
            </a:r>
            <a:endParaRPr lang="en-US" alt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我司所有工作人员均不允许推荐股票、不允许承诺收益、不允许代客理财、不允许合作分成、不允许私下收款，如您发现有任何违规行为，请立即拨打400-9088-988向我们举报!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7005" y="38557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7005" y="39033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6392545" y="3903345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18160" y="1064895"/>
            <a:ext cx="10981055" cy="247650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/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/>
            <a:r>
              <a:rPr lang="zh-CN" altLang="en-US" sz="660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竞价实战特训</a:t>
            </a:r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065145" y="4786630"/>
            <a:ext cx="6237713" cy="1546225"/>
            <a:chOff x="4791" y="7208"/>
            <a:chExt cx="10127" cy="2435"/>
          </a:xfrm>
        </p:grpSpPr>
        <p:sp>
          <p:nvSpPr>
            <p:cNvPr id="4" name="圆角矩形 3"/>
            <p:cNvSpPr/>
            <p:nvPr/>
          </p:nvSpPr>
          <p:spPr>
            <a:xfrm>
              <a:off x="4791" y="7208"/>
              <a:ext cx="10127" cy="243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5047" y="7416"/>
              <a:ext cx="9600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>
                  <a:solidFill>
                    <a:schemeClr val="tx1"/>
                  </a:solidFill>
                </a:rPr>
                <a:t>中山大学金融系毕业，股市经验6年，证券从业3年，风格偏好短线热点的各类选股策略，独创《强阳低吸》《低开反包》等战法，擅长追根溯源，挖掘资金背后的底层逻辑与市场情绪周期的演绎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130" y="946785"/>
            <a:ext cx="5650230" cy="54508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3976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05130" y="6152515"/>
            <a:ext cx="406400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个股只作为案例教学展示，不构成任何买卖或指导建议</a:t>
            </a:r>
            <a:endParaRPr lang="zh-CN" altLang="en-US" sz="1000"/>
          </a:p>
        </p:txBody>
      </p:sp>
      <p:sp>
        <p:nvSpPr>
          <p:cNvPr id="10" name="文本框 9"/>
          <p:cNvSpPr txBox="1"/>
          <p:nvPr/>
        </p:nvSpPr>
        <p:spPr>
          <a:xfrm>
            <a:off x="6547485" y="3703320"/>
            <a:ext cx="527621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/>
              <a:t>策略：破位反抽，去弱留强。</a:t>
            </a:r>
            <a:r>
              <a:rPr lang="zh-CN" b="1">
                <a:solidFill>
                  <a:srgbClr val="FF0000"/>
                </a:solidFill>
              </a:rPr>
              <a:t>以防守为主，等待底背离金叉，以及短线上攻</a:t>
            </a:r>
            <a:r>
              <a:rPr lang="en-US" altLang="zh-CN" b="1">
                <a:solidFill>
                  <a:srgbClr val="FF0000"/>
                </a:solidFill>
              </a:rPr>
              <a:t>10</a:t>
            </a:r>
            <a:r>
              <a:rPr lang="zh-CN" altLang="en-US" b="1">
                <a:solidFill>
                  <a:srgbClr val="FF0000"/>
                </a:solidFill>
              </a:rPr>
              <a:t>以下的冰点</a:t>
            </a:r>
            <a:endParaRPr lang="zh-CN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/>
              <a:t>仓位：</a:t>
            </a:r>
            <a:r>
              <a:rPr lang="en-US" altLang="zh-CN"/>
              <a:t>3</a:t>
            </a:r>
            <a:r>
              <a:rPr lang="zh-CN" altLang="en-US"/>
              <a:t>成仓以内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板块：</a:t>
            </a:r>
            <a:endParaRPr lang="zh-CN" altLang="en-US"/>
          </a:p>
          <a:p>
            <a:r>
              <a:rPr lang="zh-CN" altLang="en-US"/>
              <a:t>进攻方向：大消费（首发经济）、人工智能（铜缆、光通信、豆包）</a:t>
            </a:r>
            <a:endParaRPr lang="zh-CN" altLang="en-US"/>
          </a:p>
          <a:p>
            <a:r>
              <a:rPr lang="zh-CN" altLang="en-US"/>
              <a:t>防守方向：银行、农业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485" y="1074420"/>
            <a:ext cx="4800600" cy="251904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3976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05130" y="6152515"/>
            <a:ext cx="406400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个股只作为案例教学展示，不构成任何买卖或指导建议</a:t>
            </a:r>
            <a:endParaRPr lang="zh-CN" altLang="en-US" sz="10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923290"/>
            <a:ext cx="8296910" cy="48202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7705" y="3768090"/>
            <a:ext cx="4613275" cy="26295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8700770" y="2080260"/>
            <a:ext cx="2426335" cy="2736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看懂竞价的微观结构</a:t>
            </a:r>
            <a:endParaRPr lang="zh-CN" altLang="en-US"/>
          </a:p>
          <a:p>
            <a:r>
              <a:rPr lang="zh-CN" altLang="en-US"/>
              <a:t>才能第一时间把握市场的真实情绪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竞价策略：低开反包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情绪选股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低开反包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1" name="文本框 10"/>
          <p:cNvSpPr txBox="1"/>
          <p:nvPr/>
        </p:nvSpPr>
        <p:spPr>
          <a:xfrm>
            <a:off x="8128000" y="1383665"/>
            <a:ext cx="406400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情绪交易模型（短周期）：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/>
              <a:t>人气股低开后引发资金抄底进场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 b="1">
                <a:solidFill>
                  <a:srgbClr val="FF0000"/>
                </a:solidFill>
              </a:rPr>
              <a:t>适用范围：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/>
              <a:t>非牛线下移阶段，指数出现阴线调整或十字星后的隔日竞价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128000" y="4447540"/>
            <a:ext cx="407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核心逻辑</a:t>
            </a:r>
            <a:r>
              <a:rPr lang="zh-CN" altLang="en-US" b="1">
                <a:solidFill>
                  <a:srgbClr val="FF0000"/>
                </a:solidFill>
              </a:rPr>
              <a:t>：</a:t>
            </a:r>
            <a:endParaRPr lang="zh-CN" altLang="en-US" b="1">
              <a:solidFill>
                <a:srgbClr val="FF0000"/>
              </a:solidFill>
            </a:endParaRPr>
          </a:p>
          <a:p>
            <a:pPr algn="l"/>
            <a:r>
              <a:rPr lang="zh-CN"/>
              <a:t>突破失败的主力主动洗盘，大幅低开制造恐慌，迫使散户割肉。随后主力扫货</a:t>
            </a:r>
            <a:r>
              <a:rPr lang="en-US" altLang="zh-CN"/>
              <a:t>“</a:t>
            </a:r>
            <a:r>
              <a:rPr lang="zh-CN" altLang="en-US"/>
              <a:t>便宜</a:t>
            </a:r>
            <a:r>
              <a:rPr lang="en-US" altLang="zh-CN"/>
              <a:t>”</a:t>
            </a:r>
            <a:r>
              <a:rPr lang="zh-CN" altLang="en-US"/>
              <a:t>筹码，低开高走拉升完成自救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t="5921"/>
          <a:stretch>
            <a:fillRect/>
          </a:stretch>
        </p:blipFill>
        <p:spPr>
          <a:xfrm>
            <a:off x="255270" y="1358900"/>
            <a:ext cx="7785100" cy="44996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文本框 12"/>
          <p:cNvSpPr txBox="1"/>
          <p:nvPr userDrawn="1">
            <p:custDataLst>
              <p:tags r:id="rId3"/>
            </p:custDataLst>
          </p:nvPr>
        </p:nvSpPr>
        <p:spPr>
          <a:xfrm>
            <a:off x="635" y="63976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5270" y="5796915"/>
            <a:ext cx="406400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个股只作为案例教学展示，不构成任何买卖或指导建议</a:t>
            </a:r>
            <a:endParaRPr lang="zh-CN" altLang="en-US" sz="1000"/>
          </a:p>
        </p:txBody>
      </p:sp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低开反包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选股条件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028700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2" name="文本框 1"/>
          <p:cNvSpPr txBox="1"/>
          <p:nvPr/>
        </p:nvSpPr>
        <p:spPr>
          <a:xfrm>
            <a:off x="962660" y="1028700"/>
            <a:ext cx="10267950" cy="508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/>
              <a:t>通过</a:t>
            </a:r>
            <a:r>
              <a:rPr lang="zh-CN" altLang="en-US" b="1">
                <a:solidFill>
                  <a:srgbClr val="FF0000"/>
                </a:solidFill>
              </a:rPr>
              <a:t>竞价狙击-竞价战法</a:t>
            </a:r>
            <a:r>
              <a:rPr lang="zh-CN" altLang="en-US"/>
              <a:t>（早盘9:25更新），选出近期人气股急跌低开后的反包机会，条件：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1、将个股按昨日换手排序，选出换手在</a:t>
            </a:r>
            <a:r>
              <a:rPr lang="zh-CN" altLang="en-US" b="1">
                <a:solidFill>
                  <a:srgbClr val="FF0000"/>
                </a:solidFill>
              </a:rPr>
              <a:t>10%-50%</a:t>
            </a:r>
            <a:r>
              <a:rPr lang="zh-CN" altLang="en-US"/>
              <a:t>的个股（有换手代表个股前一天有新主力进场）；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2、选出竞价金额</a:t>
            </a:r>
            <a:r>
              <a:rPr lang="zh-CN" altLang="en-US" b="1">
                <a:solidFill>
                  <a:srgbClr val="FF0000"/>
                </a:solidFill>
              </a:rPr>
              <a:t>接近或大于1000万</a:t>
            </a:r>
            <a:r>
              <a:rPr lang="zh-CN" altLang="en-US"/>
              <a:t>的个股（竞价金额太小的话个股人气不足，量越大越好）；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3、前一天的流动资金和主力净买额都要翻红，</a:t>
            </a:r>
            <a:r>
              <a:rPr lang="zh-CN" altLang="en-US" b="1">
                <a:solidFill>
                  <a:srgbClr val="FF0000"/>
                </a:solidFill>
              </a:rPr>
              <a:t>主力净买额大于</a:t>
            </a:r>
            <a:r>
              <a:rPr lang="en-US" altLang="zh-CN" b="1">
                <a:solidFill>
                  <a:srgbClr val="FF0000"/>
                </a:solidFill>
              </a:rPr>
              <a:t>2</a:t>
            </a:r>
            <a:r>
              <a:rPr lang="en-US" altLang="zh-CN" b="1">
                <a:solidFill>
                  <a:srgbClr val="FF0000"/>
                </a:solidFill>
              </a:rPr>
              <a:t>000</a:t>
            </a:r>
            <a:r>
              <a:rPr lang="zh-CN" altLang="en-US" b="1">
                <a:solidFill>
                  <a:srgbClr val="FF0000"/>
                </a:solidFill>
              </a:rPr>
              <a:t>万</a:t>
            </a:r>
            <a:r>
              <a:rPr lang="zh-CN" altLang="en-US"/>
              <a:t>（有资金流入的调整，隔日修复的概率才更大）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4、前一天的K线要求：</a:t>
            </a:r>
            <a:r>
              <a:rPr lang="zh-CN" altLang="en-US" b="1">
                <a:solidFill>
                  <a:srgbClr val="FF0000"/>
                </a:solidFill>
              </a:rPr>
              <a:t>早盘冲高、尾盘跳水</a:t>
            </a:r>
            <a:r>
              <a:rPr lang="zh-CN" altLang="en-US"/>
              <a:t>的倒锤头线，最好是阴线（要杀得透，不能有拉尾盘），且最好回补了高开缺口，剔除高位连板股的首根断板阴线；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5、</a:t>
            </a:r>
            <a:r>
              <a:rPr lang="zh-CN" altLang="en-US" b="1">
                <a:solidFill>
                  <a:srgbClr val="FF0000"/>
                </a:solidFill>
              </a:rPr>
              <a:t>开盘价要在重要支撑附近（5日线或辅助线）</a:t>
            </a:r>
            <a:r>
              <a:rPr lang="zh-CN" altLang="en-US"/>
              <a:t>，低开幅度最好低于</a:t>
            </a:r>
            <a:r>
              <a:rPr lang="en-US" altLang="zh-CN"/>
              <a:t>-2</a:t>
            </a:r>
            <a:r>
              <a:rPr lang="zh-CN" altLang="en-US"/>
              <a:t>%，开盘价距离前一天最高点的空间最好要接近或超过15%；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6、</a:t>
            </a:r>
            <a:r>
              <a:rPr lang="zh-CN" altLang="en-US" b="1">
                <a:solidFill>
                  <a:srgbClr val="FF0000"/>
                </a:solidFill>
              </a:rPr>
              <a:t>竞价战法为短线交易战法，如果出现-</a:t>
            </a:r>
            <a:r>
              <a:rPr lang="en-US" altLang="zh-CN" b="1">
                <a:solidFill>
                  <a:srgbClr val="FF0000"/>
                </a:solidFill>
              </a:rPr>
              <a:t>3</a:t>
            </a:r>
            <a:r>
              <a:rPr lang="zh-CN" altLang="en-US" b="1">
                <a:solidFill>
                  <a:srgbClr val="FF0000"/>
                </a:solidFill>
              </a:rPr>
              <a:t>%以上的浮亏无条件止损一半，如果出现7%以上的浮盈无条件减一半做低成本</a:t>
            </a:r>
            <a:r>
              <a:rPr lang="zh-CN" altLang="en-US"/>
              <a:t>，非连板涨停个股尽量在隔日内完成止盈止损（针对没太多时间看盘或者短线操作不熟练的朋友，如果有比较好的看盘技术和盘感，再考虑按照自身节奏灵活操作）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395" y="1209040"/>
            <a:ext cx="6418580" cy="518858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低开反包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选股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3"/>
            </p:custDataLst>
          </p:nvPr>
        </p:nvSpPr>
        <p:spPr>
          <a:xfrm>
            <a:off x="635" y="63976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42260" y="6085840"/>
            <a:ext cx="406400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个股只作为案例教学展示，不构成任何买卖或指导建议</a:t>
            </a:r>
            <a:endParaRPr lang="zh-CN" altLang="en-US" sz="1000"/>
          </a:p>
        </p:txBody>
      </p:sp>
      <p:sp>
        <p:nvSpPr>
          <p:cNvPr id="7" name="文本框 6"/>
          <p:cNvSpPr txBox="1"/>
          <p:nvPr/>
        </p:nvSpPr>
        <p:spPr>
          <a:xfrm>
            <a:off x="3495040" y="5476240"/>
            <a:ext cx="39027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</a:rPr>
              <a:t>11.29</a:t>
            </a:r>
            <a:r>
              <a:rPr lang="zh-CN" altLang="en-US" b="1">
                <a:solidFill>
                  <a:srgbClr val="FF0000"/>
                </a:solidFill>
              </a:rPr>
              <a:t>分歧人气股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575550" y="2413635"/>
            <a:ext cx="40640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sym typeface="+mn-ea"/>
              </a:rPr>
              <a:t>提前选出可能低开的上影线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第一轮筛选：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/>
              <a:t>按照智能盯盘的条件，</a:t>
            </a:r>
            <a:r>
              <a:rPr lang="en-US" altLang="zh-CN"/>
              <a:t>L2</a:t>
            </a:r>
            <a:r>
              <a:rPr lang="zh-CN" altLang="en-US"/>
              <a:t>的主力变紫和主力爆量换着选，选两次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5.xml><?xml version="1.0" encoding="utf-8"?>
<p:tagLst xmlns:p="http://schemas.openxmlformats.org/presentationml/2006/main">
  <p:tag name="commondata" val="eyJoZGlkIjoiOTQ1ZjcwNmNkMTFhMjA1Zjg5NzQyMTQ1MGUxYmIzMWEifQ=="/>
  <p:tag name="KSO_WPP_MARK_KEY" val="6cc4ece7-e633-44fb-a42a-42e090ec11f6"/>
  <p:tag name="COMMONDATA" val="eyJoZGlkIjoiN2FmMTg0ODVkMjQ5YWI5OWQ3MWYzZjIwZDI4YWFkN2QifQ=="/>
  <p:tag name="resource_record_key" val="{&quot;13&quot;:[4685217,4428820,4712228,4722044]}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DIAGRAM_VIRTUALLY_FRAME" val="{&quot;height&quot;:356.6,&quot;left&quot;:-5.2,&quot;top&quot;:119.65,&quot;width&quot;:824.25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DIAGRAM_VIRTUALLY_FRAME" val="{&quot;height&quot;:97.8,&quot;left&quot;:112.55,&quot;top&quot;:119.65,&quot;width&quot;:581.05}"/>
</p:tagLst>
</file>

<file path=ppt/tags/tag81.xml><?xml version="1.0" encoding="utf-8"?>
<p:tagLst xmlns:p="http://schemas.openxmlformats.org/presentationml/2006/main">
  <p:tag name="KSO_WM_DIAGRAM_VIRTUALLY_FRAME" val="{&quot;height&quot;:356.6,&quot;left&quot;:-5.2,&quot;top&quot;:119.65,&quot;width&quot;:824.25}"/>
</p:tagLst>
</file>

<file path=ppt/tags/tag82.xml><?xml version="1.0" encoding="utf-8"?>
<p:tagLst xmlns:p="http://schemas.openxmlformats.org/presentationml/2006/main">
  <p:tag name="KSO_WM_DIAGRAM_VIRTUALLY_FRAME" val="{&quot;height&quot;:356.6,&quot;left&quot;:-5.2,&quot;top&quot;:119.65,&quot;width&quot;:824.25}"/>
</p:tagLst>
</file>

<file path=ppt/tags/tag83.xml><?xml version="1.0" encoding="utf-8"?>
<p:tagLst xmlns:p="http://schemas.openxmlformats.org/presentationml/2006/main">
  <p:tag name="KSO_WM_DIAGRAM_VIRTUALLY_FRAME" val="{&quot;height&quot;:356.6,&quot;left&quot;:-5.2,&quot;top&quot;:119.65,&quot;width&quot;:824.25}"/>
</p:tagLst>
</file>

<file path=ppt/tags/tag84.xml><?xml version="1.0" encoding="utf-8"?>
<p:tagLst xmlns:p="http://schemas.openxmlformats.org/presentationml/2006/main">
  <p:tag name="KSO_WM_DIAGRAM_VIRTUALLY_FRAME" val="{&quot;height&quot;:356.6,&quot;left&quot;:-5.2,&quot;top&quot;:119.65,&quot;width&quot;:824.25}"/>
</p:tagLst>
</file>

<file path=ppt/tags/tag85.xml><?xml version="1.0" encoding="utf-8"?>
<p:tagLst xmlns:p="http://schemas.openxmlformats.org/presentationml/2006/main">
  <p:tag name="KSO_WM_DIAGRAM_VIRTUALLY_FRAME" val="{&quot;height&quot;:97.8,&quot;left&quot;:112.55,&quot;top&quot;:119.65,&quot;width&quot;:581.05}"/>
</p:tagLst>
</file>

<file path=ppt/tags/tag86.xml><?xml version="1.0" encoding="utf-8"?>
<p:tagLst xmlns:p="http://schemas.openxmlformats.org/presentationml/2006/main">
  <p:tag name="KSO_WM_DIAGRAM_VIRTUALLY_FRAME" val="{&quot;height&quot;:356.6,&quot;left&quot;:-5.2,&quot;top&quot;:119.65,&quot;width&quot;:824.25}"/>
</p:tagLst>
</file>

<file path=ppt/tags/tag87.xml><?xml version="1.0" encoding="utf-8"?>
<p:tagLst xmlns:p="http://schemas.openxmlformats.org/presentationml/2006/main">
  <p:tag name="KSO_WM_DIAGRAM_VIRTUALLY_FRAME" val="{&quot;height&quot;:356.6,&quot;left&quot;:-5.2,&quot;top&quot;:119.65,&quot;width&quot;:824.25}"/>
</p:tagLst>
</file>

<file path=ppt/tags/tag88.xml><?xml version="1.0" encoding="utf-8"?>
<p:tagLst xmlns:p="http://schemas.openxmlformats.org/presentationml/2006/main">
  <p:tag name="KSO_WM_DIAGRAM_VIRTUALLY_FRAME" val="{&quot;height&quot;:356.6,&quot;left&quot;:-5.2,&quot;top&quot;:119.65,&quot;width&quot;:824.25}"/>
</p:tagLst>
</file>

<file path=ppt/tags/tag89.xml><?xml version="1.0" encoding="utf-8"?>
<p:tagLst xmlns:p="http://schemas.openxmlformats.org/presentationml/2006/main">
  <p:tag name="KSO_WM_DIAGRAM_VIRTUALLY_FRAME" val="{&quot;height&quot;:356.6,&quot;left&quot;:-5.2,&quot;top&quot;:119.65,&quot;width&quot;:824.25}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DIAGRAM_VIRTUALLY_FRAME" val="{&quot;height&quot;:356.6,&quot;left&quot;:-5.2,&quot;top&quot;:119.65,&quot;width&quot;:824.25}"/>
</p:tagLst>
</file>

<file path=ppt/tags/tag91.xml><?xml version="1.0" encoding="utf-8"?>
<p:tagLst xmlns:p="http://schemas.openxmlformats.org/presentationml/2006/main">
  <p:tag name="KSO_WM_DIAGRAM_VIRTUALLY_FRAME" val="{&quot;height&quot;:356.6,&quot;left&quot;:-5.2,&quot;top&quot;:119.65,&quot;width&quot;:824.25}"/>
</p:tagLst>
</file>

<file path=ppt/tags/tag92.xml><?xml version="1.0" encoding="utf-8"?>
<p:tagLst xmlns:p="http://schemas.openxmlformats.org/presentationml/2006/main">
  <p:tag name="KSO_WM_DIAGRAM_VIRTUALLY_FRAME" val="{&quot;height&quot;:356.6,&quot;left&quot;:-5.2,&quot;top&quot;:119.65,&quot;width&quot;:824.25}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TABLE_ENDDRAG_ORIGIN_RECT" val="432*336"/>
  <p:tag name="TABLE_ENDDRAG_RECT" val="357*98*432*336"/>
</p:tagLst>
</file>

<file path=ppt/tags/tag96.xml><?xml version="1.0" encoding="utf-8"?>
<p:tagLst xmlns:p="http://schemas.openxmlformats.org/presentationml/2006/main">
  <p:tag name="TABLE_ENDDRAG_ORIGIN_RECT" val="387*721"/>
  <p:tag name="TABLE_ENDDRAG_RECT" val="20*63*387*721"/>
</p:tagLst>
</file>

<file path=ppt/tags/tag9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4603</Words>
  <Application>WPS 演示</Application>
  <PresentationFormat>宽屏</PresentationFormat>
  <Paragraphs>593</Paragraphs>
  <Slides>19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2" baseType="lpstr">
      <vt:lpstr>Arial</vt:lpstr>
      <vt:lpstr>宋体</vt:lpstr>
      <vt:lpstr>Wingdings</vt:lpstr>
      <vt:lpstr>Wingdings</vt:lpstr>
      <vt:lpstr>思源黑体 CN Light</vt:lpstr>
      <vt:lpstr>黑体</vt:lpstr>
      <vt:lpstr>思源黑体 CN Medium</vt:lpstr>
      <vt:lpstr>思源黑体 CN Normal</vt:lpstr>
      <vt:lpstr>思源黑体 CN Bold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木栖鸟</cp:lastModifiedBy>
  <cp:revision>257</cp:revision>
  <dcterms:created xsi:type="dcterms:W3CDTF">2019-06-19T02:08:00Z</dcterms:created>
  <dcterms:modified xsi:type="dcterms:W3CDTF">2024-12-20T06:49:21Z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2052-12.1.0.19302</vt:lpwstr>
  </property>
  <property fmtid="{D5CDD505-2E9C-101B-9397-08002B2CF9AE}" pid="3" name="ICV">
    <vt:lpwstr>BC2EBC63ADC044C9AD6FE828FF8B2742_13</vt:lpwstr>
  </property>
</Properties>
</file>