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00" r:id="rId3"/>
    <p:sldId id="257" r:id="rId4"/>
    <p:sldId id="815" r:id="rId5"/>
    <p:sldId id="829" r:id="rId7"/>
    <p:sldId id="831" r:id="rId8"/>
    <p:sldId id="830" r:id="rId9"/>
    <p:sldId id="814" r:id="rId10"/>
    <p:sldId id="832" r:id="rId11"/>
    <p:sldId id="568" r:id="rId12"/>
    <p:sldId id="740" r:id="rId13"/>
    <p:sldId id="705" r:id="rId14"/>
    <p:sldId id="811" r:id="rId15"/>
    <p:sldId id="804" r:id="rId16"/>
    <p:sldId id="791" r:id="rId17"/>
    <p:sldId id="803" r:id="rId18"/>
    <p:sldId id="741" r:id="rId19"/>
    <p:sldId id="81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13.png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9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Relationship Id="rId3" Type="http://schemas.openxmlformats.org/officeDocument/2006/relationships/image" Target="../media/image20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2.xml"/><Relationship Id="rId2" Type="http://schemas.openxmlformats.org/officeDocument/2006/relationships/image" Target="../media/image21.png"/><Relationship Id="rId1" Type="http://schemas.openxmlformats.org/officeDocument/2006/relationships/tags" Target="../tags/tag10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7.xm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8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image" Target="../media/image10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9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0" Type="http://schemas.openxmlformats.org/officeDocument/2006/relationships/notesSlide" Target="../notesSlides/notesSlide6.x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28000" y="138366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800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921"/>
          <a:stretch>
            <a:fillRect/>
          </a:stretch>
        </p:blipFill>
        <p:spPr>
          <a:xfrm>
            <a:off x="255270" y="1358900"/>
            <a:ext cx="7785100" cy="449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270" y="57969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3、前一天的流动资金和主力净买额都要翻红，</a:t>
            </a:r>
            <a:r>
              <a:rPr lang="zh-CN" altLang="en-US" b="1">
                <a:solidFill>
                  <a:srgbClr val="FF0000"/>
                </a:solidFill>
              </a:rPr>
              <a:t>主力净买额大于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en-US" altLang="zh-CN" b="1">
                <a:solidFill>
                  <a:srgbClr val="FF0000"/>
                </a:solidFill>
              </a:rPr>
              <a:t>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r>
              <a:rPr lang="zh-CN" altLang="en-US"/>
              <a:t>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的倒锤头线，最好是阴线（要杀得透，不能有拉尾盘），且最好回补了高开缺口，剔除高位连板股的首根断板阴线；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，低开幅度最好低于</a:t>
            </a:r>
            <a:r>
              <a:rPr lang="en-US" altLang="zh-CN"/>
              <a:t>-2</a:t>
            </a:r>
            <a:r>
              <a:rPr lang="zh-CN" altLang="en-US"/>
              <a:t>%，开盘价距离前一天最高点的空间最好要接近或超过15%；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</a:t>
            </a:r>
            <a:r>
              <a:rPr lang="zh-CN" altLang="en-US" b="1">
                <a:solidFill>
                  <a:srgbClr val="FF0000"/>
                </a:solidFill>
              </a:rPr>
              <a:t>竞价战法为短线交易战法，如果出现-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%以上的浮亏无条件止损一半，如果出现7%以上的浮盈无条件减一半做低成本</a:t>
            </a:r>
            <a:r>
              <a:rPr lang="zh-CN" altLang="en-US"/>
              <a:t>，非连板涨停个股尽量在隔日内完成止盈止损（针对没太多时间看盘或者短线操作不熟练的朋友，如果有比较好的看盘技术和盘感，再考虑按照自身节奏灵活操作）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75" y="903605"/>
            <a:ext cx="6585585" cy="5548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2260" y="608584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3206750" y="4585970"/>
            <a:ext cx="390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11.26</a:t>
            </a:r>
            <a:r>
              <a:rPr lang="zh-CN" altLang="en-US" b="1">
                <a:solidFill>
                  <a:srgbClr val="FF0000"/>
                </a:solidFill>
              </a:rPr>
              <a:t>分歧人气股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6625" y="241363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提前选出可能低开的上影线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第一轮筛选：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按照智能盯盘的条件，</a:t>
            </a:r>
            <a:r>
              <a:rPr lang="en-US" altLang="zh-CN"/>
              <a:t>L2</a:t>
            </a:r>
            <a:r>
              <a:rPr lang="zh-CN" altLang="en-US"/>
              <a:t>的主力变紫和主力爆量换着选，选两次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155950" y="4997450"/>
            <a:ext cx="2781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260" y="908685"/>
            <a:ext cx="5165090" cy="5483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2160" y="607441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6" name="矩形 5"/>
          <p:cNvSpPr/>
          <p:nvPr/>
        </p:nvSpPr>
        <p:spPr>
          <a:xfrm>
            <a:off x="3155950" y="4997450"/>
            <a:ext cx="2781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58610" y="1812290"/>
            <a:ext cx="49549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第二轮筛选：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r>
              <a:rPr lang="zh-CN" altLang="en-US">
                <a:sym typeface="+mn-ea"/>
              </a:rPr>
              <a:t>选出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日线、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日线或辅助线）形成共同支撑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上影线回补了高开缺口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早盘放量突破阶段性新高下午跳水杀跌至尾盘的倒锤头线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收盘涨幅最好不要太大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剔除高位连板（</a:t>
            </a:r>
            <a:r>
              <a:rPr lang="en-US" altLang="zh-CN">
                <a:sym typeface="+mn-ea"/>
              </a:rPr>
              <a:t>10cm4</a:t>
            </a:r>
            <a:r>
              <a:rPr lang="zh-CN" altLang="en-US">
                <a:sym typeface="+mn-ea"/>
              </a:rPr>
              <a:t>连板及以上，</a:t>
            </a:r>
            <a:r>
              <a:rPr lang="en-US" altLang="zh-CN">
                <a:sym typeface="+mn-ea"/>
              </a:rPr>
              <a:t>20cm2</a:t>
            </a:r>
            <a:r>
              <a:rPr lang="zh-CN" altLang="en-US">
                <a:sym typeface="+mn-ea"/>
              </a:rPr>
              <a:t>连板及以上）后的断板上影线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967105"/>
            <a:ext cx="11578590" cy="5367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8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3925" y="1052830"/>
            <a:ext cx="310769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/>
              <a:t>开盘价在支撑位（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日线、辅助线）附近，如果在支撑上方，可以直接挂单，委托价比开盘价高</a:t>
            </a:r>
            <a:r>
              <a:rPr lang="en-US" altLang="zh-CN"/>
              <a:t>1</a:t>
            </a:r>
            <a:r>
              <a:rPr lang="zh-CN" altLang="en-US"/>
              <a:t>个点左右，仓位</a:t>
            </a:r>
            <a:r>
              <a:rPr lang="en-US" altLang="zh-CN"/>
              <a:t>1-2</a:t>
            </a:r>
            <a:r>
              <a:rPr lang="zh-CN" altLang="en-US"/>
              <a:t>成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如果在支撑位下方，需要开盘秒拉过最近的支撑均线表态，</a:t>
            </a:r>
            <a:r>
              <a:rPr lang="zh-CN" altLang="en-US" b="1">
                <a:solidFill>
                  <a:srgbClr val="FF0000"/>
                </a:solidFill>
              </a:rPr>
              <a:t>委托价比突破的支撑高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个点左右，</a:t>
            </a:r>
            <a:r>
              <a:rPr lang="zh-CN" altLang="en-US" b="1">
                <a:solidFill>
                  <a:srgbClr val="FF0000"/>
                </a:solidFill>
              </a:rPr>
              <a:t>仓位</a:t>
            </a:r>
            <a:r>
              <a:rPr lang="en-US" altLang="zh-CN" b="1">
                <a:solidFill>
                  <a:srgbClr val="FF0000"/>
                </a:solidFill>
              </a:rPr>
              <a:t>1-2</a:t>
            </a:r>
            <a:r>
              <a:rPr lang="zh-CN" altLang="en-US" b="1">
                <a:solidFill>
                  <a:srgbClr val="FF0000"/>
                </a:solidFill>
              </a:rPr>
              <a:t>成</a:t>
            </a:r>
            <a:r>
              <a:rPr lang="zh-CN" altLang="en-US"/>
              <a:t>（成功</a:t>
            </a:r>
            <a:r>
              <a:rPr lang="en-US" altLang="zh-CN"/>
              <a:t>5</a:t>
            </a:r>
            <a:r>
              <a:rPr lang="zh-CN" altLang="en-US"/>
              <a:t>次以上熟悉模式后，对于看好的个股或节点可以提高到</a:t>
            </a:r>
            <a:r>
              <a:rPr lang="en-US" altLang="zh-CN"/>
              <a:t>3</a:t>
            </a:r>
            <a:r>
              <a:rPr lang="zh-CN" altLang="en-US"/>
              <a:t>成）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如果没低开到支撑位（抢修复）：①</a:t>
            </a:r>
            <a:r>
              <a:rPr lang="en-US" altLang="zh-CN"/>
              <a:t>L2</a:t>
            </a:r>
            <a:r>
              <a:rPr lang="zh-CN" altLang="en-US"/>
              <a:t>大额净买大于</a:t>
            </a:r>
            <a:r>
              <a:rPr lang="en-US" altLang="zh-CN"/>
              <a:t>1000</a:t>
            </a:r>
            <a:r>
              <a:rPr lang="zh-CN" altLang="en-US"/>
              <a:t>万可以</a:t>
            </a:r>
            <a:r>
              <a:rPr lang="zh-CN"/>
              <a:t>控制仓位</a:t>
            </a:r>
            <a:r>
              <a:rPr lang="zh-CN" altLang="en-US"/>
              <a:t>尝试；</a:t>
            </a:r>
            <a:endParaRPr lang="zh-CN" altLang="en-US"/>
          </a:p>
          <a:p>
            <a:pPr algn="l"/>
            <a:r>
              <a:rPr lang="zh-CN" altLang="en-US"/>
              <a:t>②开盘小跳水下探支撑位可以控制仓位低吸</a:t>
            </a:r>
            <a:endParaRPr lang="zh-CN" altLang="en-US"/>
          </a:p>
          <a:p>
            <a:pPr algn="l"/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807720"/>
            <a:ext cx="4200525" cy="4503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05" y="807720"/>
            <a:ext cx="3827780" cy="4504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75920" y="5807075"/>
            <a:ext cx="1341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80" y="5440045"/>
            <a:ext cx="6415405" cy="10045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335" y="613473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" y="1047750"/>
            <a:ext cx="11984990" cy="5086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905510"/>
            <a:ext cx="9915525" cy="5577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2810" y="1906905"/>
            <a:ext cx="7750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光刻机龙头</a:t>
            </a:r>
            <a:r>
              <a:rPr lang="en-US" altLang="zh-CN" b="1">
                <a:solidFill>
                  <a:schemeClr val="bg1"/>
                </a:solidFill>
              </a:rPr>
              <a:t>ASML</a:t>
            </a:r>
            <a:r>
              <a:rPr lang="zh-CN" altLang="en-US" b="1">
                <a:solidFill>
                  <a:schemeClr val="bg1"/>
                </a:solidFill>
              </a:rPr>
              <a:t>提前发布的业绩大幅不及预期，拖累了整个半导体板块，也导致以科技股为主的纳指跌逾1%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7335" y="3676015"/>
            <a:ext cx="557466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流动资金翻绿，捕捞季节已经出现日线死叉，短线上攻开始走平震荡，日线死叉初期的缩量反抽是降低仓位的节点</a:t>
            </a:r>
            <a:endParaRPr lang="zh-CN"/>
          </a:p>
          <a:p>
            <a:endParaRPr lang="zh-CN"/>
          </a:p>
          <a:p>
            <a:r>
              <a:rPr lang="zh-CN"/>
              <a:t>策略：逢高减仓，</a:t>
            </a:r>
            <a:r>
              <a:rPr lang="en-US" altLang="zh-CN"/>
              <a:t>3</a:t>
            </a:r>
            <a:r>
              <a:rPr lang="en-US" altLang="zh-CN"/>
              <a:t>-4</a:t>
            </a:r>
            <a:r>
              <a:rPr lang="zh-CN" altLang="en-US"/>
              <a:t>成仓位，具有潜在退潮风险</a:t>
            </a:r>
            <a:endParaRPr lang="zh-CN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b="1">
                <a:solidFill>
                  <a:srgbClr val="FF0000"/>
                </a:solidFill>
              </a:rPr>
              <a:t>进攻方向：人工智能、机器人、半导体</a:t>
            </a:r>
            <a:endParaRPr 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防守方向：大消费（食品、电商、零售）、农业、有色稀土，高股息</a:t>
            </a:r>
            <a:endParaRPr lang="zh-CN"/>
          </a:p>
          <a:p/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1238" t="42"/>
          <a:stretch>
            <a:fillRect/>
          </a:stretch>
        </p:blipFill>
        <p:spPr>
          <a:xfrm>
            <a:off x="675640" y="842645"/>
            <a:ext cx="5845810" cy="5626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1228725"/>
            <a:ext cx="4629150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021715" y="1694815"/>
            <a:ext cx="10655300" cy="10287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舆情事件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1715" y="1243965"/>
            <a:ext cx="1069086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‌</a:t>
            </a:r>
            <a:r>
              <a:rPr lang="zh-CN" altLang="en-US" b="1">
                <a:solidFill>
                  <a:srgbClr val="FF0000"/>
                </a:solidFill>
              </a:rPr>
              <a:t>海外：</a:t>
            </a:r>
            <a:r>
              <a:rPr lang="zh-CN" altLang="en-US"/>
              <a:t>美联储</a:t>
            </a:r>
            <a:r>
              <a:rPr lang="en-US" altLang="zh-CN"/>
              <a:t>12</a:t>
            </a:r>
            <a:r>
              <a:rPr lang="zh-CN" altLang="en-US"/>
              <a:t>月的议息会议时间为</a:t>
            </a:r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日至</a:t>
            </a:r>
            <a:r>
              <a:rPr lang="en-US" altLang="zh-CN"/>
              <a:t>18</a:t>
            </a:r>
            <a:r>
              <a:rPr lang="zh-CN" altLang="en-US"/>
              <a:t>日</a:t>
            </a:r>
            <a:r>
              <a:rPr lang="en-US" altLang="zh-CN"/>
              <a:t>‌</a:t>
            </a:r>
            <a:r>
              <a:rPr lang="zh-CN" altLang="en-US"/>
              <a:t>，</a:t>
            </a:r>
            <a:r>
              <a:rPr lang="zh-CN" altLang="en-US"/>
              <a:t>这次会议将讨论利率决议和经济展望</a:t>
            </a:r>
            <a:r>
              <a:rPr lang="en-US" altLang="zh-CN"/>
              <a:t>‌</a:t>
            </a:r>
            <a:endParaRPr lang="en-US" altLang="zh-CN"/>
          </a:p>
          <a:p>
            <a:endParaRPr lang="en-US" altLang="zh-CN"/>
          </a:p>
          <a:p>
            <a:r>
              <a:rPr lang="zh-CN" altLang="en-US" b="1">
                <a:solidFill>
                  <a:schemeClr val="bg2"/>
                </a:solidFill>
              </a:rPr>
              <a:t>据</a:t>
            </a:r>
            <a:r>
              <a:rPr lang="en-US" altLang="zh-CN" b="1">
                <a:solidFill>
                  <a:schemeClr val="bg2"/>
                </a:solidFill>
              </a:rPr>
              <a:t>CME“</a:t>
            </a:r>
            <a:r>
              <a:rPr lang="zh-CN" altLang="en-US" b="1">
                <a:solidFill>
                  <a:schemeClr val="bg2"/>
                </a:solidFill>
              </a:rPr>
              <a:t>美联储观察</a:t>
            </a:r>
            <a:r>
              <a:rPr lang="en-US" altLang="zh-CN" b="1">
                <a:solidFill>
                  <a:schemeClr val="bg2"/>
                </a:solidFill>
              </a:rPr>
              <a:t>”</a:t>
            </a:r>
            <a:r>
              <a:rPr lang="zh-CN" altLang="en-US" b="1">
                <a:solidFill>
                  <a:schemeClr val="bg2"/>
                </a:solidFill>
              </a:rPr>
              <a:t>，美联储到</a:t>
            </a:r>
            <a:r>
              <a:rPr lang="en-US" altLang="zh-CN" b="1">
                <a:solidFill>
                  <a:schemeClr val="bg2"/>
                </a:solidFill>
              </a:rPr>
              <a:t>12</a:t>
            </a:r>
            <a:r>
              <a:rPr lang="zh-CN" altLang="en-US" b="1">
                <a:solidFill>
                  <a:schemeClr val="bg2"/>
                </a:solidFill>
              </a:rPr>
              <a:t>月维持当前利率不变的概率为</a:t>
            </a:r>
            <a:r>
              <a:rPr lang="en-US" altLang="zh-CN" b="1">
                <a:solidFill>
                  <a:schemeClr val="bg2"/>
                </a:solidFill>
              </a:rPr>
              <a:t>22.5%</a:t>
            </a:r>
            <a:r>
              <a:rPr lang="zh-CN" altLang="en-US" b="1">
                <a:solidFill>
                  <a:schemeClr val="bg2"/>
                </a:solidFill>
              </a:rPr>
              <a:t>，累计降息</a:t>
            </a:r>
            <a:r>
              <a:rPr lang="en-US" altLang="zh-CN" b="1">
                <a:solidFill>
                  <a:schemeClr val="bg2"/>
                </a:solidFill>
              </a:rPr>
              <a:t>25</a:t>
            </a:r>
            <a:r>
              <a:rPr lang="zh-CN" altLang="en-US" b="1">
                <a:solidFill>
                  <a:schemeClr val="bg2"/>
                </a:solidFill>
              </a:rPr>
              <a:t>个基点的概率为</a:t>
            </a:r>
            <a:r>
              <a:rPr lang="en-US" altLang="zh-CN" b="1">
                <a:solidFill>
                  <a:schemeClr val="bg2"/>
                </a:solidFill>
              </a:rPr>
              <a:t>77.5%</a:t>
            </a:r>
            <a:r>
              <a:rPr lang="zh-CN" altLang="en-US" b="1">
                <a:solidFill>
                  <a:schemeClr val="bg2"/>
                </a:solidFill>
              </a:rPr>
              <a:t>。到明年</a:t>
            </a:r>
            <a:r>
              <a:rPr lang="en-US" altLang="zh-CN" b="1">
                <a:solidFill>
                  <a:schemeClr val="bg2"/>
                </a:solidFill>
              </a:rPr>
              <a:t>1</a:t>
            </a:r>
            <a:r>
              <a:rPr lang="zh-CN" altLang="en-US" b="1">
                <a:solidFill>
                  <a:schemeClr val="bg2"/>
                </a:solidFill>
              </a:rPr>
              <a:t>月维持当前利率不变的概率为</a:t>
            </a:r>
            <a:r>
              <a:rPr lang="en-US" altLang="zh-CN" b="1">
                <a:solidFill>
                  <a:schemeClr val="bg2"/>
                </a:solidFill>
              </a:rPr>
              <a:t>17.2%</a:t>
            </a:r>
            <a:r>
              <a:rPr lang="zh-CN" altLang="en-US" b="1">
                <a:solidFill>
                  <a:schemeClr val="bg2"/>
                </a:solidFill>
              </a:rPr>
              <a:t>，累计降息</a:t>
            </a:r>
            <a:r>
              <a:rPr lang="en-US" altLang="zh-CN" b="1">
                <a:solidFill>
                  <a:schemeClr val="bg2"/>
                </a:solidFill>
              </a:rPr>
              <a:t>25</a:t>
            </a:r>
            <a:r>
              <a:rPr lang="zh-CN" altLang="en-US" b="1">
                <a:solidFill>
                  <a:schemeClr val="bg2"/>
                </a:solidFill>
              </a:rPr>
              <a:t>个基点的概率为</a:t>
            </a:r>
            <a:r>
              <a:rPr lang="en-US" altLang="zh-CN" b="1">
                <a:solidFill>
                  <a:schemeClr val="bg2"/>
                </a:solidFill>
              </a:rPr>
              <a:t>64.5%</a:t>
            </a:r>
            <a:r>
              <a:rPr lang="zh-CN" altLang="en-US" b="1">
                <a:solidFill>
                  <a:schemeClr val="bg2"/>
                </a:solidFill>
              </a:rPr>
              <a:t>，累计降息</a:t>
            </a:r>
            <a:r>
              <a:rPr lang="en-US" altLang="zh-CN" b="1">
                <a:solidFill>
                  <a:schemeClr val="bg2"/>
                </a:solidFill>
              </a:rPr>
              <a:t>50</a:t>
            </a:r>
            <a:r>
              <a:rPr lang="zh-CN" altLang="en-US" b="1">
                <a:solidFill>
                  <a:schemeClr val="bg2"/>
                </a:solidFill>
              </a:rPr>
              <a:t>个基点的概率为</a:t>
            </a:r>
            <a:r>
              <a:rPr lang="en-US" altLang="zh-CN" b="1">
                <a:solidFill>
                  <a:schemeClr val="bg2"/>
                </a:solidFill>
              </a:rPr>
              <a:t>18.2%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国内：</a:t>
            </a:r>
            <a:r>
              <a:rPr lang="zh-CN" altLang="en-US"/>
              <a:t>中央经济工作会议或在月内举行，会议将总结一年来的成绩和经验，部署安排来年的宏观经济相关工作，是判断当下经济形势和定调第二年宏观经济政策最权威的风向标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（过去几年一般都在</a:t>
            </a:r>
            <a:r>
              <a:rPr lang="en-US" altLang="zh-CN"/>
              <a:t>12</a:t>
            </a:r>
            <a:r>
              <a:rPr lang="zh-CN" altLang="en-US"/>
              <a:t>月）</a:t>
            </a:r>
            <a:endParaRPr lang="zh-CN" altLang="en-US"/>
          </a:p>
          <a:p>
            <a:r>
              <a:rPr lang="en-US" altLang="zh-CN"/>
              <a:t>  2023</a:t>
            </a:r>
            <a:r>
              <a:rPr lang="zh-CN" altLang="en-US"/>
              <a:t>年：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11</a:t>
            </a:r>
            <a:r>
              <a:rPr lang="zh-CN" altLang="en-US"/>
              <a:t>日</a:t>
            </a:r>
            <a:r>
              <a:rPr lang="en-US" altLang="zh-CN"/>
              <a:t>-12</a:t>
            </a:r>
            <a:r>
              <a:rPr lang="zh-CN" altLang="en-US"/>
              <a:t>日</a:t>
            </a:r>
            <a:endParaRPr lang="zh-CN" altLang="en-US"/>
          </a:p>
          <a:p>
            <a:r>
              <a:rPr lang="en-US" altLang="zh-CN"/>
              <a:t>  2022</a:t>
            </a:r>
            <a:r>
              <a:rPr lang="zh-CN" altLang="en-US"/>
              <a:t>年：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15</a:t>
            </a:r>
            <a:r>
              <a:rPr lang="zh-CN" altLang="en-US"/>
              <a:t>日</a:t>
            </a:r>
            <a:endParaRPr lang="zh-CN" altLang="en-US"/>
          </a:p>
          <a:p>
            <a:r>
              <a:rPr lang="en-US" altLang="zh-CN"/>
              <a:t>  2021</a:t>
            </a:r>
            <a:r>
              <a:rPr lang="zh-CN" altLang="en-US"/>
              <a:t>年：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8</a:t>
            </a:r>
            <a:r>
              <a:rPr lang="zh-CN" altLang="en-US"/>
              <a:t>日至</a:t>
            </a:r>
            <a:r>
              <a:rPr lang="en-US" altLang="zh-CN"/>
              <a:t>10</a:t>
            </a:r>
            <a:r>
              <a:rPr lang="zh-CN" altLang="en-US"/>
              <a:t>日</a:t>
            </a:r>
            <a:endParaRPr lang="zh-CN" altLang="en-US"/>
          </a:p>
          <a:p>
            <a:r>
              <a:rPr lang="en-US" altLang="zh-CN"/>
              <a:t>  2020</a:t>
            </a:r>
            <a:r>
              <a:rPr lang="zh-CN" altLang="en-US"/>
              <a:t>年：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16</a:t>
            </a:r>
            <a:r>
              <a:rPr lang="zh-CN" altLang="en-US"/>
              <a:t>日</a:t>
            </a:r>
            <a:endParaRPr lang="zh-CN" altLang="en-US"/>
          </a:p>
          <a:p>
            <a:endParaRPr lang="zh-CN" altLang="en-US"/>
          </a:p>
          <a:p/>
        </p:txBody>
      </p:sp>
      <p:sp>
        <p:nvSpPr>
          <p:cNvPr id="3" name="文本框 2"/>
          <p:cNvSpPr txBox="1"/>
          <p:nvPr/>
        </p:nvSpPr>
        <p:spPr>
          <a:xfrm>
            <a:off x="4919345" y="4481195"/>
            <a:ext cx="4225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资金博弈会议预期：金融、消费、化债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短线风向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1109980" y="1054100"/>
          <a:ext cx="3914775" cy="5253990"/>
        </p:xfrm>
        <a:graphic>
          <a:graphicData uri="http://schemas.openxmlformats.org/drawingml/2006/table">
            <a:tbl>
              <a:tblPr/>
              <a:tblGrid>
                <a:gridCol w="975360"/>
                <a:gridCol w="1422400"/>
                <a:gridCol w="1517015"/>
              </a:tblGrid>
              <a:tr h="70675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近期出现严重异常波动情形的个股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E822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7658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E822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严重异常波动开始日期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E822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进入异动池后的表现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E822F"/>
                    </a:solidFill>
                  </a:tcPr>
                </a:tc>
              </a:tr>
              <a:tr h="46482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漳州发展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46482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南京化纤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断板反包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46545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桂发祥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烂板后跌停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46482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万事利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持续大跌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46482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生意宝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46482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华胜天成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接近天地板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46482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汇金科技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低开震荡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46545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广博股份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天地板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9CBAA"/>
                    </a:solidFill>
                  </a:tcPr>
                </a:tc>
              </a:tr>
              <a:tr h="250825">
                <a:tc gridSpan="3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数据来源：沪深交易所公告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95" y="1251585"/>
            <a:ext cx="5419725" cy="346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395595" y="5046345"/>
            <a:ext cx="534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只有高位人气股能在触发严重异动（</a:t>
            </a:r>
            <a:r>
              <a:rPr lang="en-US" altLang="zh-CN"/>
              <a:t>10</a:t>
            </a:r>
            <a:r>
              <a:rPr lang="zh-CN" altLang="en-US"/>
              <a:t>日涨幅偏离对应指数的累计幅度超</a:t>
            </a:r>
            <a:r>
              <a:rPr lang="en-US" altLang="zh-CN"/>
              <a:t>100%</a:t>
            </a:r>
            <a:r>
              <a:rPr lang="zh-CN" altLang="en-US"/>
              <a:t>）后仍然持续走强，才代表市场短线情绪重新进入上升周期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4728845"/>
            <a:ext cx="5667375" cy="1622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82905" y="823595"/>
          <a:ext cx="5443220" cy="5939790"/>
        </p:xfrm>
        <a:graphic>
          <a:graphicData uri="http://schemas.openxmlformats.org/drawingml/2006/table">
            <a:tbl>
              <a:tblPr/>
              <a:tblGrid>
                <a:gridCol w="551180"/>
                <a:gridCol w="550545"/>
                <a:gridCol w="549910"/>
                <a:gridCol w="1797685"/>
                <a:gridCol w="1993900"/>
              </a:tblGrid>
              <a:tr h="326390">
                <a:tc gridSpan="5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11.17-12.03《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（共提及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只个股）市场表现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E822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 gridSpan="5">
                  <a:txBody>
                    <a:bodyPr/>
                    <a:p>
                      <a:pPr algn="ctr" fontAlgn="ctr"/>
                      <a:r>
                        <a:rPr 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以上冲高异动的个股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9C65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8145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9C6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9C6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9C6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短线异动表现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9C6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09C65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供销大集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11.90%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462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18.24%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11.30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东方钽业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10.76%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大连圣亚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5.33%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11.29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19.19%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东方锆业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29.50%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15.78%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勤上股份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东方碳素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19.27%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和顺石油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0.83%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462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汤姆猫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 20cm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26.94%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恒信东方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 20cm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22.92%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长江投资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26.09%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大连友谊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10.48%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12.05 10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红豆股份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20.86%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中一科技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15.31%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洲际油气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9.34%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462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12.03 10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34.37%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11.18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三六零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22.22%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易点天下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冲击涨停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41.78%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13055">
                <a:tc gridSpan="5"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AD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AD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AD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AD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AD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ADF"/>
                    </a:solidFill>
                  </a:tcPr>
                </a:tc>
              </a:tr>
              <a:tr h="19431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维信诺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-15.33%</a:t>
                      </a:r>
                      <a:endParaRPr lang="en-US" altLang="zh-CN" sz="10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949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实达集团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-9.95%</a:t>
                      </a:r>
                      <a:endParaRPr lang="en-US" altLang="zh-CN" sz="10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94310">
                <a:tc gridSpan="5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《明日前瞻》栏目表现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40" y="1155065"/>
            <a:ext cx="5667375" cy="3623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9345" y="998855"/>
            <a:ext cx="9672320" cy="5440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070" y="4379595"/>
            <a:ext cx="1079500" cy="10795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-66040" y="2391410"/>
            <a:ext cx="2248535" cy="1092200"/>
            <a:chOff x="2251" y="2393"/>
            <a:chExt cx="3541" cy="1720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53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10.00%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42545" y="3623310"/>
            <a:ext cx="2139950" cy="1066165"/>
            <a:chOff x="7350" y="2393"/>
            <a:chExt cx="3370" cy="1679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13.87%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0" y="4785360"/>
            <a:ext cx="2379345" cy="1066800"/>
            <a:chOff x="12272" y="2393"/>
            <a:chExt cx="3747" cy="1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9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20.99%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015" y="120586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  <p:sp>
        <p:nvSpPr>
          <p:cNvPr id="4" name="文本框 3"/>
          <p:cNvSpPr txBox="1"/>
          <p:nvPr/>
        </p:nvSpPr>
        <p:spPr>
          <a:xfrm>
            <a:off x="13376910" y="5090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ABLE_ENDDRAG_ORIGIN_RECT" val="308*413"/>
  <p:tag name="TABLE_ENDDRAG_RECT" val="31*77*308*413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TABLE_ENDDRAG_ORIGIN_RECT" val="386*697"/>
  <p:tag name="TABLE_ENDDRAG_RECT" val="27*64*386*697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65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66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67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68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69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71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2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3.xml><?xml version="1.0" encoding="utf-8"?>
<p:tagLst xmlns:p="http://schemas.openxmlformats.org/presentationml/2006/main">
  <p:tag name="KSO_WM_DIAGRAM_VIRTUALLY_FRAME" val="{&quot;height&quot;:215.6,&quot;left&quot;:-5.2,&quot;top&quot;:119.65,&quot;width&quot;:824.25}"/>
</p:tagLst>
</file>

<file path=ppt/tags/tag74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5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6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7.xml><?xml version="1.0" encoding="utf-8"?>
<p:tagLst xmlns:p="http://schemas.openxmlformats.org/presentationml/2006/main">
  <p:tag name="KSO_WM_DIAGRAM_VIRTUALLY_FRAME" val="{&quot;height&quot;:97.8,&quot;left&quot;:112.55,&quot;top&quot;:119.65,&quot;width&quot;:706.5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4764</Words>
  <Application>WPS 演示</Application>
  <PresentationFormat>宽屏</PresentationFormat>
  <Paragraphs>585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</cp:lastModifiedBy>
  <cp:revision>253</cp:revision>
  <dcterms:created xsi:type="dcterms:W3CDTF">2019-06-19T02:08:00Z</dcterms:created>
  <dcterms:modified xsi:type="dcterms:W3CDTF">2024-12-05T09:11:51Z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4CBEE74783AC498EB62F74881FFDBA9F_13</vt:lpwstr>
  </property>
</Properties>
</file>