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58" r:id="rId4"/>
    <p:sldId id="326" r:id="rId5"/>
    <p:sldId id="271" r:id="rId6"/>
    <p:sldId id="336" r:id="rId7"/>
    <p:sldId id="337" r:id="rId8"/>
    <p:sldId id="350" r:id="rId9"/>
    <p:sldId id="305" r:id="rId11"/>
    <p:sldId id="280" r:id="rId12"/>
    <p:sldId id="263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72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47.xml"/><Relationship Id="rId3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50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Relationship Id="rId3" Type="http://schemas.openxmlformats.org/officeDocument/2006/relationships/image" Target="../media/image8.png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Relationship Id="rId3" Type="http://schemas.openxmlformats.org/officeDocument/2006/relationships/image" Target="../media/image9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0.xml"/><Relationship Id="rId3" Type="http://schemas.openxmlformats.org/officeDocument/2006/relationships/image" Target="../media/image10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6.xml"/><Relationship Id="rId3" Type="http://schemas.openxmlformats.org/officeDocument/2006/relationships/image" Target="../media/image13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05790" y="116141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48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48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48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056630" cy="850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983615"/>
            <a:ext cx="5785485" cy="5365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7366635" y="2174875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破位反抽还要走底背离修复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chemeClr val="tx1"/>
                </a:solidFill>
              </a:rPr>
              <a:t>消息面：地缘政治、人民币汇率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chemeClr val="tx1"/>
                </a:solidFill>
              </a:rPr>
              <a:t>情绪面：空间高度压制</a:t>
            </a:r>
            <a:endParaRPr lang="zh-CN" altLang="en-US" b="1">
              <a:solidFill>
                <a:schemeClr val="tx1"/>
              </a:solidFill>
            </a:endParaRPr>
          </a:p>
          <a:p>
            <a:r>
              <a:rPr lang="zh-CN" altLang="en-US" b="1">
                <a:solidFill>
                  <a:schemeClr val="tx1"/>
                </a:solidFill>
              </a:rPr>
              <a:t>技术面：</a:t>
            </a:r>
            <a:r>
              <a:rPr lang="zh-CN" altLang="en-US" b="1">
                <a:sym typeface="+mn-ea"/>
              </a:rPr>
              <a:t>平均股价金叉反弹资金翻绿</a:t>
            </a:r>
            <a:endParaRPr lang="zh-CN" altLang="en-US" b="1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056630" cy="850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板块方向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10" y="3964305"/>
            <a:ext cx="8325485" cy="1003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0" y="1823085"/>
            <a:ext cx="8324215" cy="21412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2019300" y="5450840"/>
            <a:ext cx="8308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周线死叉期间：①高股息大权重（资源股）；②低位低价（环保、房地产产业链）</a:t>
            </a:r>
            <a:endParaRPr lang="zh-CN" altLang="en-US"/>
          </a:p>
          <a:p>
            <a:r>
              <a:rPr lang="zh-CN" altLang="en-US"/>
              <a:t>再次周线金叉后：人工智能、低空经济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13050" y="2859405"/>
            <a:ext cx="75114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夹角跳空突破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夹角跳空突破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265" y="1184910"/>
            <a:ext cx="9981565" cy="4488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661160" y="5954395"/>
            <a:ext cx="9359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市场高低切换，高位滞涨，资金流向刚刚突破</a:t>
            </a:r>
            <a:r>
              <a:rPr lang="en-US" altLang="zh-CN"/>
              <a:t>60</a:t>
            </a:r>
            <a:r>
              <a:rPr lang="zh-CN" altLang="en-US"/>
              <a:t>日线的低位补涨个股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3014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6" name="圆角矩形 5"/>
          <p:cNvSpPr/>
          <p:nvPr/>
        </p:nvSpPr>
        <p:spPr>
          <a:xfrm>
            <a:off x="9438640" y="1674495"/>
            <a:ext cx="2660015" cy="272605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438640" y="1956435"/>
            <a:ext cx="2660650" cy="2553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b="1">
                <a:solidFill>
                  <a:schemeClr val="bg1"/>
                </a:solidFill>
              </a:rPr>
              <a:t>1.</a:t>
            </a:r>
            <a:r>
              <a:rPr lang="zh-CN" b="1">
                <a:solidFill>
                  <a:schemeClr val="bg1"/>
                </a:solidFill>
              </a:rPr>
              <a:t>智能辅助乖离小于</a:t>
            </a:r>
            <a:r>
              <a:rPr lang="en-US" altLang="zh-CN" b="1">
                <a:solidFill>
                  <a:schemeClr val="bg1"/>
                </a:solidFill>
              </a:rPr>
              <a:t>10</a:t>
            </a:r>
            <a:endParaRPr lang="en-US" altLang="zh-CN" b="1">
              <a:solidFill>
                <a:schemeClr val="bg1"/>
              </a:solidFill>
            </a:endParaRPr>
          </a:p>
          <a:p>
            <a:pPr algn="l"/>
            <a:endParaRPr lang="en-US" altLang="zh-CN" b="1">
              <a:solidFill>
                <a:schemeClr val="bg1"/>
              </a:solidFill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</a:rPr>
              <a:t>2.20</a:t>
            </a:r>
            <a:r>
              <a:rPr lang="zh-CN" altLang="en-US" b="1">
                <a:solidFill>
                  <a:schemeClr val="bg1"/>
                </a:solidFill>
              </a:rPr>
              <a:t>日涨幅小于</a:t>
            </a:r>
            <a:r>
              <a:rPr lang="en-US" altLang="zh-CN" b="1">
                <a:solidFill>
                  <a:schemeClr val="bg1"/>
                </a:solidFill>
              </a:rPr>
              <a:t>10%</a:t>
            </a:r>
            <a:endParaRPr lang="en-US" altLang="zh-CN" b="1">
              <a:solidFill>
                <a:schemeClr val="bg1"/>
              </a:solidFill>
            </a:endParaRPr>
          </a:p>
          <a:p>
            <a:pPr algn="l"/>
            <a:endParaRPr lang="en-US" altLang="zh-CN" b="1">
              <a:solidFill>
                <a:schemeClr val="bg1"/>
              </a:solidFill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</a:rPr>
              <a:t>3.</a:t>
            </a:r>
            <a:r>
              <a:rPr lang="zh-CN" altLang="en-US" b="1">
                <a:solidFill>
                  <a:schemeClr val="bg1"/>
                </a:solidFill>
              </a:rPr>
              <a:t>捕捞季节死叉天数＞</a:t>
            </a:r>
            <a:r>
              <a:rPr lang="en-US" altLang="zh-CN" b="1">
                <a:solidFill>
                  <a:schemeClr val="bg1"/>
                </a:solidFill>
              </a:rPr>
              <a:t>3</a:t>
            </a:r>
            <a:r>
              <a:rPr lang="zh-CN" altLang="en-US" b="1">
                <a:solidFill>
                  <a:schemeClr val="bg1"/>
                </a:solidFill>
              </a:rPr>
              <a:t>，或金叉天数＜</a:t>
            </a:r>
            <a:r>
              <a:rPr lang="en-US" altLang="zh-CN" b="1">
                <a:solidFill>
                  <a:schemeClr val="bg1"/>
                </a:solidFill>
              </a:rPr>
              <a:t>4</a:t>
            </a:r>
            <a:endParaRPr lang="en-US" altLang="zh-CN" b="1">
              <a:solidFill>
                <a:schemeClr val="bg1"/>
              </a:solidFill>
            </a:endParaRPr>
          </a:p>
          <a:p>
            <a:pPr algn="l"/>
            <a:endParaRPr lang="en-US" altLang="zh-CN" b="1">
              <a:solidFill>
                <a:schemeClr val="bg1"/>
              </a:solidFill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</a:rPr>
              <a:t>4.L2</a:t>
            </a:r>
            <a:r>
              <a:rPr lang="zh-CN" altLang="en-US" b="1">
                <a:solidFill>
                  <a:schemeClr val="bg1"/>
                </a:solidFill>
              </a:rPr>
              <a:t>红肥绿瘦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91330" y="565150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低位蓄势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资金流入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补涨潜力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金叉初期或死叉末期</a:t>
            </a:r>
            <a:r>
              <a:rPr lang="en-US" altLang="zh-CN" b="1">
                <a:solidFill>
                  <a:srgbClr val="FF0000"/>
                </a:solidFill>
              </a:rPr>
              <a:t>=</a:t>
            </a:r>
            <a:r>
              <a:rPr lang="zh-CN" altLang="en-US" b="1">
                <a:solidFill>
                  <a:srgbClr val="FF0000"/>
                </a:solidFill>
              </a:rPr>
              <a:t>启动节点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" y="1133475"/>
            <a:ext cx="8825865" cy="43002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056630" cy="850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形态趋势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个股优选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185" y="1075690"/>
            <a:ext cx="9443085" cy="4539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2971800" y="5840730"/>
            <a:ext cx="6527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资金流入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蓄势末端：即将出现</a:t>
            </a:r>
            <a:r>
              <a:rPr lang="zh-CN" altLang="en-US" b="1">
                <a:solidFill>
                  <a:srgbClr val="FF0000"/>
                </a:solidFill>
              </a:rPr>
              <a:t>方向选择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金叉初期出现大单流入的跳空高开，有望形成趋势突破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79395" y="0"/>
            <a:ext cx="6632575" cy="850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买点：竞价突破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回档低吸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" y="982345"/>
            <a:ext cx="6130925" cy="5035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971550" y="6115050"/>
            <a:ext cx="5015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突破买点：主力动向翻红的跳空突破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日线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235" y="965200"/>
            <a:ext cx="4822825" cy="5051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7265670" y="6102350"/>
            <a:ext cx="4517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低吸买点：</a:t>
            </a:r>
            <a:r>
              <a:rPr lang="zh-CN" b="1">
                <a:solidFill>
                  <a:srgbClr val="FF0000"/>
                </a:solidFill>
              </a:rPr>
              <a:t>回踩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日线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056630" cy="850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活动福利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5" y="829945"/>
            <a:ext cx="10070465" cy="56648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WPS 演示</Application>
  <PresentationFormat>宽屏</PresentationFormat>
  <Paragraphs>70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Arial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172</cp:revision>
  <dcterms:created xsi:type="dcterms:W3CDTF">2019-06-19T02:08:00Z</dcterms:created>
  <dcterms:modified xsi:type="dcterms:W3CDTF">2024-03-29T06:50:41Z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D4DA1DE54E614EEE80F05FD144232671_13</vt:lpwstr>
  </property>
</Properties>
</file>