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326" r:id="rId5"/>
    <p:sldId id="271" r:id="rId6"/>
    <p:sldId id="364" r:id="rId7"/>
    <p:sldId id="337" r:id="rId8"/>
    <p:sldId id="336" r:id="rId9"/>
    <p:sldId id="305" r:id="rId10"/>
    <p:sldId id="280" r:id="rId12"/>
    <p:sldId id="263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2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4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0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Relationship Id="rId3" Type="http://schemas.openxmlformats.org/officeDocument/2006/relationships/image" Target="../media/image9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10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0.xml"/><Relationship Id="rId3" Type="http://schemas.openxmlformats.org/officeDocument/2006/relationships/image" Target="../media/image11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Relationship Id="rId3" Type="http://schemas.openxmlformats.org/officeDocument/2006/relationships/image" Target="../media/image15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5790" y="116141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48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48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48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04140" y="2767965"/>
            <a:ext cx="6335395" cy="2959735"/>
            <a:chOff x="-102" y="4361"/>
            <a:chExt cx="9977" cy="4661"/>
          </a:xfrm>
        </p:grpSpPr>
        <p:grpSp>
          <p:nvGrpSpPr>
            <p:cNvPr id="8" name="组合 7"/>
            <p:cNvGrpSpPr/>
            <p:nvPr/>
          </p:nvGrpSpPr>
          <p:grpSpPr>
            <a:xfrm>
              <a:off x="-102" y="6943"/>
              <a:ext cx="5216" cy="2079"/>
              <a:chOff x="10537" y="2906"/>
              <a:chExt cx="5216" cy="207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0991" y="2906"/>
                <a:ext cx="4182" cy="2079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0537" y="3341"/>
                <a:ext cx="5216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sym typeface="+mn-ea"/>
                  </a:rPr>
                  <a:t>情绪面：</a:t>
                </a:r>
                <a:endParaRPr lang="zh-CN" altLang="en-US" sz="1400" b="1">
                  <a:solidFill>
                    <a:schemeClr val="bg1"/>
                  </a:solidFill>
                  <a:sym typeface="+mn-ea"/>
                </a:endParaRPr>
              </a:p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sym typeface="+mn-ea"/>
                  </a:rPr>
                  <a:t>跌停家数、连板高度、</a:t>
                </a:r>
                <a:endParaRPr lang="zh-CN" altLang="en-US" sz="1400" b="1">
                  <a:solidFill>
                    <a:schemeClr val="bg1"/>
                  </a:solidFill>
                  <a:sym typeface="+mn-ea"/>
                </a:endParaRPr>
              </a:p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sym typeface="+mn-ea"/>
                  </a:rPr>
                  <a:t>出现竞价被按跌停的个股</a:t>
                </a:r>
                <a:endParaRPr lang="zh-CN" altLang="en-US" sz="14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621" y="4361"/>
              <a:ext cx="5339" cy="2079"/>
              <a:chOff x="10464" y="2906"/>
              <a:chExt cx="5216" cy="2079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0991" y="2906"/>
                <a:ext cx="4182" cy="2079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0464" y="3428"/>
                <a:ext cx="521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sym typeface="+mn-ea"/>
                  </a:rPr>
                  <a:t>宏观：</a:t>
                </a:r>
                <a:endParaRPr lang="zh-CN" altLang="en-US" sz="1400" b="1">
                  <a:solidFill>
                    <a:schemeClr val="bg1"/>
                  </a:solidFill>
                  <a:sym typeface="+mn-ea"/>
                </a:endParaRPr>
              </a:p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sym typeface="+mn-ea"/>
                  </a:rPr>
                  <a:t>地缘政治、降息落空、财报月</a:t>
                </a:r>
                <a:endParaRPr lang="en-US" altLang="zh-CN" sz="14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659" y="6943"/>
              <a:ext cx="5216" cy="2079"/>
              <a:chOff x="10537" y="2274"/>
              <a:chExt cx="5216" cy="207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054" y="2274"/>
                <a:ext cx="4182" cy="2079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0537" y="2709"/>
                <a:ext cx="521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sym typeface="+mn-ea"/>
                  </a:rPr>
                  <a:t>资金面：</a:t>
                </a:r>
                <a:endParaRPr lang="zh-CN" altLang="en-US" sz="1400" b="1">
                  <a:solidFill>
                    <a:schemeClr val="bg1"/>
                  </a:solidFill>
                  <a:sym typeface="+mn-ea"/>
                </a:endParaRPr>
              </a:p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sym typeface="+mn-ea"/>
                  </a:rPr>
                  <a:t>流动资金持续翻绿、北向外流</a:t>
                </a:r>
                <a:endParaRPr lang="zh-CN" altLang="en-US" sz="14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989965" y="2082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上周五复盘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065530"/>
            <a:ext cx="5024755" cy="1569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39025"/>
          <a:stretch>
            <a:fillRect/>
          </a:stretch>
        </p:blipFill>
        <p:spPr>
          <a:xfrm>
            <a:off x="5981700" y="1064895"/>
            <a:ext cx="6113145" cy="4664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板块方向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27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3722370" y="56057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高股息：银行、电力、石油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高控盘：黄金、有色、煤炭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科技超预期一季报：半导体、</a:t>
            </a:r>
            <a:r>
              <a:rPr lang="en-US" altLang="zh-CN" b="1">
                <a:solidFill>
                  <a:srgbClr val="FF0000"/>
                </a:solidFill>
              </a:rPr>
              <a:t>CPO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902970"/>
            <a:ext cx="4298315" cy="4650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615" y="898525"/>
            <a:ext cx="4642485" cy="4650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组合 15"/>
          <p:cNvGrpSpPr/>
          <p:nvPr/>
        </p:nvGrpSpPr>
        <p:grpSpPr>
          <a:xfrm>
            <a:off x="9182100" y="1343025"/>
            <a:ext cx="2877820" cy="3968750"/>
            <a:chOff x="14460" y="2707"/>
            <a:chExt cx="4532" cy="625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460" y="2707"/>
              <a:ext cx="4533" cy="6251"/>
              <a:chOff x="14610" y="3147"/>
              <a:chExt cx="4533" cy="625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4610" y="3147"/>
                <a:ext cx="4533" cy="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b="1">
                    <a:solidFill>
                      <a:srgbClr val="FF0000"/>
                    </a:solidFill>
                  </a:rPr>
                  <a:t>市场逻辑：</a:t>
                </a:r>
                <a:endParaRPr lang="zh-CN" altLang="en-US" b="1">
                  <a:solidFill>
                    <a:srgbClr val="FF0000"/>
                  </a:solidFill>
                </a:endParaRPr>
              </a:p>
              <a:p>
                <a:pPr algn="ctr"/>
                <a:endParaRPr lang="zh-CN" altLang="en-US" b="1">
                  <a:solidFill>
                    <a:srgbClr val="FF0000"/>
                  </a:solidFill>
                </a:endParaRPr>
              </a:p>
              <a:p>
                <a:pPr algn="ctr"/>
                <a:r>
                  <a:rPr lang="zh-CN" altLang="en-US" b="1">
                    <a:solidFill>
                      <a:srgbClr val="FF0000"/>
                    </a:solidFill>
                  </a:rPr>
                  <a:t>追求弹性（高波动）</a:t>
                </a:r>
                <a:endParaRPr lang="zh-CN" altLang="en-US" b="1">
                  <a:solidFill>
                    <a:srgbClr val="FF0000"/>
                  </a:solidFill>
                </a:endParaRPr>
              </a:p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①周线死叉</a:t>
                </a:r>
                <a:endParaRPr lang="zh-CN" altLang="en-US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②财报披露窗口临近</a:t>
                </a:r>
                <a:endParaRPr lang="zh-CN" altLang="en-US" b="1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b="1">
                    <a:solidFill>
                      <a:srgbClr val="FF0000"/>
                    </a:solidFill>
                  </a:rPr>
                  <a:t>追求安全（高控盘、高股息、一季报超预期）</a:t>
                </a:r>
                <a:r>
                  <a:rPr lang="zh-CN" altLang="en-US" b="1">
                    <a:solidFill>
                      <a:schemeClr val="bg1"/>
                    </a:solidFill>
                  </a:rPr>
                  <a:t>汇率贬值</a:t>
                </a:r>
                <a:endParaRPr lang="zh-CN" altLang="en-US" b="1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b="1">
                  <a:solidFill>
                    <a:srgbClr val="FF0000"/>
                  </a:solidFill>
                </a:endParaRPr>
              </a:p>
              <a:p>
                <a:pPr algn="ctr"/>
                <a:endParaRPr lang="zh-CN" altLang="en-US" b="1">
                  <a:solidFill>
                    <a:srgbClr val="FF0000"/>
                  </a:solidFill>
                </a:endParaRPr>
              </a:p>
              <a:p>
                <a:pPr algn="ctr"/>
                <a:r>
                  <a:rPr lang="zh-CN" altLang="en-US" b="1">
                    <a:solidFill>
                      <a:srgbClr val="FF0000"/>
                    </a:solidFill>
                  </a:rPr>
                  <a:t>操作核心：防守</a:t>
                </a:r>
                <a:r>
                  <a:rPr lang="en-US" altLang="zh-CN" b="1">
                    <a:solidFill>
                      <a:srgbClr val="FF0000"/>
                    </a:solidFill>
                  </a:rPr>
                  <a:t>+</a:t>
                </a:r>
                <a:r>
                  <a:rPr lang="zh-CN" altLang="en-US" b="1">
                    <a:solidFill>
                      <a:srgbClr val="FF0000"/>
                    </a:solidFill>
                  </a:rPr>
                  <a:t>潜伏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下箭头 8"/>
              <p:cNvSpPr/>
              <p:nvPr/>
            </p:nvSpPr>
            <p:spPr>
              <a:xfrm>
                <a:off x="16372" y="4795"/>
                <a:ext cx="866" cy="1211"/>
              </a:xfrm>
              <a:prstGeom prst="down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1" name="下箭头 10"/>
            <p:cNvSpPr/>
            <p:nvPr/>
          </p:nvSpPr>
          <p:spPr>
            <a:xfrm>
              <a:off x="16222" y="6811"/>
              <a:ext cx="866" cy="1211"/>
            </a:xfrm>
            <a:prstGeom prst="down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014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①选出财报超预期个股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93080" y="202565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9438005" y="1815465"/>
            <a:ext cx="2660650" cy="294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b="1">
                <a:solidFill>
                  <a:schemeClr val="bg1"/>
                </a:solidFill>
              </a:rPr>
              <a:t>1.</a:t>
            </a:r>
            <a:r>
              <a:rPr lang="zh-CN" b="1">
                <a:solidFill>
                  <a:schemeClr val="bg1"/>
                </a:solidFill>
              </a:rPr>
              <a:t>智能辅助乖离小于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2.20</a:t>
            </a:r>
            <a:r>
              <a:rPr lang="zh-CN" altLang="en-US" b="1">
                <a:solidFill>
                  <a:schemeClr val="bg1"/>
                </a:solidFill>
              </a:rPr>
              <a:t>日涨幅小于</a:t>
            </a:r>
            <a:r>
              <a:rPr lang="en-US" altLang="zh-CN" b="1">
                <a:solidFill>
                  <a:schemeClr val="bg1"/>
                </a:solidFill>
              </a:rPr>
              <a:t>10%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3.</a:t>
            </a:r>
            <a:r>
              <a:rPr lang="zh-CN" altLang="en-US" b="1">
                <a:solidFill>
                  <a:schemeClr val="bg1"/>
                </a:solidFill>
              </a:rPr>
              <a:t>捕捞季节死叉天数＞</a:t>
            </a:r>
            <a:r>
              <a:rPr lang="en-US" altLang="zh-CN" b="1">
                <a:solidFill>
                  <a:schemeClr val="bg1"/>
                </a:solidFill>
              </a:rPr>
              <a:t>3</a:t>
            </a:r>
            <a:r>
              <a:rPr lang="zh-CN" altLang="en-US" b="1">
                <a:solidFill>
                  <a:schemeClr val="bg1"/>
                </a:solidFill>
              </a:rPr>
              <a:t>，或金叉天数</a:t>
            </a:r>
            <a:r>
              <a:rPr lang="en-US" altLang="zh-CN" b="1">
                <a:solidFill>
                  <a:schemeClr val="bg1"/>
                </a:solidFill>
              </a:rPr>
              <a:t>1-4</a:t>
            </a:r>
            <a:r>
              <a:rPr lang="zh-CN" altLang="en-US" b="1">
                <a:solidFill>
                  <a:schemeClr val="bg1"/>
                </a:solidFill>
              </a:rPr>
              <a:t>天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4.</a:t>
            </a:r>
            <a:r>
              <a:rPr lang="zh-CN" b="1">
                <a:solidFill>
                  <a:schemeClr val="bg1"/>
                </a:solidFill>
              </a:rPr>
              <a:t>十日内超级单流入</a:t>
            </a:r>
            <a:endParaRPr lang="zh-CN" altLang="en-US" b="1">
              <a:solidFill>
                <a:schemeClr val="bg1"/>
              </a:solidFill>
            </a:endParaRPr>
          </a:p>
          <a:p>
            <a:pPr algn="l"/>
            <a:endParaRPr lang="zh-CN" altLang="en-US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5.</a:t>
            </a:r>
            <a:r>
              <a:rPr lang="zh-CN" altLang="en-US" b="1">
                <a:solidFill>
                  <a:schemeClr val="bg1"/>
                </a:solidFill>
              </a:rPr>
              <a:t>流动资金翻红</a:t>
            </a:r>
            <a:r>
              <a:rPr lang="en-US" altLang="zh-CN" b="1">
                <a:solidFill>
                  <a:schemeClr val="bg1"/>
                </a:solidFill>
              </a:rPr>
              <a:t>2-3</a:t>
            </a:r>
            <a:r>
              <a:rPr lang="zh-CN" altLang="en-US" b="1">
                <a:solidFill>
                  <a:schemeClr val="bg1"/>
                </a:solidFill>
              </a:rPr>
              <a:t>天（可选）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8625" y="5763895"/>
            <a:ext cx="8910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选出一季报预期净利润中值在</a:t>
            </a:r>
            <a:r>
              <a:rPr lang="en-US" altLang="zh-CN"/>
              <a:t>2000</a:t>
            </a:r>
            <a:r>
              <a:rPr lang="zh-CN" altLang="en-US"/>
              <a:t>万以上，同比增速中值在</a:t>
            </a:r>
            <a:r>
              <a:rPr lang="en-US" altLang="zh-CN"/>
              <a:t>50%</a:t>
            </a:r>
            <a:r>
              <a:rPr lang="zh-CN" altLang="en-US"/>
              <a:t>以上的个股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6175"/>
            <a:ext cx="9905365" cy="4565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014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①选出财报超预期个股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9438005" y="1815465"/>
            <a:ext cx="2660650" cy="294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b="1">
                <a:solidFill>
                  <a:schemeClr val="bg1"/>
                </a:solidFill>
              </a:rPr>
              <a:t>1.</a:t>
            </a:r>
            <a:r>
              <a:rPr lang="zh-CN" b="1">
                <a:solidFill>
                  <a:schemeClr val="bg1"/>
                </a:solidFill>
              </a:rPr>
              <a:t>智能辅助乖离小于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2.20</a:t>
            </a:r>
            <a:r>
              <a:rPr lang="zh-CN" altLang="en-US" b="1">
                <a:solidFill>
                  <a:schemeClr val="bg1"/>
                </a:solidFill>
              </a:rPr>
              <a:t>日涨幅小于</a:t>
            </a:r>
            <a:r>
              <a:rPr lang="en-US" altLang="zh-CN" b="1">
                <a:solidFill>
                  <a:schemeClr val="bg1"/>
                </a:solidFill>
              </a:rPr>
              <a:t>10%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3.</a:t>
            </a:r>
            <a:r>
              <a:rPr lang="zh-CN" altLang="en-US" b="1">
                <a:solidFill>
                  <a:schemeClr val="bg1"/>
                </a:solidFill>
              </a:rPr>
              <a:t>捕捞季节死叉天数＞</a:t>
            </a:r>
            <a:r>
              <a:rPr lang="en-US" altLang="zh-CN" b="1">
                <a:solidFill>
                  <a:schemeClr val="bg1"/>
                </a:solidFill>
              </a:rPr>
              <a:t>3</a:t>
            </a:r>
            <a:r>
              <a:rPr lang="zh-CN" altLang="en-US" b="1">
                <a:solidFill>
                  <a:schemeClr val="bg1"/>
                </a:solidFill>
              </a:rPr>
              <a:t>，或金叉天数</a:t>
            </a:r>
            <a:r>
              <a:rPr lang="en-US" altLang="zh-CN" b="1">
                <a:solidFill>
                  <a:schemeClr val="bg1"/>
                </a:solidFill>
              </a:rPr>
              <a:t>1-4</a:t>
            </a:r>
            <a:r>
              <a:rPr lang="zh-CN" altLang="en-US" b="1">
                <a:solidFill>
                  <a:schemeClr val="bg1"/>
                </a:solidFill>
              </a:rPr>
              <a:t>天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4.</a:t>
            </a:r>
            <a:r>
              <a:rPr lang="zh-CN" b="1">
                <a:solidFill>
                  <a:schemeClr val="bg1"/>
                </a:solidFill>
              </a:rPr>
              <a:t>十日内超级单流入</a:t>
            </a:r>
            <a:endParaRPr lang="zh-CN" altLang="en-US" b="1">
              <a:solidFill>
                <a:schemeClr val="bg1"/>
              </a:solidFill>
            </a:endParaRPr>
          </a:p>
          <a:p>
            <a:pPr algn="l"/>
            <a:endParaRPr lang="zh-CN" altLang="en-US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5.</a:t>
            </a:r>
            <a:r>
              <a:rPr lang="zh-CN" altLang="en-US" b="1">
                <a:solidFill>
                  <a:schemeClr val="bg1"/>
                </a:solidFill>
              </a:rPr>
              <a:t>流动资金翻红</a:t>
            </a:r>
            <a:r>
              <a:rPr lang="en-US" altLang="zh-CN" b="1">
                <a:solidFill>
                  <a:schemeClr val="bg1"/>
                </a:solidFill>
              </a:rPr>
              <a:t>2-3</a:t>
            </a:r>
            <a:r>
              <a:rPr lang="zh-CN" altLang="en-US" b="1">
                <a:solidFill>
                  <a:schemeClr val="bg1"/>
                </a:solidFill>
              </a:rPr>
              <a:t>天（可选）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8625" y="5763895"/>
            <a:ext cx="8910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选出一季报预期净利润中值在</a:t>
            </a:r>
            <a:r>
              <a:rPr lang="en-US" altLang="zh-CN"/>
              <a:t>2000</a:t>
            </a:r>
            <a:r>
              <a:rPr lang="zh-CN" altLang="en-US"/>
              <a:t>万以上，同比增速中值在</a:t>
            </a:r>
            <a:r>
              <a:rPr lang="en-US" altLang="zh-CN"/>
              <a:t>50%</a:t>
            </a:r>
            <a:r>
              <a:rPr lang="zh-CN" altLang="en-US"/>
              <a:t>以上的个股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25" y="1238885"/>
            <a:ext cx="9220835" cy="43802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②竞价盘口分析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1596390" y="5788025"/>
            <a:ext cx="8885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竞价条件：①竞价金额大于</a:t>
            </a:r>
            <a:r>
              <a:rPr lang="en-US" altLang="zh-CN"/>
              <a:t>1000</a:t>
            </a:r>
            <a:r>
              <a:rPr lang="zh-CN" altLang="en-US"/>
              <a:t>万，开盘委比大于</a:t>
            </a:r>
            <a:r>
              <a:rPr lang="en-US" altLang="zh-CN"/>
              <a:t>50%</a:t>
            </a:r>
            <a:r>
              <a:rPr lang="zh-CN" altLang="en-US"/>
              <a:t>；②市值</a:t>
            </a:r>
            <a:r>
              <a:rPr lang="zh-CN"/>
              <a:t>大于</a:t>
            </a:r>
            <a:r>
              <a:rPr lang="en-US" altLang="zh-CN"/>
              <a:t>200</a:t>
            </a:r>
            <a:r>
              <a:rPr lang="zh-CN" altLang="en-US"/>
              <a:t>亿；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③金叉初期，且前一天主力净买额翻红；④开盘高开幅度不大，且智能辅助乖离不高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" y="941705"/>
            <a:ext cx="10448290" cy="4796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79395" y="0"/>
            <a:ext cx="6632575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③止盈止损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945" y="1137920"/>
            <a:ext cx="3978275" cy="5100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1137920"/>
            <a:ext cx="3717290" cy="5106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" y="1130935"/>
            <a:ext cx="3856355" cy="5113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活动福利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5" y="829945"/>
            <a:ext cx="10070465" cy="5664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WPS 演示</Application>
  <PresentationFormat>宽屏</PresentationFormat>
  <Paragraphs>97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180</cp:revision>
  <dcterms:created xsi:type="dcterms:W3CDTF">2019-06-19T02:08:00Z</dcterms:created>
  <dcterms:modified xsi:type="dcterms:W3CDTF">2024-04-19T06:47:23Z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12016FE2EF624D49891C496D070C0F38_13</vt:lpwstr>
  </property>
</Properties>
</file>